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7"/>
  </p:notesMasterIdLst>
  <p:sldIdLst>
    <p:sldId id="277" r:id="rId2"/>
    <p:sldId id="266" r:id="rId3"/>
    <p:sldId id="273" r:id="rId4"/>
    <p:sldId id="259" r:id="rId5"/>
    <p:sldId id="262" r:id="rId6"/>
    <p:sldId id="267" r:id="rId7"/>
    <p:sldId id="268" r:id="rId8"/>
    <p:sldId id="269" r:id="rId9"/>
    <p:sldId id="264" r:id="rId10"/>
    <p:sldId id="265" r:id="rId11"/>
    <p:sldId id="270" r:id="rId12"/>
    <p:sldId id="275" r:id="rId13"/>
    <p:sldId id="271" r:id="rId14"/>
    <p:sldId id="272" r:id="rId15"/>
    <p:sldId id="27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1FE0A2-1E3A-4283-97C8-AB7031A26E43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7B0C38-C60F-4000-A2DD-2BAEC7338EB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1214006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FD41414-D7D3-4A72-84AB-2CD89407B749}" type="slidenum">
              <a:rPr lang="zh-CN" altLang="en-US" smtClean="0">
                <a:latin typeface="Arial" pitchFamily="34" charset="0"/>
              </a:rPr>
              <a:pPr/>
              <a:t>5</a:t>
            </a:fld>
            <a:endParaRPr lang="en-US" altLang="zh-CN" smtClean="0">
              <a:latin typeface="Arial" pitchFamily="34" charset="0"/>
            </a:endParaRPr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CN" alt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med">
    <p:wedg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11.04.2017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med">
    <p:wedg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gif"/><Relationship Id="rId3" Type="http://schemas.openxmlformats.org/officeDocument/2006/relationships/image" Target="../media/image38.jpeg"/><Relationship Id="rId7" Type="http://schemas.openxmlformats.org/officeDocument/2006/relationships/image" Target="../media/image42.gif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1.jpeg"/><Relationship Id="rId5" Type="http://schemas.openxmlformats.org/officeDocument/2006/relationships/image" Target="../media/image40.jpeg"/><Relationship Id="rId10" Type="http://schemas.openxmlformats.org/officeDocument/2006/relationships/image" Target="../media/image45.gif"/><Relationship Id="rId4" Type="http://schemas.openxmlformats.org/officeDocument/2006/relationships/image" Target="../media/image39.jpeg"/><Relationship Id="rId9" Type="http://schemas.openxmlformats.org/officeDocument/2006/relationships/image" Target="../media/image44.gif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jpeg"/><Relationship Id="rId3" Type="http://schemas.openxmlformats.org/officeDocument/2006/relationships/image" Target="../media/image48.jpeg"/><Relationship Id="rId7" Type="http://schemas.openxmlformats.org/officeDocument/2006/relationships/image" Target="../media/image52.jpeg"/><Relationship Id="rId12" Type="http://schemas.openxmlformats.org/officeDocument/2006/relationships/image" Target="../media/image57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1.jpeg"/><Relationship Id="rId11" Type="http://schemas.openxmlformats.org/officeDocument/2006/relationships/image" Target="../media/image56.jpeg"/><Relationship Id="rId5" Type="http://schemas.openxmlformats.org/officeDocument/2006/relationships/image" Target="../media/image50.jpeg"/><Relationship Id="rId10" Type="http://schemas.openxmlformats.org/officeDocument/2006/relationships/image" Target="../media/image55.jpeg"/><Relationship Id="rId4" Type="http://schemas.openxmlformats.org/officeDocument/2006/relationships/image" Target="../media/image49.jpeg"/><Relationship Id="rId9" Type="http://schemas.openxmlformats.org/officeDocument/2006/relationships/image" Target="../media/image54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4.jpeg"/><Relationship Id="rId3" Type="http://schemas.openxmlformats.org/officeDocument/2006/relationships/image" Target="../media/image59.jpe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jpeg"/><Relationship Id="rId11" Type="http://schemas.openxmlformats.org/officeDocument/2006/relationships/image" Target="../media/image67.jpeg"/><Relationship Id="rId5" Type="http://schemas.openxmlformats.org/officeDocument/2006/relationships/image" Target="../media/image61.jpeg"/><Relationship Id="rId10" Type="http://schemas.openxmlformats.org/officeDocument/2006/relationships/image" Target="../media/image66.jpeg"/><Relationship Id="rId4" Type="http://schemas.openxmlformats.org/officeDocument/2006/relationships/image" Target="../media/image60.jpeg"/><Relationship Id="rId9" Type="http://schemas.openxmlformats.org/officeDocument/2006/relationships/image" Target="../media/image65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4.jpeg"/><Relationship Id="rId3" Type="http://schemas.openxmlformats.org/officeDocument/2006/relationships/image" Target="../media/image69.jpeg"/><Relationship Id="rId7" Type="http://schemas.openxmlformats.org/officeDocument/2006/relationships/image" Target="../media/image73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2.jpeg"/><Relationship Id="rId5" Type="http://schemas.openxmlformats.org/officeDocument/2006/relationships/image" Target="../media/image71.jpeg"/><Relationship Id="rId10" Type="http://schemas.openxmlformats.org/officeDocument/2006/relationships/image" Target="../media/image76.jpeg"/><Relationship Id="rId4" Type="http://schemas.openxmlformats.org/officeDocument/2006/relationships/image" Target="../media/image70.jpeg"/><Relationship Id="rId9" Type="http://schemas.openxmlformats.org/officeDocument/2006/relationships/image" Target="../media/image7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jpeg"/><Relationship Id="rId3" Type="http://schemas.openxmlformats.org/officeDocument/2006/relationships/image" Target="../media/image12.jpeg"/><Relationship Id="rId7" Type="http://schemas.openxmlformats.org/officeDocument/2006/relationships/image" Target="../media/image1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11" Type="http://schemas.openxmlformats.org/officeDocument/2006/relationships/image" Target="../media/image20.jpeg"/><Relationship Id="rId5" Type="http://schemas.openxmlformats.org/officeDocument/2006/relationships/image" Target="../media/image14.jpeg"/><Relationship Id="rId10" Type="http://schemas.openxmlformats.org/officeDocument/2006/relationships/image" Target="../media/image19.jpeg"/><Relationship Id="rId4" Type="http://schemas.openxmlformats.org/officeDocument/2006/relationships/image" Target="../media/image13.jpeg"/><Relationship Id="rId9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5.gif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miles.33b.ru/smile.104595.html" TargetMode="External"/><Relationship Id="rId5" Type="http://schemas.openxmlformats.org/officeDocument/2006/relationships/image" Target="../media/image24.jpeg"/><Relationship Id="rId4" Type="http://schemas.openxmlformats.org/officeDocument/2006/relationships/image" Target="../media/image2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7" Type="http://schemas.openxmlformats.org/officeDocument/2006/relationships/image" Target="../media/image36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9036496" cy="1066130"/>
          </a:xfrm>
        </p:spPr>
        <p:txBody>
          <a:bodyPr>
            <a:noAutofit/>
          </a:bodyPr>
          <a:lstStyle/>
          <a:p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Муниципальное бюджетное образовательное учреждение дополнительного образования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детский </a:t>
            </a: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эколого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– биологический центр</a:t>
            </a:r>
            <a:br>
              <a:rPr lang="ru-RU" sz="1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400" b="1" dirty="0" err="1" smtClean="0">
                <a:latin typeface="Times New Roman" pitchFamily="18" charset="0"/>
                <a:cs typeface="Times New Roman" pitchFamily="18" charset="0"/>
              </a:rPr>
              <a:t>Бугульминского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 муниципального района Республики Татарстан</a:t>
            </a: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324744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ИТОГОВОЕ ЗАСЕДАНИЕ НАУЧНОГО ОБЩЕСТВА УЧАЩИХСЯ</a:t>
            </a:r>
          </a:p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  <a:cs typeface="Times New Roman" pitchFamily="18" charset="0"/>
              </a:rPr>
              <a:t>«Юный исследователь»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Picture 2" descr="C:\Documents and Settings\Admin\Рабочий стол\грамоты\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2780928"/>
            <a:ext cx="2745000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 rot="21371522">
            <a:off x="393984" y="4536331"/>
            <a:ext cx="8506878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all" dirty="0" smtClean="0">
                <a:ln w="0"/>
                <a:solidFill>
                  <a:srgbClr val="FF0000"/>
                </a:solidFill>
                <a:effectLst>
                  <a:reflection blurRad="12700" stA="50000" endPos="50000" dist="5000" dir="5400000" sy="-100000" rotWithShape="0"/>
                </a:effectLst>
                <a:latin typeface="Monotype Corsiva" pitchFamily="66" charset="0"/>
              </a:rPr>
              <a:t>«Край родной открываем, храним и изучаем»</a:t>
            </a:r>
            <a:endParaRPr lang="ru-RU" sz="3600" b="1" cap="all" spc="0" dirty="0">
              <a:ln w="0"/>
              <a:solidFill>
                <a:srgbClr val="FF0000"/>
              </a:solidFill>
              <a:effectLst>
                <a:reflection blurRad="12700" stA="50000" endPos="50000" dist="5000" dir="5400000" sy="-100000" rotWithShape="0"/>
              </a:effectLst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 rot="10800000" flipV="1">
            <a:off x="4038519" y="6076152"/>
            <a:ext cx="102688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2017 год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I:\ШКОЛЬНЫЙ ЭКОЛОГИЧЕСКИЙ МОНИТОРИНГ\ЛЕТНИЙ ЛАГЕРЬ\DSCN086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60648"/>
            <a:ext cx="2879022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19" name="Picture 3" descr="I:\ШКОЛЬНЫЙ ЭКОЛОГИЧЕСКИЙ МОНИТОРИНГ\ЛЕТНИЙ ЛАГЕРЬ\DSCN086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988840"/>
            <a:ext cx="2879022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0" name="Picture 4" descr="I:\ШКОЛЬНЫЙ ЭКОЛОГИЧЕСКИЙ МОНИТОРИНГ\ЛЕТНИЙ ЛАГЕРЬ\DSCN087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04664"/>
            <a:ext cx="2879022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0421" name="Picture 5" descr="I:\ШКОЛЬНЫЙ ЭКОЛОГИЧЕСКИЙ МОНИТОРИНГ\ЛЕТНИЙ ЛАГЕРЬ\DSCN087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4005064"/>
            <a:ext cx="2879022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Picture 7" descr="I:\ШКОЛЬНЫЙ ЭКОЛОГИЧЕСКИЙ МОНИТОРИНГ\РАБОТА СО ШКОЛАМИ\DSCN154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724128" y="3933056"/>
            <a:ext cx="2880001" cy="2160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46" name="Picture 2" descr="Школа,учеба картинки"/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03848" y="4437112"/>
            <a:ext cx="2305050" cy="1781176"/>
          </a:xfrm>
          <a:prstGeom prst="rect">
            <a:avLst/>
          </a:prstGeom>
          <a:noFill/>
        </p:spPr>
      </p:pic>
      <p:pic>
        <p:nvPicPr>
          <p:cNvPr id="6148" name="Picture 4" descr="Школа,учеба картинки"/>
          <p:cNvPicPr>
            <a:picLocks noChangeAspect="1" noChangeArrowheads="1" noCrop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419872" y="332656"/>
            <a:ext cx="2143125" cy="1609726"/>
          </a:xfrm>
          <a:prstGeom prst="rect">
            <a:avLst/>
          </a:prstGeom>
          <a:noFill/>
        </p:spPr>
      </p:pic>
      <p:pic>
        <p:nvPicPr>
          <p:cNvPr id="6150" name="Picture 6" descr="Школа,учеба картинки"/>
          <p:cNvPicPr>
            <a:picLocks noChangeAspect="1" noChangeArrowheads="1" noCrop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32240" y="2492896"/>
            <a:ext cx="1247775" cy="1457326"/>
          </a:xfrm>
          <a:prstGeom prst="rect">
            <a:avLst/>
          </a:prstGeom>
          <a:noFill/>
        </p:spPr>
      </p:pic>
      <p:pic>
        <p:nvPicPr>
          <p:cNvPr id="6152" name="Picture 8" descr="Школа,учеба картинки"/>
          <p:cNvPicPr>
            <a:picLocks noChangeAspect="1" noChangeArrowheads="1" noCrop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83568" y="2564904"/>
            <a:ext cx="1983998" cy="1116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 descr="http://seeandgo.ru/wp-content/uploads/2015/12/%D0%9E%D1%81%D1%82%D1%80%D0%BE%D0%B2-%D0%BD%D0%B0%D1%83%D0%BA%D0%B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88640"/>
            <a:ext cx="8640000" cy="6480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95536" y="116632"/>
            <a:ext cx="8424935" cy="175432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>
                  <a:solidFill>
                    <a:srgbClr val="FF0000"/>
                  </a:solidFill>
                </a:ln>
                <a:solidFill>
                  <a:srgbClr val="C00000"/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НАУЧНОЕ ОБЩЕСТВО УЧАЩИХСЯ</a:t>
            </a:r>
            <a:endParaRPr lang="ru-RU" sz="5400" b="1" cap="none" spc="50" dirty="0">
              <a:ln w="11430">
                <a:solidFill>
                  <a:srgbClr val="FF0000"/>
                </a:solidFill>
              </a:ln>
              <a:solidFill>
                <a:srgbClr val="C00000"/>
              </a:solidFill>
              <a:effectLst>
                <a:glow rad="101600">
                  <a:schemeClr val="accent1">
                    <a:satMod val="175000"/>
                    <a:alpha val="40000"/>
                  </a:schemeClr>
                </a:glow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1026" name="Picture 2" descr="C:\Documents and Settings\Admin\Рабочий стол\грамоты\thum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5776" y="1916832"/>
            <a:ext cx="4067175" cy="32004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5" name="Прямоугольник 4"/>
          <p:cNvSpPr/>
          <p:nvPr/>
        </p:nvSpPr>
        <p:spPr>
          <a:xfrm rot="21191305">
            <a:off x="464223" y="4969104"/>
            <a:ext cx="8362292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800" b="1" cap="none" spc="0" dirty="0" smtClean="0">
                <a:ln w="11430"/>
                <a:solidFill>
                  <a:srgbClr val="00B05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Monotype Corsiva" pitchFamily="66" charset="0"/>
              </a:rPr>
              <a:t>«ЮНЫЙ  ИССЛЕДОВАТЕЛЬ»</a:t>
            </a:r>
            <a:endParaRPr lang="ru-RU" sz="4800" b="1" cap="none" spc="0" dirty="0">
              <a:ln w="11430"/>
              <a:solidFill>
                <a:srgbClr val="00B05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Monotype Corsiva" pitchFamily="66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640"/>
            <a:ext cx="8229600" cy="64807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Monotype Corsiva" pitchFamily="66" charset="0"/>
              </a:rPr>
              <a:t>НАШИ ДОСТИЖЕНИЯ</a:t>
            </a:r>
            <a:endParaRPr lang="ru-RU" sz="32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pic>
        <p:nvPicPr>
          <p:cNvPr id="27650" name="Picture 2" descr="C:\Documents and Settings\Admin\Рабочий стол\грамоты\2014\2 место\республиканский конкур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0822489">
            <a:off x="117066" y="1383029"/>
            <a:ext cx="1988445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1" name="Picture 3" descr="C:\Documents and Settings\Admin\Рабочий стол\грамоты\2014\3 место\республиканеский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0912716">
            <a:off x="1380735" y="1015981"/>
            <a:ext cx="2094235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2" name="Picture 4" descr="C:\Documents and Settings\Admin\Рабочий стол\грамоты\2015\2 место\VIII Республиканская НПК Круглова Полина 2 мест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191171">
            <a:off x="2719291" y="805678"/>
            <a:ext cx="2076027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3" name="Picture 5" descr="C:\Documents and Settings\Admin\Рабочий стол\грамоты\2015\2 место\республиканский.jpg"/>
          <p:cNvPicPr>
            <a:picLocks noChangeAspect="1" noChangeArrowheads="1"/>
          </p:cNvPicPr>
          <p:nvPr/>
        </p:nvPicPr>
        <p:blipFill>
          <a:blip r:embed="rId5" cstate="print"/>
          <a:srcRect r="7305"/>
          <a:stretch>
            <a:fillRect/>
          </a:stretch>
        </p:blipFill>
        <p:spPr bwMode="auto">
          <a:xfrm rot="21442054">
            <a:off x="4132952" y="668304"/>
            <a:ext cx="2139668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4" name="Picture 6" descr="C:\Documents and Settings\Admin\Рабочий стол\грамоты\2015\2 место\респу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288721">
            <a:off x="5409327" y="772083"/>
            <a:ext cx="2013751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7656" name="Picture 8" descr="C:\Documents and Settings\Admin\Рабочий стол\грамоты\2015\лауреаты\VIII Республиканская НПК - Галимов Мурат лауреат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508324">
            <a:off x="7149305" y="970997"/>
            <a:ext cx="2036249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6" descr="C:\Documents and Settings\Admin\Рабочий стол\грамоты\2014\2 место\Page2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941237">
            <a:off x="256113" y="3951472"/>
            <a:ext cx="1982508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C:\Documents and Settings\Admin\Рабочий стол\грамоты\04-04-2017_19-32-36\Республиканская нпк Диплом 1 степени Круглова Полин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0878550">
            <a:off x="1752869" y="3613650"/>
            <a:ext cx="2076027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3" descr="C:\Documents and Settings\Admin\Рабочий стол\грамоты\2016 год\3 место\Республиканская нпк Диплом 3 степени Турдиева Лиз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21371160">
            <a:off x="3369343" y="3494870"/>
            <a:ext cx="2076425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3" name="Picture 4" descr="C:\Documents and Settings\Admin\Рабочий стол\грамоты\2016 год\2 место\Республиканская нпк Диплом 2 степени Долгова Настя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860032" y="3573016"/>
            <a:ext cx="2025000" cy="270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4" name="Picture 2" descr="C:\Documents and Settings\Admin\Рабочий стол\грамоты\2016 год\2 место\Республиканская нпк Диплом 2 степени Хакимуллина Алия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 rot="293169">
            <a:off x="6444208" y="3573016"/>
            <a:ext cx="2037855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648072"/>
          </a:xfrm>
        </p:spPr>
        <p:txBody>
          <a:bodyPr/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Monotype Corsiva" pitchFamily="66" charset="0"/>
              </a:rPr>
              <a:t>НАШИ ДОСТИЖЕНИЯ</a:t>
            </a:r>
          </a:p>
          <a:p>
            <a:pPr algn="ctr">
              <a:buNone/>
            </a:pPr>
            <a:endParaRPr lang="ru-RU" dirty="0"/>
          </a:p>
        </p:txBody>
      </p:sp>
      <p:pic>
        <p:nvPicPr>
          <p:cNvPr id="28675" name="Picture 3" descr="C:\Documents and Settings\Admin\Рабочий стол\грамоты\2016 год\2 место\Республиканская нпк Диплом 2 степени Журавлева Верони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202262">
            <a:off x="266918" y="1131394"/>
            <a:ext cx="2039441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6" name="Picture 4" descr="C:\Documents and Settings\Admin\Рабочий стол\грамоты\2016 год\2 место\Республиканская нпк Диплом 2 степени Галимов Мурат, Миннушина Диан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80375">
            <a:off x="1787209" y="953625"/>
            <a:ext cx="2096376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8678" name="Picture 6" descr="C:\Documents and Settings\Admin\Рабочий стол\грамоты\2016 год\участники\республиканский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557213">
            <a:off x="5366709" y="1059000"/>
            <a:ext cx="2096374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6" name="Picture 2" descr="C:\Documents and Settings\Admin\Рабочий стол\грамоты\2016 год\2 место\диплом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645013">
            <a:off x="6982853" y="1362648"/>
            <a:ext cx="204975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5" descr="C:\Documents and Settings\Admin\Рабочий стол\грамоты\2016 год\3 место\республиканский конкурс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563888" y="836712"/>
            <a:ext cx="2096374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27" name="Picture 3" descr="I:\все грамоты\Грамота1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20803062">
            <a:off x="283622" y="3966181"/>
            <a:ext cx="1984185" cy="2700000"/>
          </a:xfrm>
          <a:prstGeom prst="rect">
            <a:avLst/>
          </a:prstGeom>
          <a:noFill/>
        </p:spPr>
      </p:pic>
      <p:pic>
        <p:nvPicPr>
          <p:cNvPr id="1028" name="Picture 4" descr="I:\все грамоты\грамота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rot="20801596">
            <a:off x="2027552" y="3576576"/>
            <a:ext cx="1965348" cy="2700000"/>
          </a:xfrm>
          <a:prstGeom prst="rect">
            <a:avLst/>
          </a:prstGeom>
          <a:noFill/>
        </p:spPr>
      </p:pic>
      <p:pic>
        <p:nvPicPr>
          <p:cNvPr id="1029" name="Picture 5" descr="I:\все грамоты\Pa32332ge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319271">
            <a:off x="5125037" y="3441723"/>
            <a:ext cx="1952793" cy="2700000"/>
          </a:xfrm>
          <a:prstGeom prst="rect">
            <a:avLst/>
          </a:prstGeom>
          <a:noFill/>
        </p:spPr>
      </p:pic>
      <p:pic>
        <p:nvPicPr>
          <p:cNvPr id="17" name="Picture 8" descr="C:\Documents and Settings\Admin\Рабочий стол\грамоты\2017\1 место\международный конкурс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91880" y="3356992"/>
            <a:ext cx="2036091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30" name="Picture 6" descr="I:\все грамоты\Pagждждждe1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 rot="593039">
            <a:off x="6806103" y="3713199"/>
            <a:ext cx="1866797" cy="2700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259632" y="332656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ru-RU" sz="3200" b="1" i="1" dirty="0" smtClean="0">
                <a:solidFill>
                  <a:srgbClr val="C00000"/>
                </a:solidFill>
                <a:latin typeface="Monotype Corsiva" pitchFamily="66" charset="0"/>
              </a:rPr>
              <a:t>НАШИ ДОСТИЖЕНИЯ</a:t>
            </a:r>
          </a:p>
        </p:txBody>
      </p:sp>
      <p:pic>
        <p:nvPicPr>
          <p:cNvPr id="2058" name="Picture 10" descr="I:\диплом Асылбекова Диан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21175131">
            <a:off x="-11005" y="1242936"/>
            <a:ext cx="2095715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59" name="Picture 11" descr="I:\Диплом участника Мартынов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223905">
            <a:off x="1122558" y="1014556"/>
            <a:ext cx="209637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0" name="Picture 12" descr="I:\Диплом Мартынова и Титова 3 место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1306880">
            <a:off x="2242555" y="992708"/>
            <a:ext cx="2095312" cy="2880000"/>
          </a:xfrm>
          <a:prstGeom prst="rect">
            <a:avLst/>
          </a:prstGeom>
          <a:noFill/>
        </p:spPr>
      </p:pic>
      <p:pic>
        <p:nvPicPr>
          <p:cNvPr id="2061" name="Picture 13" descr="I:\Диплом Кожевина Марина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415831">
            <a:off x="7114366" y="1168630"/>
            <a:ext cx="209531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2" name="Picture 14" descr="I:\Диплом участника Титова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401440">
            <a:off x="5668744" y="1092983"/>
            <a:ext cx="209531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3" name="Picture 15" descr="I:\Диплом участника Мартнынова и Титова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346704">
            <a:off x="4639650" y="934874"/>
            <a:ext cx="2095312" cy="2880000"/>
          </a:xfrm>
          <a:prstGeom prst="rect">
            <a:avLst/>
          </a:prstGeom>
          <a:noFill/>
        </p:spPr>
      </p:pic>
      <p:pic>
        <p:nvPicPr>
          <p:cNvPr id="2064" name="Picture 16" descr="I:\Диплом эко перспектива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347864" y="908720"/>
            <a:ext cx="209531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5" name="Picture 17" descr="I:\Почетная грамота Мартынова и Титова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 rot="21225125">
            <a:off x="2195736" y="3861048"/>
            <a:ext cx="209531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066" name="Picture 18" descr="I:\Почетная грамота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rot="516337">
            <a:off x="4127598" y="3837370"/>
            <a:ext cx="2096370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0-tub-ru.yandex.net/i?id=0a565eb67624dc67288e60cccbf104fb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69600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0" y="5445224"/>
            <a:ext cx="9144000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Научное Общество Учащихся – это первый шаг к науке</a:t>
            </a:r>
            <a:endParaRPr lang="ru-RU" sz="40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://maminden.com.ua/wp-content/uploads/2016/01/2458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692696"/>
            <a:ext cx="8066667" cy="540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4338" name="Picture 2" descr="http://miranimacii.ru/_ph/23/287052208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5661248"/>
            <a:ext cx="714375" cy="1038225"/>
          </a:xfrm>
          <a:prstGeom prst="rect">
            <a:avLst/>
          </a:prstGeom>
          <a:noFill/>
        </p:spPr>
      </p:pic>
      <p:pic>
        <p:nvPicPr>
          <p:cNvPr id="14339" name="Picture 3" descr="I:\НОУ\detki\Детки\0_62147_46ac9d77_M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08304" y="5373216"/>
            <a:ext cx="1724025" cy="1362075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Рабочий стол\Новая папка\мое педагогическое и жизненное кредо Федотова АН\мое педагогическое и жизненное кредо Федотова АН\мое педагогическое и жизненное кредо Федотова АН\DSCN14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412776"/>
            <a:ext cx="2829774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7" name="Picture 3" descr="C:\Documents and Settings\Admin\Рабочий стол\Новая папка\мое педагогическое и жизненное кредо Федотова АН\мое педагогическое и жизненное кредо Федотова АН\мое педагогическое и жизненное кредо Федотова АН\DSCN148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59832" y="1916832"/>
            <a:ext cx="2880001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8" name="Picture 4" descr="C:\Documents and Settings\Admin\Рабочий стол\Новая папка\мое педагогическое и жизненное кредо Федотова АН\мое педагогическое и жизненное кредо Федотова АН\мое педагогическое и жизненное кредо Федотова АН\P913000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84168" y="1124744"/>
            <a:ext cx="2880000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29" name="Picture 5" descr="I:\фото семинар\DSCN1837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504" y="4077072"/>
            <a:ext cx="2880001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0" name="Picture 6" descr="I:\ШКОЛЬНЫЙ ЭКОЛОГИЧЕСКИЙ МОНИТОРИНГ\исследования воды\ФОТО\DSCN138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4509120"/>
            <a:ext cx="2880001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31" name="Picture 7" descr="I:\ШКОЛЬНЫЙ ЭКОЛОГИЧЕСКИЙ МОНИТОРИНГ\ЛЕТНИЙ ЛАГЕРЬ\DSCN08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6176" y="4149080"/>
            <a:ext cx="2880001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8" name="Прямоугольник 7"/>
          <p:cNvSpPr/>
          <p:nvPr/>
        </p:nvSpPr>
        <p:spPr>
          <a:xfrm>
            <a:off x="107504" y="332656"/>
            <a:ext cx="864096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600" b="1" cap="none" spc="5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«Юный исследователь»</a:t>
            </a:r>
            <a:endParaRPr lang="ru-RU" sz="3600" b="1" cap="none" spc="5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404813"/>
            <a:ext cx="8229600" cy="1439862"/>
          </a:xfrm>
        </p:spPr>
        <p:txBody>
          <a:bodyPr/>
          <a:lstStyle/>
          <a:p>
            <a:pPr eaLnBrk="1" hangingPunct="1">
              <a:buFont typeface="Wingdings 2" pitchFamily="18" charset="2"/>
              <a:buNone/>
            </a:pPr>
            <a:r>
              <a:rPr lang="ru-RU" altLang="zh-CN" sz="2800" b="1" i="1" dirty="0" smtClean="0">
                <a:latin typeface="Monotype Corsiva" pitchFamily="66" charset="0"/>
                <a:ea typeface="宋体"/>
                <a:cs typeface="宋体"/>
              </a:rPr>
              <a:t>                 </a:t>
            </a:r>
            <a:endParaRPr lang="zh-CN" altLang="en-US" b="1" i="1" dirty="0" smtClean="0">
              <a:latin typeface="Monotype Corsiva" pitchFamily="66" charset="0"/>
              <a:ea typeface="宋体"/>
              <a:cs typeface="宋体"/>
            </a:endParaRPr>
          </a:p>
        </p:txBody>
      </p:sp>
      <p:pic>
        <p:nvPicPr>
          <p:cNvPr id="5124" name="Picture 4" descr="C:\Documents and Settings\Admin\Рабочий стол\ДЭБЦ 2016-2017\педагог года\P82103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146" y="82873"/>
            <a:ext cx="288105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5" name="Picture 5" descr="C:\Documents and Settings\Admin\Рабочий стол\ДЭБЦ 2016-2017\педагог года\P101010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01880" y="17452"/>
            <a:ext cx="2732088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6" name="Picture 6" descr="C:\Documents and Settings\Admin\Рабочий стол\обработка свадьба\Изображение 76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9512" y="2204864"/>
            <a:ext cx="2325942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127" name="Picture 7" descr="D:\Альфиюшка\Новая папка\DSCN1836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52774"/>
            <a:ext cx="2881357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3" descr="I:\ШКОЛЬНЫЙ ЭКОЛОГИЧЕСКИЙ МОНИТОРИНГ\ЛЕТНИЙ ЛАГЕРЬ\DSCN0863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71800" y="2319725"/>
            <a:ext cx="2881312" cy="2160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4" descr="H:\2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949573" y="4528426"/>
            <a:ext cx="1727876" cy="226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4" descr="I:\ШКОЛЬНЫЙ ЭКОЛОГИЧЕСКИЙ МОНИТОРИНГ\исследования воды\ФОТО\DSCN1400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86408" y="4481212"/>
            <a:ext cx="2880529" cy="216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4" descr="DSCN154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3419872" y="4582926"/>
            <a:ext cx="3127375" cy="2159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5" descr="I:\ШКОЛЬНЫЙ ЭКОЛОГИЧЕСКИЙ МОНИТОРИНГ\исследования воды\ФОТО\DSCN1394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73395" y="2204864"/>
            <a:ext cx="2881313" cy="21605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Научное общество – это содружество детей и взрослых, учеников и учителей. 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6626" name="Picture 2" descr="I:\ШКОЛЬНЫЙ ЭКОЛОГИЧЕСКИЙ МОНИТОРИНГ\ЛАГЕРЬ КОСТЕР\Экомониторинг 3-5 окт 2012 1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1844824"/>
            <a:ext cx="2881335" cy="2160000"/>
          </a:xfrm>
          <a:prstGeom prst="rect">
            <a:avLst/>
          </a:prstGeom>
          <a:noFill/>
        </p:spPr>
      </p:pic>
      <p:pic>
        <p:nvPicPr>
          <p:cNvPr id="26627" name="Picture 3" descr="I:\ШКОЛЬНЫЙ ЭКОЛОГИЧЕСКИЙ МОНИТОРИНГ\ЛАГЕРЬ КОСТЕР\DSCN130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32040" y="1844824"/>
            <a:ext cx="2880001" cy="2160000"/>
          </a:xfrm>
          <a:prstGeom prst="rect">
            <a:avLst/>
          </a:prstGeom>
          <a:noFill/>
        </p:spPr>
      </p:pic>
      <p:pic>
        <p:nvPicPr>
          <p:cNvPr id="26629" name="Picture 5" descr="I:\фото на республиканский семинар\экомониторинглагерь костер\Экомониторинг\Экомониторинг 3-5 окт 2012 1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20072" y="4221088"/>
            <a:ext cx="2881335" cy="2160000"/>
          </a:xfrm>
          <a:prstGeom prst="rect">
            <a:avLst/>
          </a:prstGeom>
          <a:noFill/>
        </p:spPr>
      </p:pic>
      <p:pic>
        <p:nvPicPr>
          <p:cNvPr id="26630" name="Picture 6" descr="I:\фото на республиканский семинар\экоурок защитим озоновый слой\Новая папка\DSCN182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763688" y="4221088"/>
            <a:ext cx="2880001" cy="2160000"/>
          </a:xfrm>
          <a:prstGeom prst="rect">
            <a:avLst/>
          </a:prstGeom>
          <a:noFill/>
        </p:spPr>
      </p:pic>
      <p:pic>
        <p:nvPicPr>
          <p:cNvPr id="7" name="Picture 27" descr="78ce56ae5fa75ac85e3ab5e321d88a9d">
            <a:hlinkClick r:id="rId6"/>
          </p:cNvPr>
          <p:cNvPicPr>
            <a:picLocks noChangeAspect="1" noChangeArrowheads="1" noCrop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5661248"/>
            <a:ext cx="1718708" cy="720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32656"/>
            <a:ext cx="8229600" cy="2736305"/>
          </a:xfrm>
        </p:spPr>
        <p:txBody>
          <a:bodyPr>
            <a:normAutofit lnSpcReduction="10000"/>
          </a:bodyPr>
          <a:lstStyle/>
          <a:p>
            <a:pPr algn="ctr"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Monotype Corsiva" pitchFamily="66" charset="0"/>
              </a:rPr>
              <a:t>Основная цель НОУ – это выявление, поддержка и развитие учащихся, склонных к научно – исследовательской деятельности.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27650" name="Picture 2" descr="https://static.tildacdn.com/tild3839-6131-4064-a563-666261333030/sov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2996952"/>
            <a:ext cx="3433500" cy="3600000"/>
          </a:xfrm>
          <a:prstGeom prst="rect">
            <a:avLst/>
          </a:prstGeom>
          <a:noFill/>
        </p:spPr>
      </p:pic>
      <p:pic>
        <p:nvPicPr>
          <p:cNvPr id="27652" name="Picture 4" descr="http://images.clipartpanda.com/microscope-illustration-young-girl-cartoon-using-microscope-illustration-34612630.jpg"/>
          <p:cNvPicPr>
            <a:picLocks noChangeAspect="1" noChangeArrowheads="1"/>
          </p:cNvPicPr>
          <p:nvPr/>
        </p:nvPicPr>
        <p:blipFill>
          <a:blip r:embed="rId3" cstate="print"/>
          <a:srcRect r="12961"/>
          <a:stretch>
            <a:fillRect/>
          </a:stretch>
        </p:blipFill>
        <p:spPr bwMode="auto">
          <a:xfrm>
            <a:off x="899592" y="3717032"/>
            <a:ext cx="1728192" cy="21600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-2957452" y="620688"/>
            <a:ext cx="15058931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200" b="1" cap="none" spc="0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НАШ ДЕВИЗ: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«СТРЕМИСЬ ВПЕРЕД, ГОРИ ИДЕЯМИ, МЕЧТАЙ, </a:t>
            </a:r>
          </a:p>
          <a:p>
            <a:pPr algn="ctr"/>
            <a:r>
              <a:rPr lang="ru-RU" sz="3200" b="1" dirty="0" smtClean="0">
                <a:ln w="11430"/>
                <a:solidFill>
                  <a:srgbClr val="C0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Monotype Corsiva" pitchFamily="66" charset="0"/>
              </a:rPr>
              <a:t>ЧТО ИНТЕРЕСНО, УЗНАВАЙ!»</a:t>
            </a:r>
            <a:endParaRPr lang="ru-RU" sz="3200" b="1" cap="none" spc="0" dirty="0">
              <a:ln w="11430"/>
              <a:solidFill>
                <a:srgbClr val="C0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16386" name="AutoShape 2" descr="https://nv86.ru/upload/iblock/49a/49a15145e954591e92af72d80acd318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388" name="AutoShape 4" descr="https://nv86.ru/upload/iblock/49a/49a15145e954591e92af72d80acd3184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6390" name="Picture 6" descr="http://cliparts.co/cliparts/pco/5xr/pco5xrMri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2492896"/>
            <a:ext cx="2977200" cy="3600000"/>
          </a:xfrm>
          <a:prstGeom prst="rect">
            <a:avLst/>
          </a:prstGeom>
          <a:noFill/>
        </p:spPr>
      </p:pic>
      <p:pic>
        <p:nvPicPr>
          <p:cNvPr id="16391" name="Picture 7" descr="I:\фото на республиканский семинар\научно практическая конеренция любят ли друг друга растения\DSCN03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63888" y="2204864"/>
            <a:ext cx="2880001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392" name="Picture 8" descr="I:\фото на республиканский семинар\экомониторинглагерь костер\Экомониторинг\Экомониторинг 3-5 окт 2012 22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868144" y="4437112"/>
            <a:ext cx="2879712" cy="21600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2" descr="http://s1.slidegur.com/store/data/001212299_2-d997c78a350a58f73acb635b7b89500b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43808" y="332656"/>
            <a:ext cx="2880900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2" name="Picture 4" descr="http://server3.docfoc.com/uploads/S2016/02/10/K8aMCntP7A/thumb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188640"/>
            <a:ext cx="2879999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3" name="Picture 5" descr="I:\ШКОЛЬНЫЙ ЭКОЛОГИЧЕСКИЙ МОНИТОРИНГ\ЛАГЕРЬ КОСТЕР\DSCN130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4" y="2780928"/>
            <a:ext cx="2880001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4" name="Picture 6" descr="I:\ШКОЛЬНЫЙ ЭКОЛОГИЧЕСКИЙ МОНИТОРИНГ\РАБОТА СО ШКОЛАМИ\DSCN153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508104" y="908720"/>
            <a:ext cx="2880001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8136" name="Picture 8" descr="I:\ШКОЛЬНЫЙ ЭКОЛОГИЧЕСКИЙ МОНИТОРИНГ\ЛАГЕРЬ КОСТЕР\DSCN130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12160" y="4149080"/>
            <a:ext cx="2948571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Picture 4" descr="ионизирующее излучение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55776" y="3501008"/>
            <a:ext cx="3502703" cy="2160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med">
    <p:wedg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333</TotalTime>
  <Words>103</Words>
  <Application>Microsoft Office PowerPoint</Application>
  <PresentationFormat>Экран (4:3)</PresentationFormat>
  <Paragraphs>19</Paragraphs>
  <Slides>15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Муниципальное бюджетное образовательное учреждение дополнительного образования детский эколого – биологический центр Бугульминского муниципального района Республики Татарстан</vt:lpstr>
      <vt:lpstr>Презентация PowerPoint</vt:lpstr>
      <vt:lpstr>Презентация PowerPoint</vt:lpstr>
      <vt:lpstr>Презентация PowerPoint</vt:lpstr>
      <vt:lpstr>Презентация PowerPoint</vt:lpstr>
      <vt:lpstr>Научное общество – это содружество детей и взрослых, учеников и учителей.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ALFIA</cp:lastModifiedBy>
  <cp:revision>41</cp:revision>
  <dcterms:modified xsi:type="dcterms:W3CDTF">2017-04-11T07:29:19Z</dcterms:modified>
</cp:coreProperties>
</file>