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3" r:id="rId9"/>
    <p:sldId id="265" r:id="rId10"/>
    <p:sldId id="266" r:id="rId11"/>
    <p:sldId id="267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243408"/>
            <a:ext cx="7772400" cy="3096344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Кружок </a:t>
            </a:r>
            <a:br>
              <a:rPr lang="ru-RU" sz="6000" b="1" dirty="0" smtClean="0">
                <a:solidFill>
                  <a:srgbClr val="C00000"/>
                </a:solidFill>
              </a:rPr>
            </a:br>
            <a:r>
              <a:rPr lang="ru-RU" sz="6000" b="1" dirty="0" smtClean="0">
                <a:solidFill>
                  <a:srgbClr val="C00000"/>
                </a:solidFill>
              </a:rPr>
              <a:t>«Театральная студия»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11560" y="5208271"/>
            <a:ext cx="7520880" cy="1533097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  </a:t>
            </a:r>
            <a:r>
              <a:rPr lang="ru-RU" dirty="0" smtClean="0">
                <a:solidFill>
                  <a:srgbClr val="C00000"/>
                </a:solidFill>
              </a:rPr>
              <a:t>Руководитель: </a:t>
            </a:r>
          </a:p>
          <a:p>
            <a:r>
              <a:rPr lang="ru-RU" dirty="0" err="1" smtClean="0">
                <a:solidFill>
                  <a:srgbClr val="C00000"/>
                </a:solidFill>
              </a:rPr>
              <a:t>Гилазиева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Гульшат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Хамитовна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6" t="11398" r="10034" b="5671"/>
          <a:stretch/>
        </p:blipFill>
        <p:spPr>
          <a:xfrm>
            <a:off x="1835696" y="2276872"/>
            <a:ext cx="5328592" cy="264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32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683568" y="460787"/>
            <a:ext cx="8136904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  <a:latin typeface="+mj-lt"/>
              </a:rPr>
              <a:t>Цель </a:t>
            </a:r>
            <a:r>
              <a:rPr lang="ru-RU" sz="1400" b="1" dirty="0" smtClean="0">
                <a:solidFill>
                  <a:srgbClr val="FF0000"/>
                </a:solidFill>
                <a:latin typeface="+mj-lt"/>
              </a:rPr>
              <a:t>:</a:t>
            </a:r>
            <a:endParaRPr lang="ru-RU" sz="1400" b="1" dirty="0">
              <a:solidFill>
                <a:srgbClr val="FF0000"/>
              </a:solidFill>
              <a:latin typeface="+mj-lt"/>
            </a:endParaRPr>
          </a:p>
          <a:p>
            <a:r>
              <a:rPr lang="ru-RU" sz="1400" dirty="0">
                <a:latin typeface="+mj-lt"/>
              </a:rPr>
              <a:t>Приобщение детей к духовным и нравственным ценностям, развитие личности через театрализованную деятельность.</a:t>
            </a:r>
          </a:p>
          <a:p>
            <a:r>
              <a:rPr lang="ru-RU" sz="1400" b="1" dirty="0" smtClean="0">
                <a:solidFill>
                  <a:srgbClr val="FF0000"/>
                </a:solidFill>
                <a:latin typeface="+mj-lt"/>
              </a:rPr>
              <a:t>Задачи:</a:t>
            </a:r>
            <a:endParaRPr lang="ru-RU" sz="1400" b="1" dirty="0">
              <a:solidFill>
                <a:srgbClr val="FF0000"/>
              </a:solidFill>
              <a:latin typeface="+mj-lt"/>
            </a:endParaRPr>
          </a:p>
          <a:p>
            <a:r>
              <a:rPr lang="ru-RU" sz="1400" b="1" i="1" dirty="0">
                <a:latin typeface="+mj-lt"/>
              </a:rPr>
              <a:t>1. Воспитание гуманных чувств детей:</a:t>
            </a:r>
          </a:p>
          <a:p>
            <a:r>
              <a:rPr lang="ru-RU" sz="1400" dirty="0">
                <a:latin typeface="+mj-lt"/>
              </a:rPr>
              <a:t>•	формирование представлений о честности, справедливости, доброте, воспитание отрицательного отношения к жестокости, хитрости, трусости;</a:t>
            </a:r>
          </a:p>
          <a:p>
            <a:r>
              <a:rPr lang="ru-RU" sz="1400" dirty="0">
                <a:latin typeface="+mj-lt"/>
              </a:rPr>
              <a:t>•	формирование у детей умения правильно оценивать поступки персонажей кукольных и драматических спектаклей, а также правильно оценивать свои и чужие поступки;</a:t>
            </a:r>
          </a:p>
          <a:p>
            <a:r>
              <a:rPr lang="ru-RU" sz="1400" b="1" i="1" dirty="0" smtClean="0">
                <a:latin typeface="+mj-lt"/>
              </a:rPr>
              <a:t>2. Воспитание коллективизма:</a:t>
            </a:r>
          </a:p>
          <a:p>
            <a:r>
              <a:rPr lang="ru-RU" sz="1400" dirty="0" smtClean="0">
                <a:latin typeface="+mj-lt"/>
              </a:rPr>
              <a:t>•</a:t>
            </a:r>
            <a:r>
              <a:rPr lang="ru-RU" sz="1400" dirty="0">
                <a:latin typeface="+mj-lt"/>
              </a:rPr>
              <a:t>	Формирование у детей умения поступать в соответствии с нравственными ценностями коллектива; </a:t>
            </a:r>
          </a:p>
          <a:p>
            <a:r>
              <a:rPr lang="ru-RU" sz="1400" dirty="0">
                <a:latin typeface="+mj-lt"/>
              </a:rPr>
              <a:t>•	закрепление культуры общения и поведения на занятиях, во время подготовки и проведения спектаклей;</a:t>
            </a:r>
          </a:p>
          <a:p>
            <a:r>
              <a:rPr lang="ru-RU" sz="1400" dirty="0">
                <a:latin typeface="+mj-lt"/>
              </a:rPr>
              <a:t>•	развитие умения оценивать результаты своей работы и работы сверстников;</a:t>
            </a:r>
          </a:p>
          <a:p>
            <a:r>
              <a:rPr lang="ru-RU" sz="1400" dirty="0">
                <a:latin typeface="+mj-lt"/>
              </a:rPr>
              <a:t>•	поддержание желания детей активно участвовать в праздниках и развлечениях, используя умения и навыки, приобретенные на занятиях и в самостоятельной деятельности.</a:t>
            </a:r>
          </a:p>
          <a:p>
            <a:r>
              <a:rPr lang="ru-RU" sz="1400" b="1" i="1" dirty="0">
                <a:latin typeface="+mj-lt"/>
              </a:rPr>
              <a:t>3</a:t>
            </a:r>
            <a:r>
              <a:rPr lang="ru-RU" sz="1400" b="1" i="1" dirty="0" smtClean="0">
                <a:latin typeface="+mj-lt"/>
              </a:rPr>
              <a:t>. Развитие </a:t>
            </a:r>
            <a:r>
              <a:rPr lang="ru-RU" sz="1400" b="1" i="1" dirty="0">
                <a:latin typeface="+mj-lt"/>
              </a:rPr>
              <a:t>творческих способностей и приобщение к театральному искусству:</a:t>
            </a:r>
          </a:p>
          <a:p>
            <a:r>
              <a:rPr lang="ru-RU" sz="1400" dirty="0">
                <a:latin typeface="+mj-lt"/>
              </a:rPr>
              <a:t>•	Последовательно знакомить детей с различными видами театра;</a:t>
            </a:r>
          </a:p>
          <a:p>
            <a:r>
              <a:rPr lang="ru-RU" sz="1400" dirty="0">
                <a:latin typeface="+mj-lt"/>
              </a:rPr>
              <a:t>•	Развивать интерес к театрализованной игре, желание попробовать себя в разных ролях.</a:t>
            </a:r>
          </a:p>
          <a:p>
            <a:r>
              <a:rPr lang="ru-RU" sz="1400" dirty="0">
                <a:latin typeface="+mj-lt"/>
              </a:rPr>
              <a:t>•	Развивать речь у детей и корректировать ее нарушения через театрализованную деятельность;</a:t>
            </a:r>
          </a:p>
          <a:p>
            <a:r>
              <a:rPr lang="ru-RU" sz="1400" dirty="0">
                <a:latin typeface="+mj-lt"/>
              </a:rPr>
              <a:t>•	Формировать умения выстраивать линию поведения в роли, используя атрибуты, детали костюмов, маски;</a:t>
            </a:r>
          </a:p>
          <a:p>
            <a:r>
              <a:rPr lang="ru-RU" sz="1400" dirty="0">
                <a:latin typeface="+mj-lt"/>
              </a:rPr>
              <a:t>•	Воспитывать артистические качества, раскрывать творческий потенциал;</a:t>
            </a:r>
          </a:p>
          <a:p>
            <a:r>
              <a:rPr lang="ru-RU" sz="1400" dirty="0">
                <a:latin typeface="+mj-lt"/>
              </a:rPr>
              <a:t>•	Формировать умение свободно чувствовать себя на сцене.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783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1942490" y="764704"/>
            <a:ext cx="52826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C00000"/>
                </a:solidFill>
                <a:latin typeface="Times New Roman"/>
                <a:ea typeface="Times New Roman"/>
              </a:rPr>
              <a:t>Основные направления 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2032" y="1556792"/>
            <a:ext cx="816351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1.Театрально-игровая деятельность. </a:t>
            </a:r>
            <a:r>
              <a:rPr lang="ru-RU" dirty="0"/>
              <a:t>Направлено на развитие игрового поведения детей, формирование умения общаться со сверстниками и взрослыми людьми в различных жизненных ситуациях.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2.Музыкально-творческое</a:t>
            </a:r>
            <a:r>
              <a:rPr lang="ru-RU" dirty="0">
                <a:solidFill>
                  <a:srgbClr val="FF0000"/>
                </a:solidFill>
              </a:rPr>
              <a:t>. </a:t>
            </a:r>
            <a:r>
              <a:rPr lang="ru-RU" dirty="0"/>
              <a:t>Включает в себя комплексные ритмические, музыкальные, пластические игры и </a:t>
            </a:r>
            <a:r>
              <a:rPr lang="ru-RU" dirty="0" smtClean="0"/>
              <a:t>упражнения.</a:t>
            </a:r>
          </a:p>
          <a:p>
            <a:r>
              <a:rPr lang="ru-RU" dirty="0">
                <a:solidFill>
                  <a:srgbClr val="FF0000"/>
                </a:solidFill>
              </a:rPr>
              <a:t>3.Художественно-речевая деятельность. </a:t>
            </a:r>
            <a:r>
              <a:rPr lang="ru-RU" dirty="0"/>
              <a:t>Объединяет игры и упражнения, направленные на совершенствование речевого дыхания, формирование правильной артикуляции, интонационной выразительности и логики речи, сохранение русского языка</a:t>
            </a:r>
            <a:r>
              <a:rPr lang="ru-RU" dirty="0" smtClean="0"/>
              <a:t>.</a:t>
            </a:r>
          </a:p>
          <a:p>
            <a:r>
              <a:rPr lang="ru-RU" dirty="0">
                <a:solidFill>
                  <a:srgbClr val="FF0000"/>
                </a:solidFill>
              </a:rPr>
              <a:t>4.Основы театральной культуры. </a:t>
            </a:r>
            <a:r>
              <a:rPr lang="ru-RU" dirty="0" smtClean="0"/>
              <a:t>Овладение </a:t>
            </a:r>
            <a:r>
              <a:rPr lang="ru-RU" dirty="0"/>
              <a:t>дошкольниками элементарными знаниями о театральном </a:t>
            </a:r>
            <a:r>
              <a:rPr lang="ru-RU" dirty="0" smtClean="0"/>
              <a:t>искусстве.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5. Работа </a:t>
            </a:r>
            <a:r>
              <a:rPr lang="ru-RU" dirty="0">
                <a:solidFill>
                  <a:srgbClr val="FF0000"/>
                </a:solidFill>
              </a:rPr>
              <a:t>над спектаклем. </a:t>
            </a:r>
            <a:r>
              <a:rPr lang="ru-RU" dirty="0"/>
              <a:t>Р</a:t>
            </a:r>
            <a:r>
              <a:rPr lang="ru-RU" dirty="0" smtClean="0"/>
              <a:t>абота </a:t>
            </a:r>
            <a:r>
              <a:rPr lang="ru-RU" dirty="0"/>
              <a:t>над отдельными эпизодами в форме этюдов с импровизированным </a:t>
            </a:r>
            <a:r>
              <a:rPr lang="ru-RU" dirty="0" smtClean="0"/>
              <a:t>текстом; </a:t>
            </a:r>
            <a:r>
              <a:rPr lang="ru-RU" dirty="0"/>
              <a:t>создание эскизов и декораций; репетиции отдельных картин и всей пьесы целиком; </a:t>
            </a:r>
            <a:r>
              <a:rPr lang="ru-RU" dirty="0" smtClean="0"/>
              <a:t>спектакли.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805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19" name="Скругленный прямоугольник 18"/>
          <p:cNvSpPr/>
          <p:nvPr/>
        </p:nvSpPr>
        <p:spPr>
          <a:xfrm>
            <a:off x="2483768" y="3573016"/>
            <a:ext cx="3528392" cy="3899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36096" y="4149080"/>
            <a:ext cx="1800200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043608" y="4149080"/>
            <a:ext cx="3960440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203848" y="4653136"/>
            <a:ext cx="1944216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259632" y="5229200"/>
            <a:ext cx="58326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475656" y="5805264"/>
            <a:ext cx="5400600" cy="4198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228184" y="3048356"/>
            <a:ext cx="1296144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203848" y="3048356"/>
            <a:ext cx="2808312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99592" y="3048356"/>
            <a:ext cx="2088232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051720" y="2492896"/>
            <a:ext cx="4284476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436096" y="1808820"/>
            <a:ext cx="1800200" cy="5400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43608" y="1808820"/>
            <a:ext cx="1211965" cy="5400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771800" y="1808820"/>
            <a:ext cx="2376264" cy="5400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255573" y="1052736"/>
            <a:ext cx="4284634" cy="338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575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2800" b="1" dirty="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</a:rPr>
              <a:t>Формы работы с детьми:</a:t>
            </a:r>
            <a:endParaRPr lang="ru-RU" sz="2800" dirty="0">
              <a:solidFill>
                <a:schemeClr val="accent2"/>
              </a:solidFill>
              <a:ea typeface="Calibri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700808"/>
            <a:ext cx="7200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dirty="0" smtClean="0"/>
              <a:t>игра                импровизация         объяснение </a:t>
            </a:r>
            <a:endParaRPr lang="ru-RU" sz="2400" dirty="0"/>
          </a:p>
          <a:p>
            <a:pPr algn="ctr">
              <a:lnSpc>
                <a:spcPct val="150000"/>
              </a:lnSpc>
            </a:pPr>
            <a:r>
              <a:rPr lang="ru-RU" sz="2400" dirty="0" smtClean="0"/>
              <a:t>инсценировки и </a:t>
            </a:r>
            <a:r>
              <a:rPr lang="ru-RU" sz="2400" dirty="0"/>
              <a:t>драматизация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/>
              <a:t>рассказ  детей      чтение воспитателя        беседы просмотр видеофильмов 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/>
              <a:t>разучивание </a:t>
            </a:r>
            <a:r>
              <a:rPr lang="ru-RU" sz="2400" dirty="0"/>
              <a:t>произведений </a:t>
            </a:r>
            <a:r>
              <a:rPr lang="ru-RU" sz="2400" dirty="0" smtClean="0"/>
              <a:t>        обсуждение</a:t>
            </a:r>
            <a:endParaRPr lang="ru-RU" sz="2400" dirty="0"/>
          </a:p>
          <a:p>
            <a:pPr algn="ctr">
              <a:lnSpc>
                <a:spcPct val="150000"/>
              </a:lnSpc>
            </a:pPr>
            <a:r>
              <a:rPr lang="ru-RU" sz="2400" dirty="0" smtClean="0"/>
              <a:t>наблюдения</a:t>
            </a:r>
            <a:endParaRPr lang="ru-RU" sz="2400" dirty="0"/>
          </a:p>
          <a:p>
            <a:pPr algn="ctr">
              <a:lnSpc>
                <a:spcPct val="150000"/>
              </a:lnSpc>
            </a:pPr>
            <a:r>
              <a:rPr lang="ru-RU" sz="2400" dirty="0" smtClean="0"/>
              <a:t>словесные</a:t>
            </a:r>
            <a:r>
              <a:rPr lang="ru-RU" sz="2400" dirty="0"/>
              <a:t>, настольные и подвижные </a:t>
            </a:r>
            <a:r>
              <a:rPr lang="ru-RU" sz="2400" dirty="0" smtClean="0"/>
              <a:t>игры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/>
              <a:t> </a:t>
            </a:r>
            <a:r>
              <a:rPr lang="ru-RU" sz="2400" dirty="0"/>
              <a:t>пантомимические этюды и </a:t>
            </a:r>
            <a:r>
              <a:rPr lang="ru-RU" sz="2400" dirty="0" smtClean="0"/>
              <a:t>упражнения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470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71906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Виды </a:t>
            </a:r>
            <a:r>
              <a:rPr lang="ru-RU" dirty="0" smtClean="0">
                <a:solidFill>
                  <a:srgbClr val="C00000"/>
                </a:solidFill>
              </a:rPr>
              <a:t>театра, которые используются на кружке: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2458794"/>
            <a:ext cx="5904656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4">
                    <a:lumMod val="50000"/>
                  </a:schemeClr>
                </a:solidFill>
              </a:rPr>
              <a:t>п</a:t>
            </a: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</a:rPr>
              <a:t>альчиковый театр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</a:rPr>
              <a:t>театр картинок и </a:t>
            </a:r>
            <a:r>
              <a:rPr lang="ru-RU" sz="2800" dirty="0" err="1" smtClean="0">
                <a:solidFill>
                  <a:schemeClr val="accent4">
                    <a:lumMod val="50000"/>
                  </a:schemeClr>
                </a:solidFill>
              </a:rPr>
              <a:t>фланелеграф</a:t>
            </a:r>
            <a:endParaRPr lang="ru-RU" sz="28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4">
                    <a:lumMod val="50000"/>
                  </a:schemeClr>
                </a:solidFill>
              </a:rPr>
              <a:t>т</a:t>
            </a: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</a:rPr>
              <a:t>еатр теней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4">
                    <a:lumMod val="50000"/>
                  </a:schemeClr>
                </a:solidFill>
              </a:rPr>
              <a:t>н</a:t>
            </a: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</a:rPr>
              <a:t>астольный театр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4">
                    <a:lumMod val="50000"/>
                  </a:schemeClr>
                </a:solidFill>
              </a:rPr>
              <a:t>т</a:t>
            </a: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</a:rPr>
              <a:t>еатр масок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4">
                    <a:lumMod val="50000"/>
                  </a:schemeClr>
                </a:solidFill>
              </a:rPr>
              <a:t>т</a:t>
            </a: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</a:rPr>
              <a:t>еатр кукол </a:t>
            </a:r>
            <a:r>
              <a:rPr lang="ru-RU" sz="2800" dirty="0" err="1" smtClean="0">
                <a:solidFill>
                  <a:schemeClr val="accent4">
                    <a:lumMod val="50000"/>
                  </a:schemeClr>
                </a:solidFill>
              </a:rPr>
              <a:t>би</a:t>
            </a: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</a:rPr>
              <a:t>-ба-</a:t>
            </a:r>
            <a:r>
              <a:rPr lang="ru-RU" sz="2800" dirty="0" err="1" smtClean="0">
                <a:solidFill>
                  <a:schemeClr val="accent4">
                    <a:lumMod val="50000"/>
                  </a:schemeClr>
                </a:solidFill>
              </a:rPr>
              <a:t>бо</a:t>
            </a:r>
            <a:endParaRPr lang="ru-RU" sz="28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4">
                    <a:lumMod val="50000"/>
                  </a:schemeClr>
                </a:solidFill>
              </a:rPr>
              <a:t>д</a:t>
            </a: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</a:rPr>
              <a:t>раматизация сказок</a:t>
            </a:r>
          </a:p>
          <a:p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656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95536" y="980728"/>
            <a:ext cx="8229600" cy="778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3300" dirty="0" smtClean="0">
                <a:solidFill>
                  <a:schemeClr val="accent2"/>
                </a:solidFill>
              </a:rPr>
              <a:t>Пальчиковый театр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58826"/>
            <a:ext cx="3312368" cy="206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758826"/>
            <a:ext cx="3456384" cy="20648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149080"/>
            <a:ext cx="3312368" cy="201622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664" y="4157495"/>
            <a:ext cx="3466728" cy="206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78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2"/>
                </a:solidFill>
              </a:rPr>
              <a:t>Театр картинок и </a:t>
            </a:r>
            <a:r>
              <a:rPr lang="ru-RU" dirty="0" err="1">
                <a:solidFill>
                  <a:schemeClr val="accent2"/>
                </a:solidFill>
              </a:rPr>
              <a:t>фланелеграф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84784"/>
            <a:ext cx="3243263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58" y="3933056"/>
            <a:ext cx="3262313" cy="213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1484784"/>
            <a:ext cx="3614737" cy="4588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93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3455987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556791"/>
            <a:ext cx="3279775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4077072"/>
            <a:ext cx="3455987" cy="193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013933"/>
            <a:ext cx="3279775" cy="193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67544" y="62068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C00000"/>
                </a:solidFill>
              </a:rPr>
              <a:t>Теневой театр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58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67544" y="43873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C00000"/>
                </a:solidFill>
              </a:rPr>
              <a:t>Настольный театр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3456384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556792"/>
            <a:ext cx="3481387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3" r="8615" b="15254"/>
          <a:stretch/>
        </p:blipFill>
        <p:spPr bwMode="auto">
          <a:xfrm>
            <a:off x="971600" y="4005064"/>
            <a:ext cx="3456384" cy="2160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84"/>
          <a:stretch/>
        </p:blipFill>
        <p:spPr bwMode="auto">
          <a:xfrm>
            <a:off x="4788024" y="4005064"/>
            <a:ext cx="3455987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706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67544" y="43873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C00000"/>
                </a:solidFill>
              </a:rPr>
              <a:t>Театр масок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559065"/>
            <a:ext cx="3420380" cy="20262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2" b="32677"/>
          <a:stretch/>
        </p:blipFill>
        <p:spPr>
          <a:xfrm>
            <a:off x="4692200" y="3947088"/>
            <a:ext cx="3420380" cy="20774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559065"/>
            <a:ext cx="3419872" cy="20262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18" y="3947088"/>
            <a:ext cx="3419872" cy="2060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53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67544" y="43873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C00000"/>
                </a:solidFill>
              </a:rPr>
              <a:t>Театр кукол </a:t>
            </a:r>
            <a:r>
              <a:rPr lang="ru-RU" dirty="0" err="1" smtClean="0">
                <a:solidFill>
                  <a:srgbClr val="C00000"/>
                </a:solidFill>
              </a:rPr>
              <a:t>би</a:t>
            </a:r>
            <a:r>
              <a:rPr lang="ru-RU" dirty="0" smtClean="0">
                <a:solidFill>
                  <a:srgbClr val="C00000"/>
                </a:solidFill>
              </a:rPr>
              <a:t>-ба-</a:t>
            </a:r>
            <a:r>
              <a:rPr lang="ru-RU" dirty="0" err="1" smtClean="0">
                <a:solidFill>
                  <a:srgbClr val="C00000"/>
                </a:solidFill>
              </a:rPr>
              <a:t>бо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40558"/>
            <a:ext cx="3240360" cy="4409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92" b="32863"/>
          <a:stretch/>
        </p:blipFill>
        <p:spPr bwMode="auto">
          <a:xfrm>
            <a:off x="4499992" y="1556756"/>
            <a:ext cx="3384376" cy="2082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927" y="3817167"/>
            <a:ext cx="3352506" cy="213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36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67544" y="43873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C00000"/>
                </a:solidFill>
              </a:rPr>
              <a:t>Постановка сказок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80456"/>
            <a:ext cx="3168352" cy="2249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9" t="36162" b="40808"/>
          <a:stretch/>
        </p:blipFill>
        <p:spPr>
          <a:xfrm>
            <a:off x="4323966" y="1581735"/>
            <a:ext cx="3384376" cy="2267534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066337"/>
            <a:ext cx="3464372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56" b="37981"/>
          <a:stretch/>
        </p:blipFill>
        <p:spPr>
          <a:xfrm>
            <a:off x="902713" y="4066337"/>
            <a:ext cx="3165231" cy="223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41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98523" y="107755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C00000"/>
                </a:solidFill>
              </a:rPr>
              <a:t>Ссылка на открытое занятие по театральному кружку: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https://yadi.sk/i/HYzNxnkqk1ybNw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420888"/>
            <a:ext cx="3524250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55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231</Words>
  <Application>Microsoft Office PowerPoint</Application>
  <PresentationFormat>Экран (4:3)</PresentationFormat>
  <Paragraphs>51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Кружок  «Театральная студия»</vt:lpstr>
      <vt:lpstr>Презентация PowerPoint</vt:lpstr>
      <vt:lpstr>Презентация PowerPoint</vt:lpstr>
      <vt:lpstr>Презентация PowerPoint</vt:lpstr>
      <vt:lpstr>Виды театра, которые используются на кружке:</vt:lpstr>
      <vt:lpstr>Презентация PowerPoint</vt:lpstr>
      <vt:lpstr>Театр картинок и фланелеграф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24</cp:revision>
  <dcterms:created xsi:type="dcterms:W3CDTF">2021-02-20T09:31:36Z</dcterms:created>
  <dcterms:modified xsi:type="dcterms:W3CDTF">2021-02-25T09:01:16Z</dcterms:modified>
</cp:coreProperties>
</file>