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63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9996C5E0-11A5-404A-A146-E9D635AD3982}" type="datetimeFigureOut">
              <a:rPr lang="ru-RU" smtClean="0"/>
              <a:t>23.10.2020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12AC76F-BCEC-46D6-BD62-663525B3E62C}" type="slidenum">
              <a:rPr lang="ru-RU" smtClean="0"/>
              <a:t>‹#›</a:t>
            </a:fld>
            <a:endParaRPr lang="ru-RU"/>
          </a:p>
        </p:txBody>
      </p:sp>
    </p:spTree>
    <p:extLst>
      <p:ext uri="{BB962C8B-B14F-4D97-AF65-F5344CB8AC3E}">
        <p14:creationId xmlns:p14="http://schemas.microsoft.com/office/powerpoint/2010/main" val="3174132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996C5E0-11A5-404A-A146-E9D635AD3982}" type="datetimeFigureOut">
              <a:rPr lang="ru-RU" smtClean="0"/>
              <a:t>23.10.2020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12AC76F-BCEC-46D6-BD62-663525B3E62C}" type="slidenum">
              <a:rPr lang="ru-RU" smtClean="0"/>
              <a:t>‹#›</a:t>
            </a:fld>
            <a:endParaRPr lang="ru-RU"/>
          </a:p>
        </p:txBody>
      </p:sp>
    </p:spTree>
    <p:extLst>
      <p:ext uri="{BB962C8B-B14F-4D97-AF65-F5344CB8AC3E}">
        <p14:creationId xmlns:p14="http://schemas.microsoft.com/office/powerpoint/2010/main" val="650457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996C5E0-11A5-404A-A146-E9D635AD3982}" type="datetimeFigureOut">
              <a:rPr lang="ru-RU" smtClean="0"/>
              <a:t>23.10.2020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12AC76F-BCEC-46D6-BD62-663525B3E62C}" type="slidenum">
              <a:rPr lang="ru-RU" smtClean="0"/>
              <a:t>‹#›</a:t>
            </a:fld>
            <a:endParaRPr lang="ru-RU"/>
          </a:p>
        </p:txBody>
      </p:sp>
    </p:spTree>
    <p:extLst>
      <p:ext uri="{BB962C8B-B14F-4D97-AF65-F5344CB8AC3E}">
        <p14:creationId xmlns:p14="http://schemas.microsoft.com/office/powerpoint/2010/main" val="2555479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9996C5E0-11A5-404A-A146-E9D635AD3982}" type="datetimeFigureOut">
              <a:rPr lang="ru-RU" smtClean="0"/>
              <a:t>23.10.2020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12AC76F-BCEC-46D6-BD62-663525B3E62C}" type="slidenum">
              <a:rPr lang="ru-RU" smtClean="0"/>
              <a:t>‹#›</a:t>
            </a:fld>
            <a:endParaRPr lang="ru-RU"/>
          </a:p>
        </p:txBody>
      </p:sp>
    </p:spTree>
    <p:extLst>
      <p:ext uri="{BB962C8B-B14F-4D97-AF65-F5344CB8AC3E}">
        <p14:creationId xmlns:p14="http://schemas.microsoft.com/office/powerpoint/2010/main" val="3409561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996C5E0-11A5-404A-A146-E9D635AD3982}" type="datetimeFigureOut">
              <a:rPr lang="ru-RU" smtClean="0"/>
              <a:t>23.10.2020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312AC76F-BCEC-46D6-BD62-663525B3E62C}" type="slidenum">
              <a:rPr lang="ru-RU" smtClean="0"/>
              <a:t>‹#›</a:t>
            </a:fld>
            <a:endParaRPr lang="ru-RU"/>
          </a:p>
        </p:txBody>
      </p:sp>
    </p:spTree>
    <p:extLst>
      <p:ext uri="{BB962C8B-B14F-4D97-AF65-F5344CB8AC3E}">
        <p14:creationId xmlns:p14="http://schemas.microsoft.com/office/powerpoint/2010/main" val="3329133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9996C5E0-11A5-404A-A146-E9D635AD3982}" type="datetimeFigureOut">
              <a:rPr lang="ru-RU" smtClean="0"/>
              <a:t>23.10.2020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312AC76F-BCEC-46D6-BD62-663525B3E62C}" type="slidenum">
              <a:rPr lang="ru-RU" smtClean="0"/>
              <a:t>‹#›</a:t>
            </a:fld>
            <a:endParaRPr lang="ru-RU"/>
          </a:p>
        </p:txBody>
      </p:sp>
    </p:spTree>
    <p:extLst>
      <p:ext uri="{BB962C8B-B14F-4D97-AF65-F5344CB8AC3E}">
        <p14:creationId xmlns:p14="http://schemas.microsoft.com/office/powerpoint/2010/main" val="960342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96C5E0-11A5-404A-A146-E9D635AD3982}" type="datetimeFigureOut">
              <a:rPr lang="ru-RU" smtClean="0"/>
              <a:t>23.10.2020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312AC76F-BCEC-46D6-BD62-663525B3E62C}" type="slidenum">
              <a:rPr lang="ru-RU" smtClean="0"/>
              <a:t>‹#›</a:t>
            </a:fld>
            <a:endParaRPr lang="ru-RU"/>
          </a:p>
        </p:txBody>
      </p:sp>
    </p:spTree>
    <p:extLst>
      <p:ext uri="{BB962C8B-B14F-4D97-AF65-F5344CB8AC3E}">
        <p14:creationId xmlns:p14="http://schemas.microsoft.com/office/powerpoint/2010/main" val="1751370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9996C5E0-11A5-404A-A146-E9D635AD3982}" type="datetimeFigureOut">
              <a:rPr lang="ru-RU" smtClean="0"/>
              <a:t>23.10.2020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12AC76F-BCEC-46D6-BD62-663525B3E62C}" type="slidenum">
              <a:rPr lang="ru-RU" smtClean="0"/>
              <a:t>‹#›</a:t>
            </a:fld>
            <a:endParaRPr lang="ru-RU"/>
          </a:p>
        </p:txBody>
      </p:sp>
    </p:spTree>
    <p:extLst>
      <p:ext uri="{BB962C8B-B14F-4D97-AF65-F5344CB8AC3E}">
        <p14:creationId xmlns:p14="http://schemas.microsoft.com/office/powerpoint/2010/main" val="2961914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996C5E0-11A5-404A-A146-E9D635AD3982}" type="datetimeFigureOut">
              <a:rPr lang="ru-RU" smtClean="0"/>
              <a:t>23.10.2020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12AC76F-BCEC-46D6-BD62-663525B3E62C}" type="slidenum">
              <a:rPr lang="ru-RU" smtClean="0"/>
              <a:t>‹#›</a:t>
            </a:fld>
            <a:endParaRPr lang="ru-RU"/>
          </a:p>
        </p:txBody>
      </p:sp>
    </p:spTree>
    <p:extLst>
      <p:ext uri="{BB962C8B-B14F-4D97-AF65-F5344CB8AC3E}">
        <p14:creationId xmlns:p14="http://schemas.microsoft.com/office/powerpoint/2010/main" val="1581495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996C5E0-11A5-404A-A146-E9D635AD3982}" type="datetimeFigureOut">
              <a:rPr lang="ru-RU" smtClean="0"/>
              <a:t>23.10.2020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12AC76F-BCEC-46D6-BD62-663525B3E62C}" type="slidenum">
              <a:rPr lang="ru-RU" smtClean="0"/>
              <a:t>‹#›</a:t>
            </a:fld>
            <a:endParaRPr lang="ru-RU"/>
          </a:p>
        </p:txBody>
      </p:sp>
    </p:spTree>
    <p:extLst>
      <p:ext uri="{BB962C8B-B14F-4D97-AF65-F5344CB8AC3E}">
        <p14:creationId xmlns:p14="http://schemas.microsoft.com/office/powerpoint/2010/main" val="2106095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996C5E0-11A5-404A-A146-E9D635AD3982}" type="datetimeFigureOut">
              <a:rPr lang="ru-RU" smtClean="0"/>
              <a:t>23.10.2020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12AC76F-BCEC-46D6-BD62-663525B3E62C}"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6571453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996C5E0-11A5-404A-A146-E9D635AD3982}" type="datetimeFigureOut">
              <a:rPr lang="ru-RU" smtClean="0"/>
              <a:t>23.10.2020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12AC76F-BCEC-46D6-BD62-663525B3E62C}" type="slidenum">
              <a:rPr lang="ru-RU" smtClean="0"/>
              <a:t>‹#›</a:t>
            </a:fld>
            <a:endParaRPr lang="ru-RU"/>
          </a:p>
        </p:txBody>
      </p:sp>
    </p:spTree>
    <p:extLst>
      <p:ext uri="{BB962C8B-B14F-4D97-AF65-F5344CB8AC3E}">
        <p14:creationId xmlns:p14="http://schemas.microsoft.com/office/powerpoint/2010/main" val="11696947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996C5E0-11A5-404A-A146-E9D635AD3982}" type="datetimeFigureOut">
              <a:rPr lang="ru-RU" smtClean="0"/>
              <a:t>23.10.2020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12AC76F-BCEC-46D6-BD62-663525B3E62C}"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717979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996C5E0-11A5-404A-A146-E9D635AD3982}" type="datetimeFigureOut">
              <a:rPr lang="ru-RU" smtClean="0"/>
              <a:t>23.10.2020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12AC76F-BCEC-46D6-BD62-663525B3E62C}" type="slidenum">
              <a:rPr lang="ru-RU" smtClean="0"/>
              <a:t>‹#›</a:t>
            </a:fld>
            <a:endParaRPr lang="ru-RU"/>
          </a:p>
        </p:txBody>
      </p:sp>
    </p:spTree>
    <p:extLst>
      <p:ext uri="{BB962C8B-B14F-4D97-AF65-F5344CB8AC3E}">
        <p14:creationId xmlns:p14="http://schemas.microsoft.com/office/powerpoint/2010/main" val="3646030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996C5E0-11A5-404A-A146-E9D635AD3982}" type="datetimeFigureOut">
              <a:rPr lang="ru-RU" smtClean="0"/>
              <a:t>23.10.2020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12AC76F-BCEC-46D6-BD62-663525B3E62C}" type="slidenum">
              <a:rPr lang="ru-RU" smtClean="0"/>
              <a:t>‹#›</a:t>
            </a:fld>
            <a:endParaRPr lang="ru-RU"/>
          </a:p>
        </p:txBody>
      </p:sp>
    </p:spTree>
    <p:extLst>
      <p:ext uri="{BB962C8B-B14F-4D97-AF65-F5344CB8AC3E}">
        <p14:creationId xmlns:p14="http://schemas.microsoft.com/office/powerpoint/2010/main" val="28276475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996C5E0-11A5-404A-A146-E9D635AD3982}" type="datetimeFigureOut">
              <a:rPr lang="ru-RU" smtClean="0"/>
              <a:t>23.10.2020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12AC76F-BCEC-46D6-BD62-663525B3E62C}" type="slidenum">
              <a:rPr lang="ru-RU" smtClean="0"/>
              <a:t>‹#›</a:t>
            </a:fld>
            <a:endParaRPr lang="ru-RU"/>
          </a:p>
        </p:txBody>
      </p:sp>
    </p:spTree>
    <p:extLst>
      <p:ext uri="{BB962C8B-B14F-4D97-AF65-F5344CB8AC3E}">
        <p14:creationId xmlns:p14="http://schemas.microsoft.com/office/powerpoint/2010/main" val="19130861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1_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8"/>
            <a:ext cx="10566400" cy="1143000"/>
          </a:xfrm>
        </p:spPr>
        <p:txBody>
          <a:bodyPr/>
          <a:lstStyle/>
          <a:p>
            <a:r>
              <a:rPr lang="ru-RU" smtClean="0"/>
              <a:t>Образец заголовка</a:t>
            </a:r>
            <a:endParaRPr lang="en-US" dirty="0"/>
          </a:p>
        </p:txBody>
      </p:sp>
      <p:sp>
        <p:nvSpPr>
          <p:cNvPr id="4" name="Date Placeholder 3"/>
          <p:cNvSpPr>
            <a:spLocks noGrp="1"/>
          </p:cNvSpPr>
          <p:nvPr>
            <p:ph type="dt" sz="half" idx="10"/>
          </p:nvPr>
        </p:nvSpPr>
        <p:spPr/>
        <p:txBody>
          <a:bodyPr/>
          <a:lstStyle/>
          <a:p>
            <a:fld id="{F8128E50-7AE7-4859-BADC-8062CC762214}" type="datetimeFigureOut">
              <a:rPr lang="ru-RU" smtClean="0"/>
              <a:t>23.10.2020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B8EC5A9-FD8D-48B2-9774-4290EE72ACB7}" type="slidenum">
              <a:rPr lang="ru-RU" smtClean="0"/>
              <a:t>‹#›</a:t>
            </a:fld>
            <a:endParaRPr lang="ru-RU"/>
          </a:p>
        </p:txBody>
      </p:sp>
      <p:sp>
        <p:nvSpPr>
          <p:cNvPr id="8" name="Content Placeholder 7"/>
          <p:cNvSpPr>
            <a:spLocks noGrp="1"/>
          </p:cNvSpPr>
          <p:nvPr>
            <p:ph sz="quarter" idx="13"/>
          </p:nvPr>
        </p:nvSpPr>
        <p:spPr>
          <a:xfrm>
            <a:off x="812800" y="1600200"/>
            <a:ext cx="105664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extLst>
      <p:ext uri="{BB962C8B-B14F-4D97-AF65-F5344CB8AC3E}">
        <p14:creationId xmlns:p14="http://schemas.microsoft.com/office/powerpoint/2010/main" val="42792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996C5E0-11A5-404A-A146-E9D635AD3982}" type="datetimeFigureOut">
              <a:rPr lang="ru-RU" smtClean="0"/>
              <a:t>23.10.2020</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12AC76F-BCEC-46D6-BD62-663525B3E62C}" type="slidenum">
              <a:rPr lang="ru-RU" smtClean="0"/>
              <a:t>‹#›</a:t>
            </a:fld>
            <a:endParaRPr lang="ru-RU"/>
          </a:p>
        </p:txBody>
      </p:sp>
    </p:spTree>
    <p:extLst>
      <p:ext uri="{BB962C8B-B14F-4D97-AF65-F5344CB8AC3E}">
        <p14:creationId xmlns:p14="http://schemas.microsoft.com/office/powerpoint/2010/main" val="343270318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688010" y="87108"/>
            <a:ext cx="6462460" cy="1046285"/>
          </a:xfrm>
        </p:spPr>
        <p:txBody>
          <a:bodyPr/>
          <a:lstStyle/>
          <a:p>
            <a:r>
              <a:rPr lang="ru-RU" sz="2800" b="1" dirty="0">
                <a:latin typeface="Times New Roman" pitchFamily="18" charset="0"/>
                <a:cs typeface="Times New Roman" pitchFamily="18" charset="0"/>
              </a:rPr>
              <a:t>Основы техники К</a:t>
            </a:r>
            <a:r>
              <a:rPr lang="ru-RU" sz="2800" b="1" dirty="0" smtClean="0">
                <a:latin typeface="Times New Roman" pitchFamily="18" charset="0"/>
                <a:cs typeface="Times New Roman" pitchFamily="18" charset="0"/>
              </a:rPr>
              <a:t>ёкусинкай </a:t>
            </a:r>
            <a:r>
              <a:rPr lang="ru-RU" sz="2800" b="1" dirty="0">
                <a:latin typeface="Times New Roman" pitchFamily="18" charset="0"/>
                <a:cs typeface="Times New Roman" pitchFamily="18" charset="0"/>
              </a:rPr>
              <a:t>каратэ и методики обучения </a:t>
            </a:r>
            <a:r>
              <a:rPr lang="ru-RU" sz="2800" b="1" dirty="0" smtClean="0">
                <a:latin typeface="Times New Roman" pitchFamily="18" charset="0"/>
                <a:cs typeface="Times New Roman" pitchFamily="18" charset="0"/>
              </a:rPr>
              <a:t>каратэк</a:t>
            </a:r>
            <a:r>
              <a:rPr lang="en-US" sz="2800" b="1" dirty="0">
                <a:latin typeface="Times New Roman" pitchFamily="18" charset="0"/>
                <a:cs typeface="Times New Roman" pitchFamily="18" charset="0"/>
              </a:rPr>
              <a:t>.</a:t>
            </a:r>
            <a:endParaRPr lang="ru-RU" sz="2000" b="1" i="1" dirty="0">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949569" y="5886012"/>
            <a:ext cx="7200901" cy="589085"/>
          </a:xfrm>
        </p:spPr>
        <p:txBody>
          <a:bodyPr>
            <a:noAutofit/>
          </a:bodyPr>
          <a:lstStyle/>
          <a:p>
            <a:pPr algn="l"/>
            <a:r>
              <a:rPr lang="ru-RU" altLang="ru-RU" sz="2400" b="1" dirty="0" smtClean="0">
                <a:solidFill>
                  <a:schemeClr val="accent1"/>
                </a:solidFill>
                <a:latin typeface="Times New Roman" panose="02020603050405020304" pitchFamily="18" charset="0"/>
                <a:cs typeface="Times New Roman" panose="02020603050405020304" pitchFamily="18" charset="0"/>
              </a:rPr>
              <a:t>Работу </a:t>
            </a:r>
            <a:r>
              <a:rPr lang="ru-RU" altLang="ru-RU" sz="2400" b="1" dirty="0">
                <a:solidFill>
                  <a:schemeClr val="accent1"/>
                </a:solidFill>
                <a:latin typeface="Times New Roman" panose="02020603050405020304" pitchFamily="18" charset="0"/>
                <a:cs typeface="Times New Roman" panose="02020603050405020304" pitchFamily="18" charset="0"/>
              </a:rPr>
              <a:t>выполнил: </a:t>
            </a:r>
            <a:r>
              <a:rPr lang="ru-RU" sz="2400" b="1" dirty="0">
                <a:solidFill>
                  <a:schemeClr val="accent1"/>
                </a:solidFill>
                <a:latin typeface="Times New Roman" panose="02020603050405020304" pitchFamily="18" charset="0"/>
                <a:cs typeface="Times New Roman" panose="02020603050405020304" pitchFamily="18" charset="0"/>
              </a:rPr>
              <a:t>Гайнанов Ильназ </a:t>
            </a:r>
            <a:r>
              <a:rPr lang="ru-RU" sz="2400" b="1" dirty="0" smtClean="0">
                <a:solidFill>
                  <a:schemeClr val="accent1"/>
                </a:solidFill>
                <a:latin typeface="Times New Roman" panose="02020603050405020304" pitchFamily="18" charset="0"/>
                <a:cs typeface="Times New Roman" panose="02020603050405020304" pitchFamily="18" charset="0"/>
              </a:rPr>
              <a:t>Нугманович</a:t>
            </a:r>
            <a:endParaRPr lang="en-US" sz="2400" b="1" dirty="0" smtClean="0">
              <a:solidFill>
                <a:schemeClr val="accent1"/>
              </a:solidFill>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28859" y="1133393"/>
            <a:ext cx="5341458" cy="4000877"/>
          </a:xfrm>
          <a:prstGeom prst="rect">
            <a:avLst/>
          </a:prstGeom>
          <a:ln>
            <a:noFill/>
          </a:ln>
          <a:effectLst>
            <a:softEdge rad="112500"/>
          </a:effectLst>
        </p:spPr>
      </p:pic>
    </p:spTree>
    <p:extLst>
      <p:ext uri="{BB962C8B-B14F-4D97-AF65-F5344CB8AC3E}">
        <p14:creationId xmlns:p14="http://schemas.microsoft.com/office/powerpoint/2010/main" val="928001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853381" y="255194"/>
            <a:ext cx="7488832" cy="187220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2000" b="1" i="1" dirty="0" smtClean="0">
                <a:solidFill>
                  <a:srgbClr val="002060"/>
                </a:solidFill>
                <a:latin typeface="Times New Roman" pitchFamily="18" charset="0"/>
                <a:cs typeface="Times New Roman" pitchFamily="18" charset="0"/>
              </a:rPr>
              <a:t>Кёкусинкай </a:t>
            </a:r>
            <a:r>
              <a:rPr lang="ru-RU" sz="2000" b="1" i="1" dirty="0">
                <a:solidFill>
                  <a:srgbClr val="002060"/>
                </a:solidFill>
                <a:latin typeface="Times New Roman" pitchFamily="18" charset="0"/>
                <a:cs typeface="Times New Roman" pitchFamily="18" charset="0"/>
              </a:rPr>
              <a:t>– контактный стиль каратэ, созданный в 50-е годы XX-</a:t>
            </a:r>
            <a:r>
              <a:rPr lang="ru-RU" sz="2000" b="1" i="1" dirty="0" err="1">
                <a:solidFill>
                  <a:srgbClr val="002060"/>
                </a:solidFill>
                <a:latin typeface="Times New Roman" pitchFamily="18" charset="0"/>
                <a:cs typeface="Times New Roman" pitchFamily="18" charset="0"/>
              </a:rPr>
              <a:t>го</a:t>
            </a:r>
            <a:r>
              <a:rPr lang="ru-RU" sz="2000" b="1" i="1" dirty="0">
                <a:solidFill>
                  <a:srgbClr val="002060"/>
                </a:solidFill>
                <a:latin typeface="Times New Roman" pitchFamily="18" charset="0"/>
                <a:cs typeface="Times New Roman" pitchFamily="18" charset="0"/>
              </a:rPr>
              <a:t> столетия Масутацу Оямой в противовес множеству бесконтактных школ и самому принципу </a:t>
            </a:r>
            <a:endParaRPr lang="en-US" sz="2000" b="1" i="1" dirty="0" smtClean="0">
              <a:solidFill>
                <a:srgbClr val="002060"/>
              </a:solidFill>
              <a:latin typeface="Times New Roman" pitchFamily="18" charset="0"/>
              <a:cs typeface="Times New Roman" pitchFamily="18" charset="0"/>
            </a:endParaRPr>
          </a:p>
          <a:p>
            <a:pPr algn="ctr"/>
            <a:r>
              <a:rPr lang="ru-RU" sz="2000" b="1" i="1" dirty="0" smtClean="0">
                <a:solidFill>
                  <a:srgbClr val="002060"/>
                </a:solidFill>
                <a:latin typeface="Times New Roman" pitchFamily="18" charset="0"/>
                <a:cs typeface="Times New Roman" pitchFamily="18" charset="0"/>
              </a:rPr>
              <a:t>'Каратэ </a:t>
            </a:r>
            <a:r>
              <a:rPr lang="ru-RU" sz="2000" b="1" i="1" dirty="0">
                <a:solidFill>
                  <a:srgbClr val="002060"/>
                </a:solidFill>
                <a:latin typeface="Times New Roman" pitchFamily="18" charset="0"/>
                <a:cs typeface="Times New Roman" pitchFamily="18" charset="0"/>
              </a:rPr>
              <a:t>без контакта'.</a:t>
            </a:r>
          </a:p>
        </p:txBody>
      </p:sp>
      <p:pic>
        <p:nvPicPr>
          <p:cNvPr id="5123" name="Picture 3" descr="C:\Users\Пользователь\Desktop\m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697" y="2346600"/>
            <a:ext cx="5689600" cy="4267200"/>
          </a:xfrm>
          <a:prstGeom prst="rect">
            <a:avLst/>
          </a:prstGeom>
          <a:ln>
            <a:noFill/>
          </a:ln>
          <a:effectLst>
            <a:softEdge rad="112500"/>
          </a:effectLst>
          <a:extLst/>
        </p:spPr>
      </p:pic>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82154" y="2906377"/>
            <a:ext cx="5185497" cy="350831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753253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163970" y="243063"/>
            <a:ext cx="7416824" cy="403244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2000" b="1" i="1" dirty="0">
                <a:solidFill>
                  <a:srgbClr val="002060"/>
                </a:solidFill>
                <a:latin typeface="Times New Roman" pitchFamily="18" charset="0"/>
                <a:cs typeface="Times New Roman" pitchFamily="18" charset="0"/>
              </a:rPr>
              <a:t>Высокая скорость ведения боя в каратэ, стремительность перемещений, уходов, смены дистанции позволяют эффективно противостоять нескольким противникам, быстро пресекать опасные действия и решительно перехватывать инициативу. Закаляя все тело и превращая его в оружие, каратэ позволяет естественным образом расширять возможности бойца за счет использования различных предметов и холодного оружия, как бы продолжающих и укрепляющих человеческое тело.</a:t>
            </a: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8831" y="3226778"/>
            <a:ext cx="4060446" cy="3349868"/>
          </a:xfrm>
          <a:prstGeom prst="rect">
            <a:avLst/>
          </a:prstGeom>
          <a:ln>
            <a:noFill/>
          </a:ln>
          <a:effectLst>
            <a:softEdge rad="112500"/>
          </a:effectLst>
        </p:spPr>
      </p:pic>
    </p:spTree>
    <p:extLst>
      <p:ext uri="{BB962C8B-B14F-4D97-AF65-F5344CB8AC3E}">
        <p14:creationId xmlns:p14="http://schemas.microsoft.com/office/powerpoint/2010/main" val="3063145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175321" y="304801"/>
            <a:ext cx="5252294" cy="6373906"/>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2000" b="1" i="1" dirty="0">
                <a:solidFill>
                  <a:srgbClr val="002060"/>
                </a:solidFill>
                <a:latin typeface="Times New Roman" pitchFamily="18" charset="0"/>
                <a:cs typeface="Times New Roman" pitchFamily="18" charset="0"/>
              </a:rPr>
              <a:t>Пока не освоены приёмы базовой техники (как указывал основатель школы Кёкусинкай </a:t>
            </a:r>
            <a:r>
              <a:rPr lang="ru-RU" sz="2000" b="1" i="1" u="sng" dirty="0">
                <a:solidFill>
                  <a:srgbClr val="002060"/>
                </a:solidFill>
                <a:latin typeface="Times New Roman" pitchFamily="18" charset="0"/>
                <a:cs typeface="Times New Roman" pitchFamily="18" charset="0"/>
              </a:rPr>
              <a:t>Масутацу Ояма, </a:t>
            </a:r>
            <a:r>
              <a:rPr lang="ru-RU" sz="2000" b="1" i="1" dirty="0">
                <a:solidFill>
                  <a:srgbClr val="002060"/>
                </a:solidFill>
                <a:latin typeface="Times New Roman" pitchFamily="18" charset="0"/>
                <a:cs typeface="Times New Roman" pitchFamily="18" charset="0"/>
              </a:rPr>
              <a:t>обладатель 10-го дана – высшей степени в каратэ) и прямой удар кулаком не отработан в совершенстве (т.е. минимум 3000 раз), бесполезно переходить к отработке ката – формальных упражнений по круговой обороне против нескольких противников (на этот переход должно уйти не менее 1,5 года). Независимо от других, базовые приёмы также следует, для обретения их максимальной эффективности, тренировать всю жизнь.</a:t>
            </a:r>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13579" y="1624275"/>
            <a:ext cx="2980592" cy="3974123"/>
          </a:xfrm>
          <a:prstGeom prst="rect">
            <a:avLst/>
          </a:prstGeom>
          <a:ln>
            <a:noFill/>
          </a:ln>
          <a:effectLst>
            <a:softEdge rad="112500"/>
          </a:effectLst>
        </p:spPr>
      </p:pic>
      <p:pic>
        <p:nvPicPr>
          <p:cNvPr id="4" name="Рисунок 3"/>
          <p:cNvPicPr>
            <a:picLocks noChangeAspect="1"/>
          </p:cNvPicPr>
          <p:nvPr/>
        </p:nvPicPr>
        <p:blipFill rotWithShape="1">
          <a:blip r:embed="rId3" cstate="print">
            <a:extLst>
              <a:ext uri="{28A0092B-C50C-407E-A947-70E740481C1C}">
                <a14:useLocalDpi xmlns:a14="http://schemas.microsoft.com/office/drawing/2010/main" val="0"/>
              </a:ext>
            </a:extLst>
          </a:blip>
          <a:srcRect t="1314" b="25426"/>
          <a:stretch/>
        </p:blipFill>
        <p:spPr>
          <a:xfrm>
            <a:off x="5764738" y="202275"/>
            <a:ext cx="2911719" cy="2844000"/>
          </a:xfrm>
          <a:prstGeom prst="rect">
            <a:avLst/>
          </a:prstGeom>
          <a:ln>
            <a:noFill/>
          </a:ln>
          <a:effectLst>
            <a:softEdge rad="112500"/>
          </a:effectLst>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96062" y="3325907"/>
            <a:ext cx="2649070" cy="3532093"/>
          </a:xfrm>
          <a:prstGeom prst="rect">
            <a:avLst/>
          </a:prstGeom>
          <a:ln>
            <a:noFill/>
          </a:ln>
          <a:effectLst>
            <a:softEdge rad="112500"/>
          </a:effectLst>
        </p:spPr>
      </p:pic>
    </p:spTree>
    <p:extLst>
      <p:ext uri="{BB962C8B-B14F-4D97-AF65-F5344CB8AC3E}">
        <p14:creationId xmlns:p14="http://schemas.microsoft.com/office/powerpoint/2010/main" val="2898682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4422340" y="230932"/>
            <a:ext cx="7344816" cy="4747074"/>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r"/>
            <a:r>
              <a:rPr lang="ru-RU" sz="2000" b="1" i="1" dirty="0">
                <a:solidFill>
                  <a:srgbClr val="002060"/>
                </a:solidFill>
                <a:latin typeface="Times New Roman" pitchFamily="18" charset="0"/>
                <a:cs typeface="Times New Roman" pitchFamily="18" charset="0"/>
              </a:rPr>
              <a:t>Важный принцип построения любого тренировочного процесса – </a:t>
            </a:r>
            <a:r>
              <a:rPr lang="ru-RU" sz="2000" b="1" i="1" u="sng" dirty="0">
                <a:solidFill>
                  <a:srgbClr val="002060"/>
                </a:solidFill>
                <a:latin typeface="Times New Roman" pitchFamily="18" charset="0"/>
                <a:cs typeface="Times New Roman" pitchFamily="18" charset="0"/>
              </a:rPr>
              <a:t>постепенность наращивания нагрузок</a:t>
            </a:r>
            <a:r>
              <a:rPr lang="ru-RU" sz="2000" b="1" i="1" dirty="0">
                <a:solidFill>
                  <a:srgbClr val="002060"/>
                </a:solidFill>
                <a:latin typeface="Times New Roman" pitchFamily="18" charset="0"/>
                <a:cs typeface="Times New Roman" pitchFamily="18" charset="0"/>
              </a:rPr>
              <a:t>. Удары и один из защитных блоков, стойки, а также уход по диагонали в сторону («</a:t>
            </a:r>
            <a:r>
              <a:rPr lang="ru-RU" sz="2000" b="1" i="1" dirty="0" err="1">
                <a:solidFill>
                  <a:srgbClr val="002060"/>
                </a:solidFill>
                <a:latin typeface="Times New Roman" pitchFamily="18" charset="0"/>
                <a:cs typeface="Times New Roman" pitchFamily="18" charset="0"/>
              </a:rPr>
              <a:t>каваши</a:t>
            </a:r>
            <a:r>
              <a:rPr lang="ru-RU" sz="2000" b="1" i="1" dirty="0">
                <a:solidFill>
                  <a:srgbClr val="002060"/>
                </a:solidFill>
                <a:latin typeface="Times New Roman" pitchFamily="18" charset="0"/>
                <a:cs typeface="Times New Roman" pitchFamily="18" charset="0"/>
              </a:rPr>
              <a:t>» )и уход «таи-</a:t>
            </a:r>
            <a:r>
              <a:rPr lang="ru-RU" sz="2000" b="1" i="1" dirty="0" err="1">
                <a:solidFill>
                  <a:srgbClr val="002060"/>
                </a:solidFill>
                <a:latin typeface="Times New Roman" pitchFamily="18" charset="0"/>
                <a:cs typeface="Times New Roman" pitchFamily="18" charset="0"/>
              </a:rPr>
              <a:t>сабаки</a:t>
            </a:r>
            <a:r>
              <a:rPr lang="ru-RU" sz="2000" b="1" i="1" dirty="0">
                <a:solidFill>
                  <a:srgbClr val="002060"/>
                </a:solidFill>
                <a:latin typeface="Times New Roman" pitchFamily="18" charset="0"/>
                <a:cs typeface="Times New Roman" pitchFamily="18" charset="0"/>
              </a:rPr>
              <a:t>» , можно отрабатывать утром, а дополнительную тренировку (одну или две) других приёмов проводить днём и/или вечером. Во </a:t>
            </a:r>
            <a:r>
              <a:rPr lang="ru-RU" sz="2000" b="1" i="1" dirty="0" err="1" smtClean="0">
                <a:solidFill>
                  <a:srgbClr val="002060"/>
                </a:solidFill>
                <a:latin typeface="Times New Roman" pitchFamily="18" charset="0"/>
                <a:cs typeface="Times New Roman" pitchFamily="18" charset="0"/>
              </a:rPr>
              <a:t>избежани</a:t>
            </a:r>
            <a:r>
              <a:rPr lang="ru-RU" sz="2000" b="1" i="1" dirty="0" err="1">
                <a:solidFill>
                  <a:srgbClr val="002060"/>
                </a:solidFill>
                <a:latin typeface="Times New Roman" pitchFamily="18" charset="0"/>
                <a:cs typeface="Times New Roman" pitchFamily="18" charset="0"/>
              </a:rPr>
              <a:t>и</a:t>
            </a:r>
            <a:r>
              <a:rPr lang="ru-RU" sz="2000" b="1" i="1" dirty="0" smtClean="0">
                <a:solidFill>
                  <a:srgbClr val="002060"/>
                </a:solidFill>
                <a:latin typeface="Times New Roman" pitchFamily="18" charset="0"/>
                <a:cs typeface="Times New Roman" pitchFamily="18" charset="0"/>
              </a:rPr>
              <a:t> </a:t>
            </a:r>
            <a:r>
              <a:rPr lang="ru-RU" sz="2000" b="1" i="1" dirty="0">
                <a:solidFill>
                  <a:srgbClr val="002060"/>
                </a:solidFill>
                <a:latin typeface="Times New Roman" pitchFamily="18" charset="0"/>
                <a:cs typeface="Times New Roman" pitchFamily="18" charset="0"/>
              </a:rPr>
              <a:t>проблем со здоровьем лучше, особенно начинающим, </a:t>
            </a:r>
            <a:r>
              <a:rPr lang="ru-RU" sz="2000" b="1" i="1" dirty="0" err="1">
                <a:solidFill>
                  <a:srgbClr val="002060"/>
                </a:solidFill>
                <a:latin typeface="Times New Roman" pitchFamily="18" charset="0"/>
                <a:cs typeface="Times New Roman" pitchFamily="18" charset="0"/>
              </a:rPr>
              <a:t>недотренироваться</a:t>
            </a:r>
            <a:r>
              <a:rPr lang="ru-RU" sz="2000" b="1" i="1" dirty="0">
                <a:solidFill>
                  <a:srgbClr val="002060"/>
                </a:solidFill>
                <a:latin typeface="Times New Roman" pitchFamily="18" charset="0"/>
                <a:cs typeface="Times New Roman" pitchFamily="18" charset="0"/>
              </a:rPr>
              <a:t>, чем перетренироваться. Упражнение по формированию правильного кулака можно делать на улице, на ходу</a:t>
            </a:r>
            <a:r>
              <a:rPr lang="ru-RU" dirty="0">
                <a:solidFill>
                  <a:srgbClr val="002060"/>
                </a:solidFill>
              </a:rPr>
              <a:t>.</a:t>
            </a: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449" y="230932"/>
            <a:ext cx="4050622" cy="3602900"/>
          </a:xfrm>
          <a:prstGeom prst="rect">
            <a:avLst/>
          </a:prstGeom>
          <a:ln>
            <a:noFill/>
          </a:ln>
          <a:effectLst>
            <a:softEdge rad="112500"/>
          </a:effectLst>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4090" y="3976321"/>
            <a:ext cx="3628293" cy="2721220"/>
          </a:xfrm>
          <a:prstGeom prst="rect">
            <a:avLst/>
          </a:prstGeom>
          <a:ln>
            <a:noFill/>
          </a:ln>
          <a:effectLst>
            <a:softEdge rad="112500"/>
          </a:effectLst>
        </p:spPr>
      </p:pic>
    </p:spTree>
    <p:extLst>
      <p:ext uri="{BB962C8B-B14F-4D97-AF65-F5344CB8AC3E}">
        <p14:creationId xmlns:p14="http://schemas.microsoft.com/office/powerpoint/2010/main" val="78096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416051" y="304610"/>
            <a:ext cx="8064896" cy="439248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2000" b="1" i="1" dirty="0">
                <a:solidFill>
                  <a:srgbClr val="002060"/>
                </a:solidFill>
                <a:latin typeface="Times New Roman" pitchFamily="18" charset="0"/>
                <a:cs typeface="Times New Roman" pitchFamily="18" charset="0"/>
              </a:rPr>
              <a:t>После отработки прямых ударов рукой и ногой по 1000 раз в утреннюю тренировку можно добавить сначала (на месяц-два) передвижения в стойках, а затем от них перейти к отработке приёмов в движении (хотя бы один приём 2–3 раза за тренировку). Начальный цикл – на один приём тратится одна неделя, затем – переход к следующему приёму в движении. Через 2 месяца после начала тренировок в основную целесообразно включать (по одному-два на неделю) комбинационные приёмы самозащиты. </a:t>
            </a:r>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200" y="3657601"/>
            <a:ext cx="4612860" cy="3073590"/>
          </a:xfrm>
          <a:prstGeom prst="rect">
            <a:avLst/>
          </a:prstGeom>
          <a:ln>
            <a:noFill/>
          </a:ln>
          <a:effectLst>
            <a:softEdge rad="112500"/>
          </a:effectLst>
        </p:spPr>
      </p:pic>
    </p:spTree>
    <p:extLst>
      <p:ext uri="{BB962C8B-B14F-4D97-AF65-F5344CB8AC3E}">
        <p14:creationId xmlns:p14="http://schemas.microsoft.com/office/powerpoint/2010/main" val="246789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5197" y="260397"/>
            <a:ext cx="8856984" cy="936104"/>
          </a:xfrm>
        </p:spPr>
        <p:txBody>
          <a:bodyPr/>
          <a:lstStyle/>
          <a:p>
            <a:pPr algn="ctr"/>
            <a:r>
              <a:rPr lang="ru-RU" sz="3200" b="1" dirty="0">
                <a:latin typeface="Times New Roman" pitchFamily="18" charset="0"/>
                <a:cs typeface="Times New Roman" pitchFamily="18" charset="0"/>
              </a:rPr>
              <a:t>П</a:t>
            </a:r>
            <a:r>
              <a:rPr lang="ru-RU" sz="3200" b="1" dirty="0" smtClean="0">
                <a:latin typeface="Times New Roman" pitchFamily="18" charset="0"/>
                <a:cs typeface="Times New Roman" pitchFamily="18" charset="0"/>
              </a:rPr>
              <a:t>рикладные </a:t>
            </a:r>
            <a:r>
              <a:rPr lang="ru-RU" sz="3200" b="1" dirty="0">
                <a:latin typeface="Times New Roman" pitchFamily="18" charset="0"/>
                <a:cs typeface="Times New Roman" pitchFamily="18" charset="0"/>
              </a:rPr>
              <a:t>аспекты Кёкусинкай</a:t>
            </a:r>
          </a:p>
        </p:txBody>
      </p:sp>
      <p:sp>
        <p:nvSpPr>
          <p:cNvPr id="4" name="Скругленный прямоугольник 3"/>
          <p:cNvSpPr/>
          <p:nvPr/>
        </p:nvSpPr>
        <p:spPr>
          <a:xfrm>
            <a:off x="313992" y="948898"/>
            <a:ext cx="6271446" cy="5267264"/>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2000" b="1" i="1" dirty="0">
                <a:latin typeface="Times New Roman" pitchFamily="18" charset="0"/>
                <a:cs typeface="Times New Roman" pitchFamily="18" charset="0"/>
              </a:rPr>
              <a:t>1</a:t>
            </a:r>
            <a:r>
              <a:rPr lang="ru-RU" sz="2000" b="1" i="1" dirty="0">
                <a:solidFill>
                  <a:srgbClr val="002060"/>
                </a:solidFill>
                <a:latin typeface="Times New Roman" pitchFamily="18" charset="0"/>
                <a:cs typeface="Times New Roman" pitchFamily="18" charset="0"/>
              </a:rPr>
              <a:t>) собственно </a:t>
            </a:r>
            <a:r>
              <a:rPr lang="ru-RU" sz="2000" b="1" i="1" u="sng" dirty="0">
                <a:solidFill>
                  <a:srgbClr val="002060"/>
                </a:solidFill>
                <a:latin typeface="Times New Roman" pitchFamily="18" charset="0"/>
                <a:cs typeface="Times New Roman" pitchFamily="18" charset="0"/>
              </a:rPr>
              <a:t>военно-прикладной раздел </a:t>
            </a:r>
            <a:r>
              <a:rPr lang="ru-RU" sz="2000" b="1" i="1" dirty="0">
                <a:solidFill>
                  <a:srgbClr val="002060"/>
                </a:solidFill>
                <a:latin typeface="Times New Roman" pitchFamily="18" charset="0"/>
                <a:cs typeface="Times New Roman" pitchFamily="18" charset="0"/>
              </a:rPr>
              <a:t>(по существу, армейской) подготовки, который включает освоение на базе данного стиля разных видов оружия. Работа с оружием предполагает тренировку и без партнера, и на снарядах, и условные схватки с партнером, вооруженным тем же или иным предметом. Особые задачи решаются при освоении техники работы с двумя одинаковыми (например, две дубинки) или разными (дубинка и нож) предметами. Естественно, владение разными видами оружия и знание их возможностей создает несравненно более прочную основу и для ведения боя без оружия с вооруженным противником.</a:t>
            </a: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15396" y="1196501"/>
            <a:ext cx="4477472" cy="4475285"/>
          </a:xfrm>
          <a:prstGeom prst="rect">
            <a:avLst/>
          </a:prstGeom>
          <a:ln>
            <a:noFill/>
          </a:ln>
          <a:effectLst>
            <a:softEdge rad="112500"/>
          </a:effectLst>
        </p:spPr>
      </p:pic>
    </p:spTree>
    <p:extLst>
      <p:ext uri="{BB962C8B-B14F-4D97-AF65-F5344CB8AC3E}">
        <p14:creationId xmlns:p14="http://schemas.microsoft.com/office/powerpoint/2010/main" val="1309933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2927" y="151546"/>
            <a:ext cx="8784976" cy="850106"/>
          </a:xfrm>
        </p:spPr>
        <p:txBody>
          <a:bodyPr>
            <a:normAutofit/>
          </a:bodyPr>
          <a:lstStyle/>
          <a:p>
            <a:pPr algn="ctr"/>
            <a:r>
              <a:rPr lang="ru-RU" b="1" dirty="0">
                <a:latin typeface="Times New Roman" pitchFamily="18" charset="0"/>
                <a:cs typeface="Times New Roman" pitchFamily="18" charset="0"/>
              </a:rPr>
              <a:t>П</a:t>
            </a:r>
            <a:r>
              <a:rPr lang="ru-RU" b="1" dirty="0" smtClean="0">
                <a:latin typeface="Times New Roman" pitchFamily="18" charset="0"/>
                <a:cs typeface="Times New Roman" pitchFamily="18" charset="0"/>
              </a:rPr>
              <a:t>рикладные аспекты Кёкусинкай</a:t>
            </a:r>
            <a:endParaRPr lang="ru-RU" b="1" dirty="0">
              <a:latin typeface="Times New Roman" pitchFamily="18" charset="0"/>
              <a:cs typeface="Times New Roman" pitchFamily="18" charset="0"/>
            </a:endParaRPr>
          </a:p>
        </p:txBody>
      </p:sp>
      <p:sp>
        <p:nvSpPr>
          <p:cNvPr id="4" name="Скругленный прямоугольник 3"/>
          <p:cNvSpPr/>
          <p:nvPr/>
        </p:nvSpPr>
        <p:spPr>
          <a:xfrm>
            <a:off x="410597" y="1124301"/>
            <a:ext cx="5437749" cy="4257255"/>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2000" b="1" i="1" dirty="0">
                <a:solidFill>
                  <a:srgbClr val="002060"/>
                </a:solidFill>
                <a:latin typeface="Times New Roman" pitchFamily="18" charset="0"/>
                <a:cs typeface="Times New Roman" pitchFamily="18" charset="0"/>
              </a:rPr>
              <a:t>2) в общей системе подготовки относительно самостоятельное значение приобретает </a:t>
            </a:r>
            <a:r>
              <a:rPr lang="ru-RU" sz="2000" b="1" i="1" u="sng" dirty="0">
                <a:solidFill>
                  <a:srgbClr val="002060"/>
                </a:solidFill>
                <a:latin typeface="Times New Roman" pitchFamily="18" charset="0"/>
                <a:cs typeface="Times New Roman" pitchFamily="18" charset="0"/>
              </a:rPr>
              <a:t>раздел самозащиты</a:t>
            </a:r>
            <a:r>
              <a:rPr lang="ru-RU" sz="2000" b="1" i="1" dirty="0">
                <a:solidFill>
                  <a:srgbClr val="002060"/>
                </a:solidFill>
                <a:latin typeface="Times New Roman" pitchFamily="18" charset="0"/>
                <a:cs typeface="Times New Roman" pitchFamily="18" charset="0"/>
              </a:rPr>
              <a:t>. Он предусматривает «бытовое» использование знаний и умений, приобретенных как на спортивных, так и на специальных занятиях. Отличие от армейских ситуаций – в более ограниченном арсенале средств, в действии положения о </a:t>
            </a:r>
            <a:r>
              <a:rPr lang="ru-RU" sz="2000" b="1" i="1" u="sng" dirty="0">
                <a:solidFill>
                  <a:srgbClr val="002060"/>
                </a:solidFill>
                <a:latin typeface="Times New Roman" pitchFamily="18" charset="0"/>
                <a:cs typeface="Times New Roman" pitchFamily="18" charset="0"/>
              </a:rPr>
              <a:t>«пределе необходимой обороны</a:t>
            </a:r>
            <a:r>
              <a:rPr lang="ru-RU" u="sng" dirty="0" smtClean="0">
                <a:solidFill>
                  <a:srgbClr val="002060"/>
                </a:solidFill>
              </a:rPr>
              <a:t>»</a:t>
            </a:r>
            <a:endParaRPr lang="ru-RU" u="sng" dirty="0"/>
          </a:p>
        </p:txBody>
      </p:sp>
      <p:pic>
        <p:nvPicPr>
          <p:cNvPr id="3" name="Рисунок 2"/>
          <p:cNvPicPr>
            <a:picLocks noChangeAspect="1"/>
          </p:cNvPicPr>
          <p:nvPr/>
        </p:nvPicPr>
        <p:blipFill rotWithShape="1">
          <a:blip r:embed="rId2" cstate="print">
            <a:extLst>
              <a:ext uri="{28A0092B-C50C-407E-A947-70E740481C1C}">
                <a14:useLocalDpi xmlns:a14="http://schemas.microsoft.com/office/drawing/2010/main" val="0"/>
              </a:ext>
            </a:extLst>
          </a:blip>
          <a:srcRect t="21942" b="-21942"/>
          <a:stretch/>
        </p:blipFill>
        <p:spPr>
          <a:xfrm>
            <a:off x="6288140" y="2479431"/>
            <a:ext cx="3492593" cy="4378569"/>
          </a:xfrm>
          <a:prstGeom prst="rect">
            <a:avLst/>
          </a:prstGeom>
          <a:ln>
            <a:noFill/>
          </a:ln>
          <a:effectLst>
            <a:softEdge rad="112500"/>
          </a:effectLst>
        </p:spPr>
      </p:pic>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27903" y="723168"/>
            <a:ext cx="2637032" cy="1756263"/>
          </a:xfrm>
          <a:prstGeom prst="rect">
            <a:avLst/>
          </a:prstGeom>
          <a:ln>
            <a:noFill/>
          </a:ln>
          <a:effectLst>
            <a:softEdge rad="112500"/>
          </a:effectLst>
        </p:spPr>
      </p:pic>
    </p:spTree>
    <p:extLst>
      <p:ext uri="{BB962C8B-B14F-4D97-AF65-F5344CB8AC3E}">
        <p14:creationId xmlns:p14="http://schemas.microsoft.com/office/powerpoint/2010/main" val="2891432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261" y="169382"/>
            <a:ext cx="8892480" cy="706090"/>
          </a:xfrm>
        </p:spPr>
        <p:txBody>
          <a:bodyPr/>
          <a:lstStyle/>
          <a:p>
            <a:pPr algn="ctr"/>
            <a:r>
              <a:rPr lang="ru-RU" sz="2800" b="1" dirty="0">
                <a:latin typeface="Times New Roman" pitchFamily="18" charset="0"/>
                <a:cs typeface="Times New Roman" pitchFamily="18" charset="0"/>
              </a:rPr>
              <a:t>П</a:t>
            </a:r>
            <a:r>
              <a:rPr lang="ru-RU" sz="2800" b="1" dirty="0" smtClean="0">
                <a:latin typeface="Times New Roman" pitchFamily="18" charset="0"/>
                <a:cs typeface="Times New Roman" pitchFamily="18" charset="0"/>
              </a:rPr>
              <a:t>рикладные </a:t>
            </a:r>
            <a:r>
              <a:rPr lang="ru-RU" sz="2800" b="1" dirty="0">
                <a:latin typeface="Times New Roman" pitchFamily="18" charset="0"/>
                <a:cs typeface="Times New Roman" pitchFamily="18" charset="0"/>
              </a:rPr>
              <a:t>аспекты Кёкусинкай</a:t>
            </a:r>
          </a:p>
        </p:txBody>
      </p:sp>
      <p:sp>
        <p:nvSpPr>
          <p:cNvPr id="4" name="Скругленный прямоугольник 3"/>
          <p:cNvSpPr/>
          <p:nvPr/>
        </p:nvSpPr>
        <p:spPr>
          <a:xfrm>
            <a:off x="629016" y="875472"/>
            <a:ext cx="7325618" cy="5256584"/>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2000" b="1" i="1" dirty="0">
                <a:solidFill>
                  <a:srgbClr val="002060"/>
                </a:solidFill>
                <a:latin typeface="Times New Roman" pitchFamily="18" charset="0"/>
                <a:cs typeface="Times New Roman" pitchFamily="18" charset="0"/>
              </a:rPr>
              <a:t>3) раздел </a:t>
            </a:r>
            <a:r>
              <a:rPr lang="ru-RU" sz="2000" b="1" i="1" u="sng" dirty="0">
                <a:solidFill>
                  <a:srgbClr val="002060"/>
                </a:solidFill>
                <a:latin typeface="Times New Roman" pitchFamily="18" charset="0"/>
                <a:cs typeface="Times New Roman" pitchFamily="18" charset="0"/>
              </a:rPr>
              <a:t>традиционных прикладных занятий</a:t>
            </a:r>
            <a:r>
              <a:rPr lang="ru-RU" sz="2000" b="1" i="1" dirty="0">
                <a:solidFill>
                  <a:srgbClr val="002060"/>
                </a:solidFill>
                <a:latin typeface="Times New Roman" pitchFamily="18" charset="0"/>
                <a:cs typeface="Times New Roman" pitchFamily="18" charset="0"/>
              </a:rPr>
              <a:t>. Это упражнения с различными традиционными предметами – с палками разных размеров, особенно с </a:t>
            </a:r>
            <a:r>
              <a:rPr lang="ru-RU" sz="2000" b="1" i="1" dirty="0" err="1">
                <a:solidFill>
                  <a:srgbClr val="002060"/>
                </a:solidFill>
                <a:latin typeface="Times New Roman" pitchFamily="18" charset="0"/>
                <a:cs typeface="Times New Roman" pitchFamily="18" charset="0"/>
              </a:rPr>
              <a:t>бо</a:t>
            </a:r>
            <a:r>
              <a:rPr lang="ru-RU" sz="2000" b="1" i="1" dirty="0">
                <a:solidFill>
                  <a:srgbClr val="002060"/>
                </a:solidFill>
                <a:latin typeface="Times New Roman" pitchFamily="18" charset="0"/>
                <a:cs typeface="Times New Roman" pitchFamily="18" charset="0"/>
              </a:rPr>
              <a:t> – длинным (180 см) шестом, и парными предметами, появившимися в Японии с Окинавы (</a:t>
            </a:r>
            <a:r>
              <a:rPr lang="ru-RU" sz="2000" b="1" i="1" dirty="0" err="1">
                <a:solidFill>
                  <a:srgbClr val="002060"/>
                </a:solidFill>
                <a:latin typeface="Times New Roman" pitchFamily="18" charset="0"/>
                <a:cs typeface="Times New Roman" pitchFamily="18" charset="0"/>
              </a:rPr>
              <a:t>тонфа</a:t>
            </a:r>
            <a:r>
              <a:rPr lang="ru-RU" sz="2000" b="1" i="1" dirty="0">
                <a:solidFill>
                  <a:srgbClr val="002060"/>
                </a:solidFill>
                <a:latin typeface="Times New Roman" pitchFamily="18" charset="0"/>
                <a:cs typeface="Times New Roman" pitchFamily="18" charset="0"/>
              </a:rPr>
              <a:t>, </a:t>
            </a:r>
            <a:r>
              <a:rPr lang="ru-RU" sz="2000" b="1" i="1" dirty="0" err="1">
                <a:solidFill>
                  <a:srgbClr val="002060"/>
                </a:solidFill>
                <a:latin typeface="Times New Roman" pitchFamily="18" charset="0"/>
                <a:cs typeface="Times New Roman" pitchFamily="18" charset="0"/>
              </a:rPr>
              <a:t>нунчаку</a:t>
            </a:r>
            <a:r>
              <a:rPr lang="ru-RU" sz="2000" b="1" i="1" dirty="0">
                <a:solidFill>
                  <a:srgbClr val="002060"/>
                </a:solidFill>
                <a:latin typeface="Times New Roman" pitchFamily="18" charset="0"/>
                <a:cs typeface="Times New Roman" pitchFamily="18" charset="0"/>
              </a:rPr>
              <a:t>, </a:t>
            </a:r>
            <a:r>
              <a:rPr lang="ru-RU" sz="2000" b="1" i="1" dirty="0" err="1">
                <a:solidFill>
                  <a:srgbClr val="002060"/>
                </a:solidFill>
                <a:latin typeface="Times New Roman" pitchFamily="18" charset="0"/>
                <a:cs typeface="Times New Roman" pitchFamily="18" charset="0"/>
              </a:rPr>
              <a:t>саи</a:t>
            </a:r>
            <a:r>
              <a:rPr lang="ru-RU" sz="2000" b="1" i="1" dirty="0">
                <a:solidFill>
                  <a:srgbClr val="002060"/>
                </a:solidFill>
                <a:latin typeface="Times New Roman" pitchFamily="18" charset="0"/>
                <a:cs typeface="Times New Roman" pitchFamily="18" charset="0"/>
              </a:rPr>
              <a:t>). В Кёкусинкай подобные занятия – не только дань традиции. Работа с этими предметами – естественный шаг и к более надежной самозащите, и к мастерству в собственно военно-прикладной сфере. Однако такие занятия в общей системе подготовки ценны еще в одном отношении. Предметы – это своеобразные гимнастические снаряды, которые увеличивают силу, укрепляют тело, способствуют развитию текучести движений, координации, внимания, собранности, помогают глубже понять смысл приемов, выполняемых «голыми руками»</a:t>
            </a:r>
            <a:r>
              <a:rPr lang="ru-RU" sz="2000" b="1" i="1" dirty="0">
                <a:latin typeface="Times New Roman" pitchFamily="18" charset="0"/>
                <a:cs typeface="Times New Roman" pitchFamily="18" charset="0"/>
              </a:rPr>
              <a:t>.</a:t>
            </a: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44388" y="425711"/>
            <a:ext cx="3984899" cy="2717367"/>
          </a:xfrm>
          <a:prstGeom prst="rect">
            <a:avLst/>
          </a:prstGeom>
          <a:ln>
            <a:noFill/>
          </a:ln>
          <a:effectLst>
            <a:softEdge rad="112500"/>
          </a:effectLst>
        </p:spPr>
      </p:pic>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70632" y="3143078"/>
            <a:ext cx="2332410" cy="3540799"/>
          </a:xfrm>
          <a:prstGeom prst="rect">
            <a:avLst/>
          </a:prstGeom>
          <a:ln>
            <a:noFill/>
          </a:ln>
          <a:effectLst>
            <a:softEdge rad="112500"/>
          </a:effectLst>
        </p:spPr>
      </p:pic>
    </p:spTree>
    <p:extLst>
      <p:ext uri="{BB962C8B-B14F-4D97-AF65-F5344CB8AC3E}">
        <p14:creationId xmlns:p14="http://schemas.microsoft.com/office/powerpoint/2010/main" val="14026258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6523" y="274638"/>
            <a:ext cx="8897815" cy="1817931"/>
          </a:xfrm>
        </p:spPr>
        <p:txBody>
          <a:bodyPr>
            <a:normAutofit/>
          </a:bodyPr>
          <a:lstStyle/>
          <a:p>
            <a:pPr algn="ctr"/>
            <a:r>
              <a:rPr lang="ru-RU" sz="2000" b="1" dirty="0">
                <a:latin typeface="Times New Roman" pitchFamily="18" charset="0"/>
                <a:cs typeface="Times New Roman" pitchFamily="18" charset="0"/>
              </a:rPr>
              <a:t>Конкретная </a:t>
            </a:r>
            <a:r>
              <a:rPr lang="ru-RU" sz="2000" b="1" u="sng" dirty="0">
                <a:latin typeface="Times New Roman" pitchFamily="18" charset="0"/>
                <a:cs typeface="Times New Roman" pitchFamily="18" charset="0"/>
              </a:rPr>
              <a:t>цель</a:t>
            </a:r>
            <a:r>
              <a:rPr lang="ru-RU" sz="2000" b="1" dirty="0">
                <a:latin typeface="Times New Roman" pitchFamily="18" charset="0"/>
                <a:cs typeface="Times New Roman" pitchFamily="18" charset="0"/>
              </a:rPr>
              <a:t> обучения определяет сроки обучения, состав обучаемых, содержание, методы и формы обучения. Для достижения поставленной цели в процессе подготовки спортсмена-бойца, тренера или судьи решаются следующие </a:t>
            </a:r>
            <a:r>
              <a:rPr lang="ru-RU" sz="2000" b="1" u="sng" dirty="0">
                <a:latin typeface="Times New Roman" pitchFamily="18" charset="0"/>
                <a:cs typeface="Times New Roman" pitchFamily="18" charset="0"/>
              </a:rPr>
              <a:t>задачи</a:t>
            </a:r>
            <a:r>
              <a:rPr lang="ru-RU" sz="2000" dirty="0"/>
              <a:t>:</a:t>
            </a:r>
          </a:p>
        </p:txBody>
      </p:sp>
      <p:sp>
        <p:nvSpPr>
          <p:cNvPr id="3" name="Скругленный прямоугольник 2"/>
          <p:cNvSpPr/>
          <p:nvPr/>
        </p:nvSpPr>
        <p:spPr>
          <a:xfrm>
            <a:off x="4291127" y="2092569"/>
            <a:ext cx="5112568" cy="3888432"/>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r>
              <a:rPr lang="ru-RU" sz="2000" b="1" i="1" dirty="0">
                <a:solidFill>
                  <a:srgbClr val="002060"/>
                </a:solidFill>
                <a:latin typeface="Times New Roman" pitchFamily="18" charset="0"/>
                <a:cs typeface="Times New Roman" pitchFamily="18" charset="0"/>
              </a:rPr>
              <a:t>1) укрепление здоровья;</a:t>
            </a:r>
          </a:p>
          <a:p>
            <a:r>
              <a:rPr lang="ru-RU" sz="2000" b="1" i="1" dirty="0">
                <a:solidFill>
                  <a:srgbClr val="002060"/>
                </a:solidFill>
                <a:latin typeface="Times New Roman" pitchFamily="18" charset="0"/>
                <a:cs typeface="Times New Roman" pitchFamily="18" charset="0"/>
              </a:rPr>
              <a:t>2) развитие физических и волевых качеств;</a:t>
            </a:r>
          </a:p>
          <a:p>
            <a:r>
              <a:rPr lang="ru-RU" sz="2000" b="1" i="1" dirty="0">
                <a:solidFill>
                  <a:srgbClr val="002060"/>
                </a:solidFill>
                <a:latin typeface="Times New Roman" pitchFamily="18" charset="0"/>
                <a:cs typeface="Times New Roman" pitchFamily="18" charset="0"/>
              </a:rPr>
              <a:t>3) усвоение знаний по теории каратэ;</a:t>
            </a:r>
          </a:p>
          <a:p>
            <a:r>
              <a:rPr lang="ru-RU" sz="2000" b="1" i="1" dirty="0">
                <a:solidFill>
                  <a:srgbClr val="002060"/>
                </a:solidFill>
                <a:latin typeface="Times New Roman" pitchFamily="18" charset="0"/>
                <a:cs typeface="Times New Roman" pitchFamily="18" charset="0"/>
              </a:rPr>
              <a:t>4) овладение техническими и тактическими действиями в каратэ, обучение судейству;</a:t>
            </a:r>
          </a:p>
          <a:p>
            <a:r>
              <a:rPr lang="ru-RU" sz="2000" b="1" i="1" dirty="0">
                <a:solidFill>
                  <a:srgbClr val="002060"/>
                </a:solidFill>
                <a:latin typeface="Times New Roman" pitchFamily="18" charset="0"/>
                <a:cs typeface="Times New Roman" pitchFamily="18" charset="0"/>
              </a:rPr>
              <a:t>5) совершенствование навыков;</a:t>
            </a:r>
          </a:p>
          <a:p>
            <a:r>
              <a:rPr lang="ru-RU" sz="2000" b="1" i="1" dirty="0">
                <a:solidFill>
                  <a:srgbClr val="002060"/>
                </a:solidFill>
                <a:latin typeface="Times New Roman" pitchFamily="18" charset="0"/>
                <a:cs typeface="Times New Roman" pitchFamily="18" charset="0"/>
              </a:rPr>
              <a:t>6) для ведения каратэ в соревнованиях, инструкторско-методических навыков и судейства.</a:t>
            </a: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2160" y="2092569"/>
            <a:ext cx="2975915" cy="4474463"/>
          </a:xfrm>
          <a:prstGeom prst="rect">
            <a:avLst/>
          </a:prstGeom>
          <a:ln>
            <a:noFill/>
          </a:ln>
          <a:effectLst>
            <a:softEdge rad="112500"/>
          </a:effectLst>
        </p:spPr>
      </p:pic>
    </p:spTree>
    <p:extLst>
      <p:ext uri="{BB962C8B-B14F-4D97-AF65-F5344CB8AC3E}">
        <p14:creationId xmlns:p14="http://schemas.microsoft.com/office/powerpoint/2010/main" val="3993244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8097" y="209625"/>
            <a:ext cx="8712968" cy="1282154"/>
          </a:xfrm>
        </p:spPr>
        <p:txBody>
          <a:bodyPr>
            <a:normAutofit/>
          </a:bodyPr>
          <a:lstStyle/>
          <a:p>
            <a:pPr algn="ctr"/>
            <a:r>
              <a:rPr lang="ru-RU" sz="2800" b="1" dirty="0">
                <a:latin typeface="Times New Roman" pitchFamily="18" charset="0"/>
                <a:cs typeface="Times New Roman" pitchFamily="18" charset="0"/>
              </a:rPr>
              <a:t>В </a:t>
            </a:r>
            <a:r>
              <a:rPr lang="ru-RU" sz="2800" b="1" dirty="0" smtClean="0">
                <a:latin typeface="Times New Roman" pitchFamily="18" charset="0"/>
                <a:cs typeface="Times New Roman" pitchFamily="18" charset="0"/>
              </a:rPr>
              <a:t>Кёкусинкай </a:t>
            </a:r>
            <a:r>
              <a:rPr lang="ru-RU" sz="2800" b="1" dirty="0">
                <a:latin typeface="Times New Roman" pitchFamily="18" charset="0"/>
                <a:cs typeface="Times New Roman" pitchFamily="18" charset="0"/>
              </a:rPr>
              <a:t>каратэ, в отличии от других школ дистанции боя определяются так</a:t>
            </a:r>
            <a:r>
              <a:rPr lang="ru-RU" dirty="0"/>
              <a:t>:</a:t>
            </a:r>
          </a:p>
        </p:txBody>
      </p:sp>
      <p:sp>
        <p:nvSpPr>
          <p:cNvPr id="4" name="Скругленный прямоугольник 3"/>
          <p:cNvSpPr/>
          <p:nvPr/>
        </p:nvSpPr>
        <p:spPr>
          <a:xfrm>
            <a:off x="730016" y="1375492"/>
            <a:ext cx="6984776" cy="4680520"/>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457200" indent="-457200">
              <a:buAutoNum type="arabicParenR"/>
            </a:pPr>
            <a:r>
              <a:rPr lang="ru-RU" sz="2000" b="1" i="1" u="sng" dirty="0">
                <a:solidFill>
                  <a:srgbClr val="002060"/>
                </a:solidFill>
                <a:latin typeface="Times New Roman" pitchFamily="18" charset="0"/>
                <a:cs typeface="Times New Roman" pitchFamily="18" charset="0"/>
              </a:rPr>
              <a:t>ближняя</a:t>
            </a:r>
            <a:r>
              <a:rPr lang="ru-RU" sz="2000" b="1" i="1" dirty="0">
                <a:solidFill>
                  <a:srgbClr val="002060"/>
                </a:solidFill>
                <a:latin typeface="Times New Roman" pitchFamily="18" charset="0"/>
                <a:cs typeface="Times New Roman" pitchFamily="18" charset="0"/>
              </a:rPr>
              <a:t>, с которой возможно нанесение удара локтем и коленом;</a:t>
            </a:r>
          </a:p>
          <a:p>
            <a:pPr marL="457200" indent="-457200">
              <a:buAutoNum type="arabicParenR"/>
            </a:pPr>
            <a:r>
              <a:rPr lang="ru-RU" sz="2000" b="1" i="1" u="sng" dirty="0">
                <a:solidFill>
                  <a:srgbClr val="002060"/>
                </a:solidFill>
                <a:latin typeface="Times New Roman" pitchFamily="18" charset="0"/>
                <a:cs typeface="Times New Roman" pitchFamily="18" charset="0"/>
              </a:rPr>
              <a:t>средняя</a:t>
            </a:r>
            <a:r>
              <a:rPr lang="ru-RU" sz="2000" b="1" i="1" dirty="0">
                <a:solidFill>
                  <a:srgbClr val="002060"/>
                </a:solidFill>
                <a:latin typeface="Times New Roman" pitchFamily="18" charset="0"/>
                <a:cs typeface="Times New Roman" pitchFamily="18" charset="0"/>
              </a:rPr>
              <a:t>, с которой возможно нанесение удара рукой (</a:t>
            </a:r>
            <a:r>
              <a:rPr lang="ru-RU" sz="2000" b="1" i="1" dirty="0" err="1">
                <a:solidFill>
                  <a:srgbClr val="002060"/>
                </a:solidFill>
                <a:latin typeface="Times New Roman" pitchFamily="18" charset="0"/>
                <a:cs typeface="Times New Roman" pitchFamily="18" charset="0"/>
              </a:rPr>
              <a:t>сэйкэн</a:t>
            </a:r>
            <a:r>
              <a:rPr lang="ru-RU" sz="2000" b="1" i="1" dirty="0">
                <a:solidFill>
                  <a:srgbClr val="002060"/>
                </a:solidFill>
                <a:latin typeface="Times New Roman" pitchFamily="18" charset="0"/>
                <a:cs typeface="Times New Roman" pitchFamily="18" charset="0"/>
              </a:rPr>
              <a:t>, </a:t>
            </a:r>
            <a:r>
              <a:rPr lang="ru-RU" sz="2000" b="1" i="1" dirty="0" err="1">
                <a:solidFill>
                  <a:srgbClr val="002060"/>
                </a:solidFill>
                <a:latin typeface="Times New Roman" pitchFamily="18" charset="0"/>
                <a:cs typeface="Times New Roman" pitchFamily="18" charset="0"/>
              </a:rPr>
              <a:t>уракэн</a:t>
            </a:r>
            <a:r>
              <a:rPr lang="ru-RU" sz="2000" b="1" i="1" dirty="0">
                <a:solidFill>
                  <a:srgbClr val="002060"/>
                </a:solidFill>
                <a:latin typeface="Times New Roman" pitchFamily="18" charset="0"/>
                <a:cs typeface="Times New Roman" pitchFamily="18" charset="0"/>
              </a:rPr>
              <a:t>, </a:t>
            </a:r>
            <a:r>
              <a:rPr lang="ru-RU" sz="2000" b="1" i="1" dirty="0" err="1">
                <a:solidFill>
                  <a:srgbClr val="002060"/>
                </a:solidFill>
                <a:latin typeface="Times New Roman" pitchFamily="18" charset="0"/>
                <a:cs typeface="Times New Roman" pitchFamily="18" charset="0"/>
              </a:rPr>
              <a:t>сюто</a:t>
            </a:r>
            <a:r>
              <a:rPr lang="ru-RU" sz="2000" b="1" i="1" dirty="0">
                <a:solidFill>
                  <a:srgbClr val="002060"/>
                </a:solidFill>
                <a:latin typeface="Times New Roman" pitchFamily="18" charset="0"/>
                <a:cs typeface="Times New Roman" pitchFamily="18" charset="0"/>
              </a:rPr>
              <a:t>);</a:t>
            </a:r>
          </a:p>
          <a:p>
            <a:r>
              <a:rPr lang="ru-RU" sz="2000" b="1" i="1" dirty="0">
                <a:solidFill>
                  <a:srgbClr val="002060"/>
                </a:solidFill>
                <a:latin typeface="Times New Roman" pitchFamily="18" charset="0"/>
                <a:cs typeface="Times New Roman" pitchFamily="18" charset="0"/>
              </a:rPr>
              <a:t>3)    </a:t>
            </a:r>
            <a:r>
              <a:rPr lang="ru-RU" sz="2000" b="1" i="1" u="sng" dirty="0">
                <a:solidFill>
                  <a:srgbClr val="002060"/>
                </a:solidFill>
                <a:latin typeface="Times New Roman" pitchFamily="18" charset="0"/>
                <a:cs typeface="Times New Roman" pitchFamily="18" charset="0"/>
              </a:rPr>
              <a:t>дальняя, </a:t>
            </a:r>
            <a:r>
              <a:rPr lang="ru-RU" sz="2000" b="1" i="1" dirty="0">
                <a:solidFill>
                  <a:srgbClr val="002060"/>
                </a:solidFill>
                <a:latin typeface="Times New Roman" pitchFamily="18" charset="0"/>
                <a:cs typeface="Times New Roman" pitchFamily="18" charset="0"/>
              </a:rPr>
              <a:t>с которой возможно нанесение удара ногой (что не исключает нанесение удара ногой с других дистанций. В частности, со средней – удар </a:t>
            </a:r>
            <a:r>
              <a:rPr lang="ru-RU" sz="2000" b="1" i="1" dirty="0" err="1">
                <a:solidFill>
                  <a:srgbClr val="002060"/>
                </a:solidFill>
                <a:latin typeface="Times New Roman" pitchFamily="18" charset="0"/>
                <a:cs typeface="Times New Roman" pitchFamily="18" charset="0"/>
              </a:rPr>
              <a:t>маваси-гэри</a:t>
            </a:r>
            <a:r>
              <a:rPr lang="ru-RU" sz="2000" b="1" i="1" dirty="0">
                <a:solidFill>
                  <a:srgbClr val="002060"/>
                </a:solidFill>
                <a:latin typeface="Times New Roman" pitchFamily="18" charset="0"/>
                <a:cs typeface="Times New Roman" pitchFamily="18" charset="0"/>
              </a:rPr>
              <a:t> голенью (</a:t>
            </a:r>
            <a:r>
              <a:rPr lang="ru-RU" sz="2000" b="1" i="1" dirty="0" err="1">
                <a:solidFill>
                  <a:srgbClr val="002060"/>
                </a:solidFill>
                <a:latin typeface="Times New Roman" pitchFamily="18" charset="0"/>
                <a:cs typeface="Times New Roman" pitchFamily="18" charset="0"/>
              </a:rPr>
              <a:t>супэ</a:t>
            </a:r>
            <a:r>
              <a:rPr lang="ru-RU" sz="2000" b="1" i="1" dirty="0">
                <a:solidFill>
                  <a:srgbClr val="002060"/>
                </a:solidFill>
                <a:latin typeface="Times New Roman" pitchFamily="18" charset="0"/>
                <a:cs typeface="Times New Roman" pitchFamily="18" charset="0"/>
              </a:rPr>
              <a:t>) или различные формы </a:t>
            </a:r>
            <a:r>
              <a:rPr lang="ru-RU" sz="2000" b="1" i="1" dirty="0" err="1">
                <a:solidFill>
                  <a:srgbClr val="002060"/>
                </a:solidFill>
                <a:latin typeface="Times New Roman" pitchFamily="18" charset="0"/>
                <a:cs typeface="Times New Roman" pitchFamily="18" charset="0"/>
              </a:rPr>
              <a:t>маваси-кэагэ</a:t>
            </a:r>
            <a:r>
              <a:rPr lang="ru-RU" sz="2000" b="1" i="1" dirty="0">
                <a:solidFill>
                  <a:srgbClr val="002060"/>
                </a:solidFill>
                <a:latin typeface="Times New Roman" pitchFamily="18" charset="0"/>
                <a:cs typeface="Times New Roman" pitchFamily="18" charset="0"/>
              </a:rPr>
              <a:t> и </a:t>
            </a:r>
            <a:r>
              <a:rPr lang="ru-RU" sz="2000" b="1" i="1" dirty="0" smtClean="0">
                <a:solidFill>
                  <a:srgbClr val="002060"/>
                </a:solidFill>
                <a:latin typeface="Times New Roman" pitchFamily="18" charset="0"/>
                <a:cs typeface="Times New Roman" pitchFamily="18" charset="0"/>
              </a:rPr>
              <a:t>ороси-</a:t>
            </a:r>
            <a:r>
              <a:rPr lang="ru-RU" sz="2000" b="1" i="1" dirty="0" err="1" smtClean="0">
                <a:solidFill>
                  <a:srgbClr val="002060"/>
                </a:solidFill>
                <a:latin typeface="Times New Roman" pitchFamily="18" charset="0"/>
                <a:cs typeface="Times New Roman" pitchFamily="18" charset="0"/>
              </a:rPr>
              <a:t>кокато</a:t>
            </a:r>
            <a:r>
              <a:rPr lang="ru-RU" sz="2000" b="1" i="1" dirty="0">
                <a:solidFill>
                  <a:srgbClr val="002060"/>
                </a:solidFill>
                <a:latin typeface="Times New Roman" pitchFamily="18" charset="0"/>
                <a:cs typeface="Times New Roman" pitchFamily="18" charset="0"/>
              </a:rPr>
              <a:t>). Для перехода с дальней на среднюю и ближнюю дистанции достаточно выполнить </a:t>
            </a:r>
            <a:r>
              <a:rPr lang="ru-RU" sz="2000" b="1" i="1" dirty="0" err="1">
                <a:solidFill>
                  <a:srgbClr val="002060"/>
                </a:solidFill>
                <a:latin typeface="Times New Roman" pitchFamily="18" charset="0"/>
                <a:cs typeface="Times New Roman" pitchFamily="18" charset="0"/>
              </a:rPr>
              <a:t>подшаг</a:t>
            </a:r>
            <a:r>
              <a:rPr lang="ru-RU" sz="2000" b="1" i="1" dirty="0">
                <a:solidFill>
                  <a:srgbClr val="002060"/>
                </a:solidFill>
                <a:latin typeface="Times New Roman" pitchFamily="18" charset="0"/>
                <a:cs typeface="Times New Roman" pitchFamily="18" charset="0"/>
              </a:rPr>
              <a:t> или шаг со слепой стороны поста позиции (с левой на правую).</a:t>
            </a: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40211" y="2154678"/>
            <a:ext cx="3276600" cy="3122148"/>
          </a:xfrm>
          <a:prstGeom prst="rect">
            <a:avLst/>
          </a:prstGeom>
          <a:ln>
            <a:noFill/>
          </a:ln>
          <a:effectLst>
            <a:softEdge rad="112500"/>
          </a:effectLst>
        </p:spPr>
      </p:pic>
    </p:spTree>
    <p:extLst>
      <p:ext uri="{BB962C8B-B14F-4D97-AF65-F5344CB8AC3E}">
        <p14:creationId xmlns:p14="http://schemas.microsoft.com/office/powerpoint/2010/main" val="3509194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33600" y="274638"/>
            <a:ext cx="7924800" cy="850106"/>
          </a:xfrm>
        </p:spPr>
        <p:txBody>
          <a:bodyPr/>
          <a:lstStyle/>
          <a:p>
            <a:pPr algn="ctr"/>
            <a:r>
              <a:rPr lang="ru-RU" sz="3200" b="1" dirty="0">
                <a:latin typeface="Times New Roman" pitchFamily="18" charset="0"/>
                <a:cs typeface="Times New Roman" pitchFamily="18" charset="0"/>
              </a:rPr>
              <a:t>Дистанции боя</a:t>
            </a:r>
          </a:p>
        </p:txBody>
      </p:sp>
      <p:sp>
        <p:nvSpPr>
          <p:cNvPr id="4" name="Скругленный прямоугольник 3"/>
          <p:cNvSpPr/>
          <p:nvPr/>
        </p:nvSpPr>
        <p:spPr>
          <a:xfrm>
            <a:off x="598612" y="1462336"/>
            <a:ext cx="5400600" cy="4176464"/>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2000" b="1" i="1" dirty="0">
                <a:solidFill>
                  <a:srgbClr val="002060"/>
                </a:solidFill>
                <a:latin typeface="Times New Roman" pitchFamily="18" charset="0"/>
                <a:cs typeface="Times New Roman" pitchFamily="18" charset="0"/>
              </a:rPr>
              <a:t>Для </a:t>
            </a:r>
            <a:r>
              <a:rPr lang="ru-RU" sz="2000" b="1" i="1" u="sng" dirty="0">
                <a:solidFill>
                  <a:srgbClr val="002060"/>
                </a:solidFill>
                <a:latin typeface="Times New Roman" pitchFamily="18" charset="0"/>
                <a:cs typeface="Times New Roman" pitchFamily="18" charset="0"/>
              </a:rPr>
              <a:t>первой </a:t>
            </a:r>
            <a:r>
              <a:rPr lang="ru-RU" sz="2000" b="1" i="1" dirty="0">
                <a:solidFill>
                  <a:srgbClr val="002060"/>
                </a:solidFill>
                <a:latin typeface="Times New Roman" pitchFamily="18" charset="0"/>
                <a:cs typeface="Times New Roman" pitchFamily="18" charset="0"/>
              </a:rPr>
              <a:t>необходимы удары коленями, локтями и хотя бы один короткий удар кулаком в корпус, для </a:t>
            </a:r>
            <a:r>
              <a:rPr lang="ru-RU" sz="2000" b="1" i="1" u="sng" dirty="0">
                <a:solidFill>
                  <a:srgbClr val="002060"/>
                </a:solidFill>
                <a:latin typeface="Times New Roman" pitchFamily="18" charset="0"/>
                <a:cs typeface="Times New Roman" pitchFamily="18" charset="0"/>
              </a:rPr>
              <a:t>второй </a:t>
            </a:r>
            <a:r>
              <a:rPr lang="ru-RU" sz="2000" b="1" i="1" dirty="0">
                <a:solidFill>
                  <a:srgbClr val="002060"/>
                </a:solidFill>
                <a:latin typeface="Times New Roman" pitchFamily="18" charset="0"/>
                <a:cs typeface="Times New Roman" pitchFamily="18" charset="0"/>
              </a:rPr>
              <a:t>(с учётом возможных травм какой-либо из ударных поверхностей) – удары кулаком, основанием и ребром ладони, кончиками пальцев. Последние особенно важны в опасной ситуации (например, когда противников несколько), так как с их помощью можно поражать наиболее эффективные цели – глаза, горло, пах.</a:t>
            </a: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00369" y="1774155"/>
            <a:ext cx="4659810" cy="3552825"/>
          </a:xfrm>
          <a:prstGeom prst="rect">
            <a:avLst/>
          </a:prstGeom>
          <a:ln>
            <a:noFill/>
          </a:ln>
          <a:effectLst>
            <a:softEdge rad="112500"/>
          </a:effectLst>
        </p:spPr>
      </p:pic>
    </p:spTree>
    <p:extLst>
      <p:ext uri="{BB962C8B-B14F-4D97-AF65-F5344CB8AC3E}">
        <p14:creationId xmlns:p14="http://schemas.microsoft.com/office/powerpoint/2010/main" val="3964159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33600" y="274638"/>
            <a:ext cx="7924800" cy="778098"/>
          </a:xfrm>
        </p:spPr>
        <p:txBody>
          <a:bodyPr/>
          <a:lstStyle/>
          <a:p>
            <a:pPr algn="ctr"/>
            <a:r>
              <a:rPr lang="ru-RU" sz="3200" b="1" dirty="0">
                <a:latin typeface="Times New Roman" pitchFamily="18" charset="0"/>
                <a:cs typeface="Times New Roman" pitchFamily="18" charset="0"/>
              </a:rPr>
              <a:t>Дистанции боя</a:t>
            </a:r>
          </a:p>
        </p:txBody>
      </p:sp>
      <p:sp>
        <p:nvSpPr>
          <p:cNvPr id="4" name="Скругленный прямоугольник 3"/>
          <p:cNvSpPr/>
          <p:nvPr/>
        </p:nvSpPr>
        <p:spPr>
          <a:xfrm>
            <a:off x="6189255" y="1653422"/>
            <a:ext cx="4032448" cy="4248472"/>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2000" b="1" i="1" dirty="0">
                <a:solidFill>
                  <a:srgbClr val="002060"/>
                </a:solidFill>
                <a:latin typeface="Times New Roman" pitchFamily="18" charset="0"/>
                <a:cs typeface="Times New Roman" pitchFamily="18" charset="0"/>
              </a:rPr>
              <a:t>Основное назначение </a:t>
            </a:r>
            <a:r>
              <a:rPr lang="ru-RU" sz="2000" b="1" i="1" u="sng" dirty="0">
                <a:solidFill>
                  <a:srgbClr val="002060"/>
                </a:solidFill>
                <a:latin typeface="Times New Roman" pitchFamily="18" charset="0"/>
                <a:cs typeface="Times New Roman" pitchFamily="18" charset="0"/>
              </a:rPr>
              <a:t>«липкой» техники</a:t>
            </a:r>
            <a:r>
              <a:rPr lang="ru-RU" sz="2000" b="1" i="1" dirty="0">
                <a:solidFill>
                  <a:srgbClr val="002060"/>
                </a:solidFill>
                <a:latin typeface="Times New Roman" pitchFamily="18" charset="0"/>
                <a:cs typeface="Times New Roman" pitchFamily="18" charset="0"/>
              </a:rPr>
              <a:t>, это обеспечить выгодный вход на </a:t>
            </a:r>
            <a:r>
              <a:rPr lang="ru-RU" sz="2000" b="1" i="1" u="sng" dirty="0">
                <a:solidFill>
                  <a:srgbClr val="002060"/>
                </a:solidFill>
                <a:latin typeface="Times New Roman" pitchFamily="18" charset="0"/>
                <a:cs typeface="Times New Roman" pitchFamily="18" charset="0"/>
              </a:rPr>
              <a:t>среднюю</a:t>
            </a:r>
            <a:r>
              <a:rPr lang="ru-RU" sz="2000" b="1" i="1" dirty="0">
                <a:solidFill>
                  <a:srgbClr val="002060"/>
                </a:solidFill>
                <a:latin typeface="Times New Roman" pitchFamily="18" charset="0"/>
                <a:cs typeface="Times New Roman" pitchFamily="18" charset="0"/>
              </a:rPr>
              <a:t> дистанцию с последующим проведением поражающих приемов (ударов, захватов с бросками ) на этой дистанции, и/или сокращение дистанции до </a:t>
            </a:r>
            <a:r>
              <a:rPr lang="ru-RU" sz="2000" b="1" i="1" u="sng" dirty="0">
                <a:solidFill>
                  <a:srgbClr val="002060"/>
                </a:solidFill>
                <a:latin typeface="Times New Roman" pitchFamily="18" charset="0"/>
                <a:cs typeface="Times New Roman" pitchFamily="18" charset="0"/>
              </a:rPr>
              <a:t>ближней</a:t>
            </a:r>
            <a:r>
              <a:rPr lang="ru-RU" sz="2000" b="1" i="1" dirty="0">
                <a:solidFill>
                  <a:srgbClr val="002060"/>
                </a:solidFill>
                <a:latin typeface="Times New Roman" pitchFamily="18" charset="0"/>
                <a:cs typeface="Times New Roman" pitchFamily="18" charset="0"/>
              </a:rPr>
              <a:t> с переходом в выгодный ближний бой.</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684" y="1886945"/>
            <a:ext cx="5041900" cy="3781425"/>
          </a:xfrm>
          <a:prstGeom prst="rect">
            <a:avLst/>
          </a:prstGeom>
          <a:ln>
            <a:noFill/>
          </a:ln>
          <a:effectLst>
            <a:softEdge rad="112500"/>
          </a:effectLst>
        </p:spPr>
      </p:pic>
    </p:spTree>
    <p:extLst>
      <p:ext uri="{BB962C8B-B14F-4D97-AF65-F5344CB8AC3E}">
        <p14:creationId xmlns:p14="http://schemas.microsoft.com/office/powerpoint/2010/main" val="1816463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0388" y="281572"/>
            <a:ext cx="8784976" cy="1224136"/>
          </a:xfrm>
        </p:spPr>
        <p:txBody>
          <a:bodyPr>
            <a:normAutofit/>
          </a:bodyPr>
          <a:lstStyle/>
          <a:p>
            <a:pPr algn="ctr"/>
            <a:r>
              <a:rPr lang="ru-RU" sz="3200" b="1" dirty="0">
                <a:latin typeface="Times New Roman" pitchFamily="18" charset="0"/>
                <a:cs typeface="Times New Roman" pitchFamily="18" charset="0"/>
              </a:rPr>
              <a:t>В зависимости от дистанции боя выделяется несколько видов тактики боя:</a:t>
            </a:r>
          </a:p>
        </p:txBody>
      </p:sp>
      <p:sp>
        <p:nvSpPr>
          <p:cNvPr id="4" name="Скругленный прямоугольник 3"/>
          <p:cNvSpPr/>
          <p:nvPr/>
        </p:nvSpPr>
        <p:spPr>
          <a:xfrm>
            <a:off x="214275" y="1590514"/>
            <a:ext cx="5616624" cy="4248472"/>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2000" b="1" i="1" dirty="0">
                <a:solidFill>
                  <a:srgbClr val="002060"/>
                </a:solidFill>
                <a:latin typeface="Times New Roman" pitchFamily="18" charset="0"/>
                <a:cs typeface="Times New Roman" pitchFamily="18" charset="0"/>
              </a:rPr>
              <a:t>1. Тактика </a:t>
            </a:r>
            <a:r>
              <a:rPr lang="ru-RU" sz="2000" b="1" i="1" u="sng" dirty="0">
                <a:solidFill>
                  <a:srgbClr val="002060"/>
                </a:solidFill>
                <a:latin typeface="Times New Roman" pitchFamily="18" charset="0"/>
                <a:cs typeface="Times New Roman" pitchFamily="18" charset="0"/>
              </a:rPr>
              <a:t>ведения боя с противником, работающим преимущественно руками </a:t>
            </a:r>
            <a:r>
              <a:rPr lang="ru-RU" sz="2000" b="1" i="1" dirty="0">
                <a:solidFill>
                  <a:srgbClr val="002060"/>
                </a:solidFill>
                <a:latin typeface="Times New Roman" pitchFamily="18" charset="0"/>
                <a:cs typeface="Times New Roman" pitchFamily="18" charset="0"/>
              </a:rPr>
              <a:t>на «переталкивание» в плотном ближнем бою. На ближней дистанции – «прилипание» с контратакой коленями и «разносом» опоры низкими ударами ногами по ногам, опережающие травмирующие блоки, удары по бицепсам и иные решительные способы огзетного уплотнения боя, характерные для тактики «скалы». Использование тактики «обтекающей воды» с контратакой при пропускании противника мимо.</a:t>
            </a: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69952" y="2312377"/>
            <a:ext cx="4259915" cy="3191608"/>
          </a:xfrm>
          <a:prstGeom prst="rect">
            <a:avLst/>
          </a:prstGeom>
          <a:ln>
            <a:noFill/>
          </a:ln>
          <a:effectLst>
            <a:softEdge rad="112500"/>
          </a:effectLst>
        </p:spPr>
      </p:pic>
    </p:spTree>
    <p:extLst>
      <p:ext uri="{BB962C8B-B14F-4D97-AF65-F5344CB8AC3E}">
        <p14:creationId xmlns:p14="http://schemas.microsoft.com/office/powerpoint/2010/main" val="2636043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5750" y="248261"/>
            <a:ext cx="8856984" cy="778098"/>
          </a:xfrm>
        </p:spPr>
        <p:txBody>
          <a:bodyPr/>
          <a:lstStyle/>
          <a:p>
            <a:pPr algn="ctr"/>
            <a:r>
              <a:rPr lang="ru-RU" sz="2800" b="1" dirty="0">
                <a:latin typeface="Times New Roman" pitchFamily="18" charset="0"/>
                <a:cs typeface="Times New Roman" pitchFamily="18" charset="0"/>
              </a:rPr>
              <a:t>Тактики боя в зависимости от дистанции</a:t>
            </a:r>
          </a:p>
        </p:txBody>
      </p:sp>
      <p:sp>
        <p:nvSpPr>
          <p:cNvPr id="4" name="Скругленный прямоугольник 3"/>
          <p:cNvSpPr/>
          <p:nvPr/>
        </p:nvSpPr>
        <p:spPr>
          <a:xfrm>
            <a:off x="435750" y="1438021"/>
            <a:ext cx="5040560" cy="403244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2000" b="1" i="1" dirty="0">
                <a:solidFill>
                  <a:srgbClr val="002060"/>
                </a:solidFill>
                <a:latin typeface="Times New Roman" pitchFamily="18" charset="0"/>
                <a:cs typeface="Times New Roman" pitchFamily="18" charset="0"/>
              </a:rPr>
              <a:t>2. На </a:t>
            </a:r>
            <a:r>
              <a:rPr lang="ru-RU" sz="2000" b="1" i="1" u="sng" dirty="0">
                <a:solidFill>
                  <a:srgbClr val="002060"/>
                </a:solidFill>
                <a:latin typeface="Times New Roman" pitchFamily="18" charset="0"/>
                <a:cs typeface="Times New Roman" pitchFamily="18" charset="0"/>
              </a:rPr>
              <a:t>средней дистанции </a:t>
            </a:r>
            <a:r>
              <a:rPr lang="ru-RU" sz="2000" b="1" i="1" dirty="0">
                <a:solidFill>
                  <a:srgbClr val="002060"/>
                </a:solidFill>
                <a:latin typeface="Times New Roman" pitchFamily="18" charset="0"/>
                <a:cs typeface="Times New Roman" pitchFamily="18" charset="0"/>
              </a:rPr>
              <a:t>– «растягивание» противника на себя (с контролем его рук на грани безопасной дистанции) и почти одновременная контратака на нижнем и среднем уровнях. При успешных действиях сближение и работа руками и локтями.</a:t>
            </a: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26724" y="1856831"/>
            <a:ext cx="4818184" cy="3613638"/>
          </a:xfrm>
          <a:prstGeom prst="rect">
            <a:avLst/>
          </a:prstGeom>
          <a:ln>
            <a:noFill/>
          </a:ln>
          <a:effectLst>
            <a:softEdge rad="112500"/>
          </a:effectLst>
        </p:spPr>
      </p:pic>
    </p:spTree>
    <p:extLst>
      <p:ext uri="{BB962C8B-B14F-4D97-AF65-F5344CB8AC3E}">
        <p14:creationId xmlns:p14="http://schemas.microsoft.com/office/powerpoint/2010/main" val="4414710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0973" y="327391"/>
            <a:ext cx="8712968" cy="922114"/>
          </a:xfrm>
        </p:spPr>
        <p:txBody>
          <a:bodyPr/>
          <a:lstStyle/>
          <a:p>
            <a:pPr algn="ctr"/>
            <a:r>
              <a:rPr lang="ru-RU" sz="3200" b="1" dirty="0">
                <a:latin typeface="Times New Roman" pitchFamily="18" charset="0"/>
                <a:cs typeface="Times New Roman" pitchFamily="18" charset="0"/>
              </a:rPr>
              <a:t>Тактики боя в зависимости от дистанции</a:t>
            </a:r>
          </a:p>
        </p:txBody>
      </p:sp>
      <p:sp>
        <p:nvSpPr>
          <p:cNvPr id="4" name="Скругленный прямоугольник 3"/>
          <p:cNvSpPr/>
          <p:nvPr/>
        </p:nvSpPr>
        <p:spPr>
          <a:xfrm>
            <a:off x="570973" y="1372153"/>
            <a:ext cx="4464496" cy="4608512"/>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2000" b="1" i="1" dirty="0">
                <a:solidFill>
                  <a:srgbClr val="002060"/>
                </a:solidFill>
                <a:latin typeface="Times New Roman" pitchFamily="18" charset="0"/>
                <a:cs typeface="Times New Roman" pitchFamily="18" charset="0"/>
              </a:rPr>
              <a:t>3. На </a:t>
            </a:r>
            <a:r>
              <a:rPr lang="ru-RU" sz="2000" b="1" i="1" u="sng" dirty="0">
                <a:solidFill>
                  <a:srgbClr val="002060"/>
                </a:solidFill>
                <a:latin typeface="Times New Roman" pitchFamily="18" charset="0"/>
                <a:cs typeface="Times New Roman" pitchFamily="18" charset="0"/>
              </a:rPr>
              <a:t>дальней дистанции </a:t>
            </a:r>
            <a:r>
              <a:rPr lang="ru-RU" sz="2000" b="1" i="1" dirty="0">
                <a:solidFill>
                  <a:srgbClr val="002060"/>
                </a:solidFill>
                <a:latin typeface="Times New Roman" pitchFamily="18" charset="0"/>
                <a:cs typeface="Times New Roman" pitchFamily="18" charset="0"/>
              </a:rPr>
              <a:t>– применение опережающих стопорящих прямых ударов ногами, короткие входы с любыми сильными одиночными ударами ногами. Готовность продолжить бой руками. Другая возможность – гибкое маневрирование на грани безопасной дистанции в сочетании с неожиданными резкими входами с короткими контратаками (тактика «огня»).</a:t>
            </a: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12937" y="2179360"/>
            <a:ext cx="5782889" cy="3254286"/>
          </a:xfrm>
          <a:prstGeom prst="rect">
            <a:avLst/>
          </a:prstGeom>
          <a:ln>
            <a:noFill/>
          </a:ln>
          <a:effectLst>
            <a:softEdge rad="112500"/>
          </a:effectLst>
        </p:spPr>
      </p:pic>
    </p:spTree>
    <p:extLst>
      <p:ext uri="{BB962C8B-B14F-4D97-AF65-F5344CB8AC3E}">
        <p14:creationId xmlns:p14="http://schemas.microsoft.com/office/powerpoint/2010/main" val="5676220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41231" y="265846"/>
            <a:ext cx="7924800" cy="778098"/>
          </a:xfrm>
        </p:spPr>
        <p:txBody>
          <a:bodyPr/>
          <a:lstStyle/>
          <a:p>
            <a:pPr algn="ctr"/>
            <a:r>
              <a:rPr lang="ru-RU" sz="3200" b="1" dirty="0" smtClean="0">
                <a:latin typeface="Times New Roman" pitchFamily="18" charset="0"/>
                <a:cs typeface="Times New Roman" pitchFamily="18" charset="0"/>
              </a:rPr>
              <a:t>СПАСИБО ЗА ВНИМАНИЕ!</a:t>
            </a:r>
            <a:endParaRPr lang="ru-RU" sz="3200" b="1" dirty="0">
              <a:latin typeface="Times New Roman" pitchFamily="18" charset="0"/>
              <a:cs typeface="Times New Roman" pitchFamily="18" charset="0"/>
            </a:endParaRP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9456" y="1602764"/>
            <a:ext cx="4941177" cy="4428759"/>
          </a:xfrm>
          <a:prstGeom prst="rect">
            <a:avLst/>
          </a:prstGeom>
          <a:ln>
            <a:noFill/>
          </a:ln>
          <a:effectLst>
            <a:softEdge rad="112500"/>
          </a:effectLst>
        </p:spPr>
      </p:pic>
    </p:spTree>
    <p:extLst>
      <p:ext uri="{BB962C8B-B14F-4D97-AF65-F5344CB8AC3E}">
        <p14:creationId xmlns:p14="http://schemas.microsoft.com/office/powerpoint/2010/main" val="2423226629"/>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163</TotalTime>
  <Words>1143</Words>
  <Application>Microsoft Office PowerPoint</Application>
  <PresentationFormat>Широкоэкранный</PresentationFormat>
  <Paragraphs>36</Paragraphs>
  <Slides>17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17</vt:i4>
      </vt:variant>
    </vt:vector>
  </HeadingPairs>
  <TitlesOfParts>
    <vt:vector size="22" baseType="lpstr">
      <vt:lpstr>Arial</vt:lpstr>
      <vt:lpstr>Times New Roman</vt:lpstr>
      <vt:lpstr>Trebuchet MS</vt:lpstr>
      <vt:lpstr>Wingdings 3</vt:lpstr>
      <vt:lpstr>Аспект</vt:lpstr>
      <vt:lpstr>Основы техники Кёкусинкай каратэ и методики обучения каратэк.</vt:lpstr>
      <vt:lpstr>Презентация PowerPoint</vt:lpstr>
      <vt:lpstr>Презентация PowerPoint</vt:lpstr>
      <vt:lpstr>Презентация PowerPoint</vt:lpstr>
      <vt:lpstr>Презентация PowerPoint</vt:lpstr>
      <vt:lpstr>Презентация PowerPoint</vt:lpstr>
      <vt:lpstr>Прикладные аспекты Кёкусинкай</vt:lpstr>
      <vt:lpstr>Прикладные аспекты Кёкусинкай</vt:lpstr>
      <vt:lpstr>Прикладные аспекты Кёкусинкай</vt:lpstr>
      <vt:lpstr>Конкретная цель обучения определяет сроки обучения, состав обучаемых, содержание, методы и формы обучения. Для достижения поставленной цели в процессе подготовки спортсмена-бойца, тренера или судьи решаются следующие задачи:</vt:lpstr>
      <vt:lpstr>В Кёкусинкай каратэ, в отличии от других школ дистанции боя определяются так:</vt:lpstr>
      <vt:lpstr>Дистанции боя</vt:lpstr>
      <vt:lpstr>Дистанции боя</vt:lpstr>
      <vt:lpstr>В зависимости от дистанции боя выделяется несколько видов тактики боя:</vt:lpstr>
      <vt:lpstr>Тактики боя в зависимости от дистанции</vt:lpstr>
      <vt:lpstr>Тактики боя в зависимости от дистанции</vt:lpstr>
      <vt:lpstr>СПАСИБО ЗА ВНИМАНИЕ!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Основы техники кёкусинкай каратэ и методики обучения каратэк</dc:title>
  <dc:creator>Ильназ Гайнанов</dc:creator>
  <cp:lastModifiedBy>Ильназ Гайнанов</cp:lastModifiedBy>
  <cp:revision>15</cp:revision>
  <dcterms:created xsi:type="dcterms:W3CDTF">2020-10-20T11:35:31Z</dcterms:created>
  <dcterms:modified xsi:type="dcterms:W3CDTF">2020-10-23T07:33:32Z</dcterms:modified>
</cp:coreProperties>
</file>