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9" r:id="rId3"/>
    <p:sldId id="268" r:id="rId4"/>
    <p:sldId id="270" r:id="rId5"/>
    <p:sldId id="271" r:id="rId6"/>
    <p:sldId id="272" r:id="rId7"/>
    <p:sldId id="257" r:id="rId8"/>
    <p:sldId id="273" r:id="rId9"/>
    <p:sldId id="27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74"/>
    <a:srgbClr val="A47C9D"/>
    <a:srgbClr val="BA8FBA"/>
    <a:srgbClr val="BC829A"/>
    <a:srgbClr val="DD137B"/>
    <a:srgbClr val="EF9BA0"/>
    <a:srgbClr val="F7C5B4"/>
    <a:srgbClr val="B74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>
        <p:scale>
          <a:sx n="64" d="100"/>
          <a:sy n="64" d="100"/>
        </p:scale>
        <p:origin x="-2994" y="-1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95B2869-9305-468A-80ED-217C2F4191E6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D81E8E-08E1-47E4-8287-B04A129E0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440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10647A-BAD3-4C96-85E2-9524FDB798AE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53379A-E088-43ED-B9DA-895BB91AA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4705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20CBE-B6BA-4301-AFC0-CC1BBB7755B0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58B95-3817-4009-BFDD-137A44C80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846E3-58B6-42BB-92DB-C973079D0912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F2316-3DAC-4679-B81E-9D89832BE3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C4F50-6E8E-40E8-9F29-2F0A22ACBC88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BE5C6-A812-4B1D-898E-10CEEE8A13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44CCF-EB0E-43CC-8762-C91AAC0FD5EB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703B5-FE28-4C93-823B-96ED5B3CE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12329-D974-466C-BF39-8CBB584AF581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2FB0A-1ECF-4044-B4D0-FFB4CA11E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C385E-7C10-4B0A-9B69-D8761DC23E52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292D1-B6D1-4C08-9B48-E62A42F20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3A24C-D4D6-4110-8E8A-6362BF84DAC0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4B260-E6B6-4D7C-98AF-30E6E6FB5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B88CE-90AD-47D1-AB18-80223B1A81CA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1E7C9-F750-4027-8ECE-283F2F43F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ED5ED-6540-4811-B778-17B3AC91719F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804E-9480-4EEB-B8B4-DA69EB68F3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067D7-B5D1-41C8-A6E7-351F1DD53C73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64D52-31E7-411F-91B5-624A13A101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AF66D-BFF5-472A-8DC9-F40A40E42D85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4DA47-FF78-48C4-910E-EF2EB6B88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E3D02-B8DC-4D64-9799-D77CCBD879B4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BD2FE-9541-493D-88E9-E4E18F0D86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39ED-DE68-4427-8C0A-A749057E479B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B6E42-6177-42DC-9565-7EBF2CC2B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0E0D0-7D68-41E4-BA2A-0D023FFEC99C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FDABA-27AF-4537-9C11-AC960E38E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687E8-83C4-4D6F-9E0A-EC8CF57734C1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349B4-2758-4E19-B002-84F278B74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A047A-49EC-4025-B0B4-13F9BD0CE7D9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DDC80-AFA9-4EC6-A27A-927058113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91A47-BE0D-4F3A-8C90-C33B0934D7C4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32E8-5E47-4B78-ABC4-25C6EB812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B6FF-C9E9-4F1D-BAAE-28836DEAF2A0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C11A0-9274-4FF2-950A-BBE142CE0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1D8D5-8133-41FC-A7FF-0365B51AD3C9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2C6DF-BF47-46E3-A246-A280FF844A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27FD8-DDD2-4678-B14F-B6D26FF8D546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6A0EC-7CD5-4BF2-AD90-87AFC6C029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BA9E0-3356-4FFA-91C9-51FB61DFCFF5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01F07-F434-460A-BE45-0C514C6CC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E1DE5-6302-4F69-A539-F2123DE222F5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AF3F0-9624-4005-9019-0E564E58E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E6BF66-746D-4A27-B7EC-06A8966D20A9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C8132B-A328-4D8A-A5B9-6329B9942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D031B4-5302-487C-8F79-DB3AEBB603CB}" type="datetimeFigureOut">
              <a:rPr lang="ru-RU"/>
              <a:pPr>
                <a:defRPr/>
              </a:pPr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A5A2DD-2E61-4FB3-994B-61DA06907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1.docx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2.docx"/><Relationship Id="rId10" Type="http://schemas.openxmlformats.org/officeDocument/2006/relationships/image" Target="../media/image13.jpeg"/><Relationship Id="rId4" Type="http://schemas.openxmlformats.org/officeDocument/2006/relationships/image" Target="../media/image5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9" descr="посл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90" y="0"/>
            <a:ext cx="9144000" cy="689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 rot="21033451">
            <a:off x="613686" y="514087"/>
            <a:ext cx="974725" cy="984250"/>
          </a:xfrm>
          <a:prstGeom prst="roundRect">
            <a:avLst>
              <a:gd name="adj" fmla="val 11750"/>
            </a:avLst>
          </a:prstGeom>
          <a:solidFill>
            <a:srgbClr val="BA8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82657" y="428625"/>
            <a:ext cx="1071562" cy="1000125"/>
          </a:xfrm>
          <a:prstGeom prst="roundRect">
            <a:avLst>
              <a:gd name="adj" fmla="val 1175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prstClr val="white"/>
                </a:solidFill>
              </a:rPr>
              <a:t>N</a:t>
            </a:r>
            <a:endParaRPr lang="ru-RU" sz="7200" b="1" dirty="0">
              <a:solidFill>
                <a:prstClr val="white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 rot="916784">
            <a:off x="2635250" y="657496"/>
            <a:ext cx="1016000" cy="1025525"/>
          </a:xfrm>
          <a:prstGeom prst="roundRect">
            <a:avLst>
              <a:gd name="adj" fmla="val 11750"/>
            </a:avLst>
          </a:prstGeom>
          <a:solidFill>
            <a:srgbClr val="DD1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14750" y="541748"/>
            <a:ext cx="1000125" cy="1000125"/>
          </a:xfrm>
          <a:prstGeom prst="roundRect">
            <a:avLst>
              <a:gd name="adj" fmla="val 11750"/>
            </a:avLst>
          </a:prstGeom>
          <a:solidFill>
            <a:srgbClr val="B74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 rot="21067493">
            <a:off x="4687667" y="609933"/>
            <a:ext cx="1025525" cy="1068387"/>
          </a:xfrm>
          <a:prstGeom prst="roundRect">
            <a:avLst>
              <a:gd name="adj" fmla="val 11750"/>
            </a:avLst>
          </a:prstGeom>
          <a:solidFill>
            <a:srgbClr val="EF9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 rot="1312052">
            <a:off x="5628532" y="648086"/>
            <a:ext cx="1039812" cy="1050925"/>
          </a:xfrm>
          <a:prstGeom prst="roundRect">
            <a:avLst>
              <a:gd name="adj" fmla="val 11750"/>
            </a:avLst>
          </a:prstGeom>
          <a:solidFill>
            <a:srgbClr val="BC8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 rot="19653910">
            <a:off x="6678057" y="482337"/>
            <a:ext cx="1014412" cy="1047750"/>
          </a:xfrm>
          <a:prstGeom prst="roundRect">
            <a:avLst>
              <a:gd name="adj" fmla="val 11750"/>
            </a:avLst>
          </a:prstGeom>
          <a:solidFill>
            <a:srgbClr val="F7C5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11937" y="328612"/>
            <a:ext cx="62706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</a:rPr>
              <a:t>E</a:t>
            </a:r>
            <a:endParaRPr lang="ru-RU" sz="7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1088" y="1428750"/>
            <a:ext cx="79216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</a:rPr>
              <a:t>N</a:t>
            </a:r>
            <a:endParaRPr lang="ru-RU" sz="7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05273" y="535105"/>
            <a:ext cx="77311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</a:rPr>
              <a:t>G</a:t>
            </a:r>
            <a:endParaRPr lang="ru-RU" sz="7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9839" y="512860"/>
            <a:ext cx="4318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I</a:t>
            </a:r>
            <a:endParaRPr lang="ru-RU" sz="72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24341" y="557830"/>
            <a:ext cx="6207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</a:rPr>
              <a:t>S</a:t>
            </a:r>
            <a:endParaRPr lang="ru-RU" sz="7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8875" y="406137"/>
            <a:ext cx="6127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</a:rPr>
              <a:t>H</a:t>
            </a:r>
            <a:endParaRPr lang="ru-RU" sz="7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5128" y="328612"/>
            <a:ext cx="57626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latin typeface="+mj-lt"/>
              </a:rPr>
              <a:t>L</a:t>
            </a:r>
            <a:endParaRPr lang="ru-RU" sz="72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089" name="Группа 27"/>
          <p:cNvGrpSpPr>
            <a:grpSpLocks/>
          </p:cNvGrpSpPr>
          <p:nvPr/>
        </p:nvGrpSpPr>
        <p:grpSpPr bwMode="auto">
          <a:xfrm>
            <a:off x="1220164" y="758454"/>
            <a:ext cx="4735321" cy="2148674"/>
            <a:chOff x="1180344" y="901442"/>
            <a:chExt cx="4735886" cy="2148596"/>
          </a:xfrm>
        </p:grpSpPr>
        <p:sp>
          <p:nvSpPr>
            <p:cNvPr id="21" name="TextBox 20"/>
            <p:cNvSpPr txBox="1"/>
            <p:nvPr/>
          </p:nvSpPr>
          <p:spPr>
            <a:xfrm rot="21359167">
              <a:off x="1180344" y="901442"/>
              <a:ext cx="622070" cy="1894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5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f</a:t>
              </a:r>
              <a:endParaRPr lang="ru-RU" sz="1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sp>
          <p:nvSpPr>
            <p:cNvPr id="3091" name="TextBox 21"/>
            <p:cNvSpPr txBox="1">
              <a:spLocks noChangeArrowheads="1"/>
            </p:cNvSpPr>
            <p:nvPr/>
          </p:nvSpPr>
          <p:spPr bwMode="auto">
            <a:xfrm>
              <a:off x="1779605" y="1571714"/>
              <a:ext cx="598241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6000" b="1" dirty="0">
                  <a:latin typeface="Calibri" pitchFamily="34" charset="0"/>
                </a:rPr>
                <a:t>o</a:t>
              </a:r>
              <a:endParaRPr lang="ru-RU" sz="6000" b="1" dirty="0">
                <a:latin typeface="Calibri" pitchFamily="34" charset="0"/>
              </a:endParaRPr>
            </a:p>
          </p:txBody>
        </p:sp>
        <p:sp>
          <p:nvSpPr>
            <p:cNvPr id="3092" name="TextBox 22"/>
            <p:cNvSpPr txBox="1">
              <a:spLocks noChangeArrowheads="1"/>
            </p:cNvSpPr>
            <p:nvPr/>
          </p:nvSpPr>
          <p:spPr bwMode="auto">
            <a:xfrm rot="278363">
              <a:off x="2321862" y="1132687"/>
              <a:ext cx="585417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800" b="1" dirty="0">
                  <a:latin typeface="Calibri" pitchFamily="34" charset="0"/>
                </a:rPr>
                <a:t>r</a:t>
              </a:r>
              <a:endParaRPr lang="ru-RU" sz="8800" b="1" dirty="0">
                <a:latin typeface="Calibri" pitchFamily="34" charset="0"/>
              </a:endParaRPr>
            </a:p>
          </p:txBody>
        </p:sp>
        <p:sp>
          <p:nvSpPr>
            <p:cNvPr id="3093" name="TextBox 23"/>
            <p:cNvSpPr txBox="1">
              <a:spLocks noChangeArrowheads="1"/>
            </p:cNvSpPr>
            <p:nvPr/>
          </p:nvSpPr>
          <p:spPr bwMode="auto">
            <a:xfrm rot="233710">
              <a:off x="3545223" y="1187990"/>
              <a:ext cx="1205779" cy="186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500" b="1" dirty="0">
                  <a:latin typeface="Calibri" pitchFamily="34" charset="0"/>
                </a:rPr>
                <a:t>k</a:t>
              </a:r>
              <a:endParaRPr lang="ru-RU" sz="11500" b="1" dirty="0">
                <a:latin typeface="Calibri" pitchFamily="34" charset="0"/>
              </a:endParaRPr>
            </a:p>
          </p:txBody>
        </p:sp>
        <p:sp>
          <p:nvSpPr>
            <p:cNvPr id="3094" name="TextBox 24"/>
            <p:cNvSpPr txBox="1">
              <a:spLocks noChangeArrowheads="1"/>
            </p:cNvSpPr>
            <p:nvPr/>
          </p:nvSpPr>
          <p:spPr bwMode="auto">
            <a:xfrm>
              <a:off x="4283809" y="1323411"/>
              <a:ext cx="461986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800" b="1" dirty="0" err="1">
                  <a:latin typeface="Calibri" pitchFamily="34" charset="0"/>
                </a:rPr>
                <a:t>i</a:t>
              </a:r>
              <a:endParaRPr lang="ru-RU" sz="8800" b="1" dirty="0">
                <a:latin typeface="Calibri" pitchFamily="34" charset="0"/>
              </a:endParaRPr>
            </a:p>
          </p:txBody>
        </p:sp>
        <p:sp>
          <p:nvSpPr>
            <p:cNvPr id="3095" name="TextBox 25"/>
            <p:cNvSpPr txBox="1">
              <a:spLocks noChangeArrowheads="1"/>
            </p:cNvSpPr>
            <p:nvPr/>
          </p:nvSpPr>
          <p:spPr bwMode="auto">
            <a:xfrm rot="21432362">
              <a:off x="4659613" y="1384351"/>
              <a:ext cx="679994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200" b="1" dirty="0">
                  <a:latin typeface="Calibri" pitchFamily="34" charset="0"/>
                </a:rPr>
                <a:t>d</a:t>
              </a:r>
              <a:endParaRPr lang="ru-RU" sz="7200" b="1" dirty="0">
                <a:latin typeface="Calibri" pitchFamily="34" charset="0"/>
              </a:endParaRPr>
            </a:p>
          </p:txBody>
        </p:sp>
        <p:sp>
          <p:nvSpPr>
            <p:cNvPr id="3096" name="TextBox 26"/>
            <p:cNvSpPr txBox="1">
              <a:spLocks noChangeArrowheads="1"/>
            </p:cNvSpPr>
            <p:nvPr/>
          </p:nvSpPr>
          <p:spPr bwMode="auto">
            <a:xfrm rot="21371621">
              <a:off x="5241045" y="1199685"/>
              <a:ext cx="675185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600" b="1" dirty="0">
                  <a:latin typeface="Calibri" pitchFamily="34" charset="0"/>
                </a:rPr>
                <a:t>s</a:t>
              </a:r>
              <a:endParaRPr lang="ru-RU" sz="9600" b="1" dirty="0">
                <a:latin typeface="Calibri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99592" y="61688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2672438"/>
            <a:ext cx="8352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«Веселый Английский»: цели, задачи, результаты</a:t>
            </a:r>
            <a:endParaRPr lang="ru-RU" sz="4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9" name="Содержимое 3" descr="посл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91338"/>
          </a:xfrm>
        </p:spPr>
      </p:pic>
      <p:sp>
        <p:nvSpPr>
          <p:cNvPr id="5" name="Скругленный прямоугольник 4"/>
          <p:cNvSpPr/>
          <p:nvPr/>
        </p:nvSpPr>
        <p:spPr>
          <a:xfrm rot="916784">
            <a:off x="1181014" y="991142"/>
            <a:ext cx="584200" cy="574675"/>
          </a:xfrm>
          <a:prstGeom prst="roundRect">
            <a:avLst>
              <a:gd name="adj" fmla="val 11750"/>
            </a:avLst>
          </a:prstGeom>
          <a:solidFill>
            <a:srgbClr val="DD1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 rot="21067493">
            <a:off x="1066127" y="1581468"/>
            <a:ext cx="712788" cy="725487"/>
          </a:xfrm>
          <a:prstGeom prst="roundRect">
            <a:avLst>
              <a:gd name="adj" fmla="val 11750"/>
            </a:avLst>
          </a:prstGeom>
          <a:solidFill>
            <a:srgbClr val="EF9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rot="256220">
            <a:off x="1188952" y="2367246"/>
            <a:ext cx="568325" cy="530225"/>
          </a:xfrm>
          <a:prstGeom prst="roundRect">
            <a:avLst>
              <a:gd name="adj" fmla="val 11750"/>
            </a:avLst>
          </a:prstGeom>
          <a:solidFill>
            <a:srgbClr val="BC8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 rot="21112990">
            <a:off x="8000281" y="3524249"/>
            <a:ext cx="631825" cy="666750"/>
          </a:xfrm>
          <a:prstGeom prst="roundRect">
            <a:avLst>
              <a:gd name="adj" fmla="val 11750"/>
            </a:avLst>
          </a:prstGeom>
          <a:solidFill>
            <a:srgbClr val="BA8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28051" y="4232264"/>
            <a:ext cx="714375" cy="642938"/>
          </a:xfrm>
          <a:prstGeom prst="roundRect">
            <a:avLst>
              <a:gd name="adj" fmla="val 11750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20492092">
            <a:off x="7945753" y="4909936"/>
            <a:ext cx="617538" cy="600075"/>
          </a:xfrm>
          <a:prstGeom prst="roundRect">
            <a:avLst>
              <a:gd name="adj" fmla="val 11750"/>
            </a:avLst>
          </a:prstGeom>
          <a:solidFill>
            <a:srgbClr val="B74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42176" y="1052736"/>
            <a:ext cx="569817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Цели и задачи:</a:t>
            </a:r>
          </a:p>
          <a:p>
            <a:pPr algn="just"/>
            <a:r>
              <a:rPr lang="ru-RU" sz="2400" dirty="0"/>
              <a:t>1.	Развитие речевых и познавательных способностей ребенка, опираясь на речевой опыт в родном языке.</a:t>
            </a:r>
          </a:p>
          <a:p>
            <a:pPr algn="just"/>
            <a:r>
              <a:rPr lang="ru-RU" sz="2400" dirty="0"/>
              <a:t>2.	Развитие речемыслительных способностей ребенка.</a:t>
            </a:r>
          </a:p>
          <a:p>
            <a:pPr algn="just"/>
            <a:r>
              <a:rPr lang="ru-RU" sz="2400" dirty="0"/>
              <a:t>3.	Формирование личности через приобщение к культуре и быту другого народа, через воспитание дружелюбного отношения ко всем людям, независимо от языка, на котором они говорят.</a:t>
            </a:r>
          </a:p>
          <a:p>
            <a:pPr algn="just"/>
            <a:r>
              <a:rPr lang="ru-RU" sz="2400" dirty="0"/>
              <a:t>4.	Развитие творческой личности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9" name="Содержимое 3" descr="посл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91338"/>
          </a:xfrm>
        </p:spPr>
      </p:pic>
      <p:sp>
        <p:nvSpPr>
          <p:cNvPr id="5" name="Скругленный прямоугольник 4"/>
          <p:cNvSpPr/>
          <p:nvPr/>
        </p:nvSpPr>
        <p:spPr>
          <a:xfrm rot="916784">
            <a:off x="1325028" y="759516"/>
            <a:ext cx="584200" cy="574675"/>
          </a:xfrm>
          <a:prstGeom prst="roundRect">
            <a:avLst>
              <a:gd name="adj" fmla="val 11750"/>
            </a:avLst>
          </a:prstGeom>
          <a:solidFill>
            <a:srgbClr val="DD1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 rot="21067493">
            <a:off x="1210140" y="1294461"/>
            <a:ext cx="712788" cy="725487"/>
          </a:xfrm>
          <a:prstGeom prst="roundRect">
            <a:avLst>
              <a:gd name="adj" fmla="val 11750"/>
            </a:avLst>
          </a:prstGeom>
          <a:solidFill>
            <a:srgbClr val="EF9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rot="256220">
            <a:off x="1282371" y="2091013"/>
            <a:ext cx="568325" cy="530225"/>
          </a:xfrm>
          <a:prstGeom prst="roundRect">
            <a:avLst>
              <a:gd name="adj" fmla="val 11750"/>
            </a:avLst>
          </a:prstGeom>
          <a:solidFill>
            <a:srgbClr val="BC8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 rot="21112990">
            <a:off x="7856265" y="5486489"/>
            <a:ext cx="631825" cy="666750"/>
          </a:xfrm>
          <a:prstGeom prst="roundRect">
            <a:avLst>
              <a:gd name="adj" fmla="val 11750"/>
            </a:avLst>
          </a:prstGeom>
          <a:solidFill>
            <a:srgbClr val="BA8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56376" y="4802286"/>
            <a:ext cx="714375" cy="642938"/>
          </a:xfrm>
          <a:prstGeom prst="roundRect">
            <a:avLst>
              <a:gd name="adj" fmla="val 11750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20492092">
            <a:off x="7926348" y="4145163"/>
            <a:ext cx="617538" cy="600075"/>
          </a:xfrm>
          <a:prstGeom prst="roundRect">
            <a:avLst>
              <a:gd name="adj" fmla="val 11750"/>
            </a:avLst>
          </a:prstGeom>
          <a:solidFill>
            <a:srgbClr val="B74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4625" y="1243819"/>
            <a:ext cx="58377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Формы организации деятельности:</a:t>
            </a:r>
          </a:p>
          <a:p>
            <a:pPr algn="just"/>
            <a:r>
              <a:rPr lang="ru-RU" sz="2400" dirty="0"/>
              <a:t>1.	Речевые и фонетические разминки.</a:t>
            </a:r>
          </a:p>
          <a:p>
            <a:pPr algn="just"/>
            <a:r>
              <a:rPr lang="ru-RU" sz="2400" dirty="0"/>
              <a:t>2.	Стихотворные примеры, рифмовки, песни.</a:t>
            </a:r>
          </a:p>
          <a:p>
            <a:pPr algn="just"/>
            <a:r>
              <a:rPr lang="ru-RU" sz="2400" dirty="0"/>
              <a:t>3.	Игры, ролевые игры, инсценировки.</a:t>
            </a:r>
          </a:p>
          <a:p>
            <a:pPr algn="just"/>
            <a:r>
              <a:rPr lang="ru-RU" sz="2400" dirty="0"/>
              <a:t>4.	</a:t>
            </a:r>
            <a:r>
              <a:rPr lang="ru-RU" sz="2400" dirty="0" smtClean="0"/>
              <a:t>Рисование, конструирование (бумага</a:t>
            </a:r>
            <a:r>
              <a:rPr lang="ru-RU" sz="2400" dirty="0"/>
              <a:t>).</a:t>
            </a:r>
          </a:p>
          <a:p>
            <a:pPr algn="just"/>
            <a:r>
              <a:rPr lang="ru-RU" sz="2400" dirty="0"/>
              <a:t>5.	Диалоги и монологи.</a:t>
            </a:r>
          </a:p>
        </p:txBody>
      </p:sp>
    </p:spTree>
    <p:extLst>
      <p:ext uri="{BB962C8B-B14F-4D97-AF65-F5344CB8AC3E}">
        <p14:creationId xmlns:p14="http://schemas.microsoft.com/office/powerpoint/2010/main" val="37234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9" name="Содержимое 3" descr="посл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91338"/>
          </a:xfrm>
        </p:spPr>
      </p:pic>
      <p:sp>
        <p:nvSpPr>
          <p:cNvPr id="5" name="Скругленный прямоугольник 4"/>
          <p:cNvSpPr/>
          <p:nvPr/>
        </p:nvSpPr>
        <p:spPr>
          <a:xfrm rot="916784">
            <a:off x="1493219" y="903533"/>
            <a:ext cx="584200" cy="574675"/>
          </a:xfrm>
          <a:prstGeom prst="roundRect">
            <a:avLst>
              <a:gd name="adj" fmla="val 11750"/>
            </a:avLst>
          </a:prstGeom>
          <a:solidFill>
            <a:srgbClr val="DD1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 rot="21067493">
            <a:off x="1378332" y="1580111"/>
            <a:ext cx="712788" cy="725487"/>
          </a:xfrm>
          <a:prstGeom prst="roundRect">
            <a:avLst>
              <a:gd name="adj" fmla="val 11750"/>
            </a:avLst>
          </a:prstGeom>
          <a:solidFill>
            <a:srgbClr val="EF9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rot="256220">
            <a:off x="1477955" y="2376664"/>
            <a:ext cx="568325" cy="530225"/>
          </a:xfrm>
          <a:prstGeom prst="roundRect">
            <a:avLst>
              <a:gd name="adj" fmla="val 11750"/>
            </a:avLst>
          </a:prstGeom>
          <a:solidFill>
            <a:srgbClr val="BC8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 rot="21112990">
            <a:off x="8072289" y="3792548"/>
            <a:ext cx="631825" cy="666750"/>
          </a:xfrm>
          <a:prstGeom prst="roundRect">
            <a:avLst>
              <a:gd name="adj" fmla="val 11750"/>
            </a:avLst>
          </a:prstGeom>
          <a:solidFill>
            <a:srgbClr val="BA8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28383" y="4445201"/>
            <a:ext cx="714375" cy="642938"/>
          </a:xfrm>
          <a:prstGeom prst="roundRect">
            <a:avLst>
              <a:gd name="adj" fmla="val 11750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20492092">
            <a:off x="8076801" y="5170488"/>
            <a:ext cx="617538" cy="600075"/>
          </a:xfrm>
          <a:prstGeom prst="roundRect">
            <a:avLst>
              <a:gd name="adj" fmla="val 11750"/>
            </a:avLst>
          </a:prstGeom>
          <a:solidFill>
            <a:srgbClr val="B74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836713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Планируемые результаты 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курса для 3-4 лет:</a:t>
            </a:r>
          </a:p>
          <a:p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2400" dirty="0"/>
              <a:t>1.	Знание счета  до </a:t>
            </a:r>
            <a:r>
              <a:rPr lang="ru-RU" sz="2400" dirty="0" smtClean="0"/>
              <a:t>5 и </a:t>
            </a:r>
            <a:r>
              <a:rPr lang="ru-RU" sz="2400" dirty="0"/>
              <a:t>обратно</a:t>
            </a:r>
          </a:p>
          <a:p>
            <a:pPr algn="just"/>
            <a:r>
              <a:rPr lang="ru-RU" sz="2400" dirty="0"/>
              <a:t>2.	Знание порядка 170 слов и оборотов</a:t>
            </a:r>
          </a:p>
          <a:p>
            <a:pPr algn="just"/>
            <a:r>
              <a:rPr lang="ru-RU" sz="2400" dirty="0"/>
              <a:t>3.	Знание стихов и </a:t>
            </a:r>
            <a:r>
              <a:rPr lang="ru-RU" sz="2400" dirty="0" err="1"/>
              <a:t>рифмостишей</a:t>
            </a:r>
            <a:r>
              <a:rPr lang="ru-RU" sz="2400" dirty="0"/>
              <a:t> на разные темы</a:t>
            </a:r>
          </a:p>
          <a:p>
            <a:pPr algn="just"/>
            <a:r>
              <a:rPr lang="ru-RU" sz="2400" dirty="0"/>
              <a:t>4.	Применение в диалогах изученных </a:t>
            </a:r>
            <a:r>
              <a:rPr lang="ru-RU" sz="2400" dirty="0" smtClean="0"/>
              <a:t>слов.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071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9" name="Содержимое 3" descr="посл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91338"/>
          </a:xfrm>
        </p:spPr>
      </p:pic>
      <p:sp>
        <p:nvSpPr>
          <p:cNvPr id="5" name="Скругленный прямоугольник 4"/>
          <p:cNvSpPr/>
          <p:nvPr/>
        </p:nvSpPr>
        <p:spPr>
          <a:xfrm rot="916784">
            <a:off x="1493219" y="903533"/>
            <a:ext cx="584200" cy="574675"/>
          </a:xfrm>
          <a:prstGeom prst="roundRect">
            <a:avLst>
              <a:gd name="adj" fmla="val 11750"/>
            </a:avLst>
          </a:prstGeom>
          <a:solidFill>
            <a:srgbClr val="DD1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 rot="21067493">
            <a:off x="1378332" y="1580111"/>
            <a:ext cx="712788" cy="725487"/>
          </a:xfrm>
          <a:prstGeom prst="roundRect">
            <a:avLst>
              <a:gd name="adj" fmla="val 11750"/>
            </a:avLst>
          </a:prstGeom>
          <a:solidFill>
            <a:srgbClr val="EF9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2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rot="256220">
            <a:off x="1477955" y="2376664"/>
            <a:ext cx="568325" cy="530225"/>
          </a:xfrm>
          <a:prstGeom prst="roundRect">
            <a:avLst>
              <a:gd name="adj" fmla="val 11750"/>
            </a:avLst>
          </a:prstGeom>
          <a:solidFill>
            <a:srgbClr val="BC8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/>
              <a:t>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 rot="21112990">
            <a:off x="8072289" y="3792548"/>
            <a:ext cx="631825" cy="666750"/>
          </a:xfrm>
          <a:prstGeom prst="roundRect">
            <a:avLst>
              <a:gd name="adj" fmla="val 11750"/>
            </a:avLst>
          </a:prstGeom>
          <a:solidFill>
            <a:srgbClr val="BA8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028383" y="4445201"/>
            <a:ext cx="714375" cy="642938"/>
          </a:xfrm>
          <a:prstGeom prst="roundRect">
            <a:avLst>
              <a:gd name="adj" fmla="val 11750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20492092">
            <a:off x="8076801" y="5170488"/>
            <a:ext cx="617538" cy="600075"/>
          </a:xfrm>
          <a:prstGeom prst="roundRect">
            <a:avLst>
              <a:gd name="adj" fmla="val 11750"/>
            </a:avLst>
          </a:prstGeom>
          <a:solidFill>
            <a:srgbClr val="B74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836713"/>
            <a:ext cx="5598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Планируемые результаты </a:t>
            </a:r>
            <a:r>
              <a:rPr lang="ru-RU" sz="2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курса для 5-6 лет:</a:t>
            </a:r>
          </a:p>
          <a:p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2400" dirty="0"/>
              <a:t>1.	Знание счета  до </a:t>
            </a:r>
            <a:r>
              <a:rPr lang="ru-RU" sz="2400" dirty="0" smtClean="0"/>
              <a:t>10 и </a:t>
            </a:r>
            <a:r>
              <a:rPr lang="ru-RU" sz="2400" dirty="0"/>
              <a:t>обратно</a:t>
            </a:r>
          </a:p>
          <a:p>
            <a:pPr algn="just"/>
            <a:r>
              <a:rPr lang="ru-RU" sz="2400" dirty="0"/>
              <a:t>2.	Знание порядка </a:t>
            </a:r>
            <a:r>
              <a:rPr lang="ru-RU" sz="2400" dirty="0" smtClean="0"/>
              <a:t>200 </a:t>
            </a:r>
            <a:r>
              <a:rPr lang="ru-RU" sz="2400" dirty="0"/>
              <a:t>слов и оборотов</a:t>
            </a:r>
          </a:p>
          <a:p>
            <a:pPr algn="just"/>
            <a:r>
              <a:rPr lang="ru-RU" sz="2400" dirty="0"/>
              <a:t>3.	Знание стихов и </a:t>
            </a:r>
            <a:r>
              <a:rPr lang="ru-RU" sz="2400" dirty="0" err="1"/>
              <a:t>рифмостишей</a:t>
            </a:r>
            <a:r>
              <a:rPr lang="ru-RU" sz="2400" dirty="0"/>
              <a:t> на разные темы</a:t>
            </a:r>
          </a:p>
          <a:p>
            <a:pPr algn="just"/>
            <a:r>
              <a:rPr lang="ru-RU" sz="2400" dirty="0"/>
              <a:t>4.	Применение в диалогах изученных </a:t>
            </a:r>
            <a:r>
              <a:rPr lang="ru-RU" sz="2400" dirty="0" smtClean="0"/>
              <a:t>слов.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165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 descr="посл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99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Содержимое 3" descr="DDD.jpg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408488" y="5214938"/>
            <a:ext cx="4306887" cy="1428750"/>
          </a:xfrm>
        </p:spPr>
      </p:pic>
      <p:sp>
        <p:nvSpPr>
          <p:cNvPr id="6" name="Прямоугольник 5"/>
          <p:cNvSpPr/>
          <p:nvPr/>
        </p:nvSpPr>
        <p:spPr>
          <a:xfrm>
            <a:off x="785813" y="1143000"/>
            <a:ext cx="41433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8E84B7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625" y="2643188"/>
            <a:ext cx="32861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6295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Тематический план курса “Веселый английский”</a:t>
            </a:r>
            <a:endParaRPr lang="ru-RU" dirty="0"/>
          </a:p>
          <a:p>
            <a:pPr algn="ctr"/>
            <a:r>
              <a:rPr lang="ru-RU" dirty="0"/>
              <a:t>для младшей и средней группы (3-4 года)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570267"/>
              </p:ext>
            </p:extLst>
          </p:nvPr>
        </p:nvGraphicFramePr>
        <p:xfrm>
          <a:off x="2483767" y="809281"/>
          <a:ext cx="4464497" cy="5526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Документ" r:id="rId5" imgW="6427544" imgH="7626865" progId="Word.Document.12">
                  <p:embed/>
                </p:oleObj>
              </mc:Choice>
              <mc:Fallback>
                <p:oleObj name="Документ" r:id="rId5" imgW="6427544" imgH="76268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3767" y="809281"/>
                        <a:ext cx="4464497" cy="5526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4498"/>
            <a:ext cx="1688982" cy="168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i.pinimg.com/originals/62/37/a9/6237a95a30a57c02a546c34c3ab3a06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43443"/>
            <a:ext cx="2791277" cy="246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sd.multiurok.ru/html/2020/01/06/s_5e1353c4d9671/1306641_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9281"/>
            <a:ext cx="2188060" cy="309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1.bp.blogspot.com/-wCpUKoNcwqk/VvwEA8ZH9oI/AAAAAAAAEAY/A6iVpkFzCjobZjkhdnHy7c4SJiTuuPbYQ/s1600/camara-41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7" t="25711" r="39290" b="29986"/>
          <a:stretch/>
        </p:blipFill>
        <p:spPr bwMode="auto">
          <a:xfrm>
            <a:off x="271385" y="4482107"/>
            <a:ext cx="2168195" cy="151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 descr="посл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99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Содержимое 3" descr="DDD.jpg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408488" y="5214938"/>
            <a:ext cx="4306887" cy="1428750"/>
          </a:xfrm>
        </p:spPr>
      </p:pic>
      <p:sp>
        <p:nvSpPr>
          <p:cNvPr id="6" name="Прямоугольник 5"/>
          <p:cNvSpPr/>
          <p:nvPr/>
        </p:nvSpPr>
        <p:spPr>
          <a:xfrm>
            <a:off x="785813" y="1143000"/>
            <a:ext cx="41433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8E84B7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625" y="2643188"/>
            <a:ext cx="32861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6295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Тематический план курса “Веселый английский”</a:t>
            </a:r>
            <a:endParaRPr lang="ru-RU" dirty="0"/>
          </a:p>
          <a:p>
            <a:pPr algn="ctr"/>
            <a:r>
              <a:rPr lang="ru-RU" dirty="0"/>
              <a:t>для </a:t>
            </a:r>
            <a:r>
              <a:rPr lang="ru-RU" dirty="0" smtClean="0"/>
              <a:t>старшей и подготовительной группы (5-7 лет)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412419"/>
              </p:ext>
            </p:extLst>
          </p:nvPr>
        </p:nvGraphicFramePr>
        <p:xfrm>
          <a:off x="2483767" y="809281"/>
          <a:ext cx="4464497" cy="5526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Документ" r:id="rId5" imgW="6427544" imgH="7626865" progId="Word.Document.12">
                  <p:embed/>
                </p:oleObj>
              </mc:Choice>
              <mc:Fallback>
                <p:oleObj name="Документ" r:id="rId5" imgW="6427544" imgH="76268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3767" y="809281"/>
                        <a:ext cx="4464497" cy="5526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 descr="https://i.ytimg.com/vi/Vjha3Kz4AdM/maxresdefaul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76194"/>
            <a:ext cx="3291840" cy="185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3.bp.blogspot.com/-4fw5Pbnnd1Y/WuRSWvKX1rI/AAAAAAAAEjI/eUb-PDGWoxoxuVUqGSQF2gaBxIbSRc6ggCLcBGAs/s1600/digital%2B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244" y="3012520"/>
            <a:ext cx="3081528" cy="246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phone-image.apkpure.com/v2/app/3/6/4/36405dd9c9b9eac5147234fbe8b4a73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9281"/>
            <a:ext cx="2150594" cy="242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s://fsd.videouroki.net/html/2015/08/04/98714386/img51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r="5993"/>
          <a:stretch/>
        </p:blipFill>
        <p:spPr bwMode="auto">
          <a:xfrm>
            <a:off x="251521" y="3933056"/>
            <a:ext cx="2150593" cy="221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46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 descr="посл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" y="-50872"/>
            <a:ext cx="9099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Содержимое 3" descr="DDD.jp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408488" y="5214938"/>
            <a:ext cx="4306887" cy="1428750"/>
          </a:xfrm>
        </p:spPr>
      </p:pic>
      <p:sp>
        <p:nvSpPr>
          <p:cNvPr id="6" name="Прямоугольник 5"/>
          <p:cNvSpPr/>
          <p:nvPr/>
        </p:nvSpPr>
        <p:spPr>
          <a:xfrm>
            <a:off x="785813" y="1143000"/>
            <a:ext cx="41433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8E84B7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625" y="2643188"/>
            <a:ext cx="32861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624" y="496669"/>
            <a:ext cx="56555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 разработке программы </a:t>
            </a:r>
            <a:r>
              <a:rPr lang="ru-RU" b="1" dirty="0" smtClean="0"/>
              <a:t>используются:</a:t>
            </a:r>
          </a:p>
          <a:p>
            <a:endParaRPr lang="ru-RU" b="1" dirty="0"/>
          </a:p>
          <a:p>
            <a:pPr lvl="0"/>
            <a:r>
              <a:rPr lang="ru-RU" dirty="0" smtClean="0"/>
              <a:t>1.“Английский </a:t>
            </a:r>
            <a:r>
              <a:rPr lang="ru-RU" dirty="0"/>
              <a:t>для малышей” (</a:t>
            </a:r>
            <a:r>
              <a:rPr lang="ru-RU" dirty="0" err="1"/>
              <a:t>Шишкова,Вербовская</a:t>
            </a:r>
            <a:r>
              <a:rPr lang="ru-RU" dirty="0"/>
              <a:t>, “</a:t>
            </a:r>
            <a:r>
              <a:rPr lang="ru-RU" dirty="0" err="1"/>
              <a:t>Росмэн</a:t>
            </a:r>
            <a:r>
              <a:rPr lang="ru-RU" dirty="0"/>
              <a:t>” 2002).</a:t>
            </a:r>
          </a:p>
          <a:p>
            <a:pPr lvl="0"/>
            <a:r>
              <a:rPr lang="ru-RU" dirty="0" smtClean="0"/>
              <a:t>2. Веселый </a:t>
            </a:r>
            <a:r>
              <a:rPr lang="ru-RU" dirty="0"/>
              <a:t>английский. Ч.1,2 (</a:t>
            </a:r>
            <a:r>
              <a:rPr lang="ru-RU" dirty="0" err="1"/>
              <a:t>Г.Доля</a:t>
            </a:r>
            <a:r>
              <a:rPr lang="ru-RU" dirty="0"/>
              <a:t>, “Миг”, Дубна 1991).</a:t>
            </a:r>
          </a:p>
          <a:p>
            <a:pPr lvl="0"/>
            <a:r>
              <a:rPr lang="ru-RU" dirty="0" smtClean="0"/>
              <a:t>3. Стихи</a:t>
            </a:r>
            <a:r>
              <a:rPr lang="ru-RU" dirty="0"/>
              <a:t>, </a:t>
            </a:r>
            <a:r>
              <a:rPr lang="ru-RU" dirty="0" err="1"/>
              <a:t>загадки,рифмовки</a:t>
            </a:r>
            <a:r>
              <a:rPr lang="ru-RU" dirty="0"/>
              <a:t>, игры собственного сочинения.</a:t>
            </a:r>
          </a:p>
          <a:p>
            <a:r>
              <a:rPr lang="ru-RU" dirty="0" smtClean="0"/>
              <a:t>4. </a:t>
            </a:r>
            <a:r>
              <a:rPr lang="en-US" dirty="0" smtClean="0"/>
              <a:t>Game-songs-Enjoy </a:t>
            </a:r>
            <a:r>
              <a:rPr lang="en-US" dirty="0"/>
              <a:t>English (</a:t>
            </a:r>
            <a:r>
              <a:rPr lang="en-US" dirty="0" err="1"/>
              <a:t>H.Powell</a:t>
            </a:r>
            <a:r>
              <a:rPr lang="en-US" dirty="0"/>
              <a:t>, A&amp;C Black– London, “</a:t>
            </a:r>
            <a:r>
              <a:rPr lang="ru-RU" dirty="0"/>
              <a:t>Титул</a:t>
            </a:r>
            <a:r>
              <a:rPr lang="en-US" dirty="0"/>
              <a:t>” 1997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358991"/>
            <a:ext cx="5832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Реквизит.</a:t>
            </a:r>
            <a:endParaRPr lang="ru-RU" dirty="0"/>
          </a:p>
          <a:p>
            <a:r>
              <a:rPr lang="ru-RU" dirty="0"/>
              <a:t>Картинки, карточки и веер с цифрами, карточки-цвета, цветные палочки, кубики, ведерки, пирамидки, и другие игрушки, предметы.</a:t>
            </a:r>
          </a:p>
          <a:p>
            <a:r>
              <a:rPr lang="ru-RU" dirty="0"/>
              <a:t>Аудиокассеты, DVD-диски, компьютерные диски.</a:t>
            </a:r>
          </a:p>
        </p:txBody>
      </p:sp>
      <p:pic>
        <p:nvPicPr>
          <p:cNvPr id="3074" name="Picture 2" descr="https://main-cdn.goods.ru/hlr-system/1629098/100023266851b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3923"/>
            <a:ext cx="2313033" cy="30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g1.wbstatic.net/big/new/9060000/9066309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4" y="3438959"/>
            <a:ext cx="2096040" cy="279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205</Words>
  <Application>Microsoft Office PowerPoint</Application>
  <PresentationFormat>Экран (4:3)</PresentationFormat>
  <Paragraphs>79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Тема Office</vt:lpstr>
      <vt:lpstr>Специальное оформление</vt:lpstr>
      <vt:lpstr>Microsoft Word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14</cp:revision>
  <dcterms:modified xsi:type="dcterms:W3CDTF">2021-03-16T07:21:01Z</dcterms:modified>
</cp:coreProperties>
</file>