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22"/>
  </p:notesMasterIdLst>
  <p:handoutMasterIdLst>
    <p:handoutMasterId r:id="rId23"/>
  </p:handoutMasterIdLst>
  <p:sldIdLst>
    <p:sldId id="333" r:id="rId2"/>
    <p:sldId id="405" r:id="rId3"/>
    <p:sldId id="408" r:id="rId4"/>
    <p:sldId id="260" r:id="rId5"/>
    <p:sldId id="261" r:id="rId6"/>
    <p:sldId id="262" r:id="rId7"/>
    <p:sldId id="263" r:id="rId8"/>
    <p:sldId id="356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332" r:id="rId20"/>
    <p:sldId id="336" r:id="rId21"/>
  </p:sldIdLst>
  <p:sldSz cx="9144000" cy="6858000" type="screen4x3"/>
  <p:notesSz cx="6669088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892A103-8882-4E4A-A6B8-628B1C7E0B18}">
          <p14:sldIdLst>
            <p14:sldId id="333"/>
            <p14:sldId id="405"/>
            <p14:sldId id="408"/>
            <p14:sldId id="260"/>
            <p14:sldId id="261"/>
            <p14:sldId id="262"/>
            <p14:sldId id="263"/>
            <p14:sldId id="356"/>
            <p14:sldId id="264"/>
            <p14:sldId id="265"/>
            <p14:sldId id="266"/>
            <p14:sldId id="267"/>
            <p14:sldId id="268"/>
            <p14:sldId id="269"/>
            <p14:sldId id="271"/>
            <p14:sldId id="272"/>
            <p14:sldId id="273"/>
            <p14:sldId id="274"/>
            <p14:sldId id="332"/>
            <p14:sldId id="336"/>
          </p14:sldIdLst>
        </p14:section>
        <p14:section name="Раздел без заголовка" id="{E10B4EE4-91AF-4F9D-9106-4DC4BEA1DDB9}">
          <p14:sldIdLst/>
        </p14:section>
        <p14:section name="Раздел без заголовка" id="{6436E18C-141D-410E-8397-183EFAD57AD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7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0" autoAdjust="0"/>
    <p:restoredTop sz="97554" autoAdjust="0"/>
  </p:normalViewPr>
  <p:slideViewPr>
    <p:cSldViewPr>
      <p:cViewPr varScale="1">
        <p:scale>
          <a:sx n="69" d="100"/>
          <a:sy n="69" d="100"/>
        </p:scale>
        <p:origin x="141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2189B2-18C6-4ACD-A3FE-913B3F4AA0BD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77D2E02-A702-4E51-834C-A82439DE859E}">
      <dgm:prSet phldrT="[Текст]"/>
      <dgm:spPr/>
      <dgm:t>
        <a:bodyPr/>
        <a:lstStyle/>
        <a:p>
          <a:r>
            <a:rPr lang="ru-RU" dirty="0" smtClean="0"/>
            <a:t>ПОЧТОВАЯ СВЯЗЬ</a:t>
          </a:r>
          <a:endParaRPr lang="ru-RU" dirty="0"/>
        </a:p>
      </dgm:t>
    </dgm:pt>
    <dgm:pt modelId="{FBBFF604-44B9-4B8F-8D4B-93BB3D03C6C2}" type="parTrans" cxnId="{6FFF4291-062C-4B8B-A4FD-88185344034E}">
      <dgm:prSet/>
      <dgm:spPr/>
      <dgm:t>
        <a:bodyPr/>
        <a:lstStyle/>
        <a:p>
          <a:endParaRPr lang="ru-RU"/>
        </a:p>
      </dgm:t>
    </dgm:pt>
    <dgm:pt modelId="{01CF3E4A-B2D6-4249-B9E1-6D9C9C092C04}" type="sibTrans" cxnId="{6FFF4291-062C-4B8B-A4FD-88185344034E}">
      <dgm:prSet custT="1"/>
      <dgm:spPr/>
      <dgm:t>
        <a:bodyPr/>
        <a:lstStyle/>
        <a:p>
          <a:pPr algn="just"/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Наиболее массовый и доступный вид связи, представляющий собой единый производственно-технологический комплекс технических и транспортных средств, обеспечивающий прием, обработку, перевозку и доставку почтовых отправлений и осуществляющий почтовые переводы денежных средств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D762B624-4907-4971-AA29-1EF61ABAD67E}">
      <dgm:prSet phldrT="[Текст]"/>
      <dgm:spPr/>
      <dgm:t>
        <a:bodyPr/>
        <a:lstStyle/>
        <a:p>
          <a:r>
            <a:rPr lang="ru-RU" dirty="0" smtClean="0"/>
            <a:t>ПОЧТОВАЯ СВЯЗЬ ОБЩЕГО ПОЛЬЗОВАНИЯ</a:t>
          </a:r>
          <a:endParaRPr lang="ru-RU" dirty="0"/>
        </a:p>
      </dgm:t>
    </dgm:pt>
    <dgm:pt modelId="{F2CC20E2-74D9-4E1C-BBF3-9D4C83EBC6AA}" type="parTrans" cxnId="{7BDE0276-0CC9-49D4-908F-01A81E205AEA}">
      <dgm:prSet/>
      <dgm:spPr/>
      <dgm:t>
        <a:bodyPr/>
        <a:lstStyle/>
        <a:p>
          <a:endParaRPr lang="ru-RU" dirty="0"/>
        </a:p>
      </dgm:t>
    </dgm:pt>
    <dgm:pt modelId="{ECE70463-46C8-4DF8-B957-4C32DEE23EE8}" type="sibTrans" cxnId="{7BDE0276-0CC9-49D4-908F-01A81E205AEA}">
      <dgm:prSet custT="1"/>
      <dgm:spPr/>
      <dgm:t>
        <a:bodyPr/>
        <a:lstStyle/>
        <a:p>
          <a:pPr algn="l"/>
          <a:endParaRPr lang="ru-RU" sz="800" dirty="0"/>
        </a:p>
      </dgm:t>
    </dgm:pt>
    <dgm:pt modelId="{541AA35E-1D3E-4C8B-B4CD-DD545CAC3430}">
      <dgm:prSet phldrT="[Текст]"/>
      <dgm:spPr/>
      <dgm:t>
        <a:bodyPr/>
        <a:lstStyle/>
        <a:p>
          <a:r>
            <a:rPr lang="ru-RU" dirty="0" smtClean="0"/>
            <a:t>СПЕЦИАЛЬНАЯ СВЯЗЬ</a:t>
          </a:r>
          <a:endParaRPr lang="ru-RU" dirty="0"/>
        </a:p>
      </dgm:t>
    </dgm:pt>
    <dgm:pt modelId="{7D28B068-1CB2-4EEF-B591-95EC9F71ABDA}" type="parTrans" cxnId="{256101E6-BE8C-43F6-8260-76B726B5B004}">
      <dgm:prSet/>
      <dgm:spPr/>
      <dgm:t>
        <a:bodyPr/>
        <a:lstStyle/>
        <a:p>
          <a:endParaRPr lang="ru-RU" dirty="0"/>
        </a:p>
      </dgm:t>
    </dgm:pt>
    <dgm:pt modelId="{2F8A56CA-6B31-453B-821E-B80B4986E67C}" type="sibTrans" cxnId="{256101E6-BE8C-43F6-8260-76B726B5B004}">
      <dgm:prSet/>
      <dgm:spPr/>
      <dgm:t>
        <a:bodyPr/>
        <a:lstStyle/>
        <a:p>
          <a:endParaRPr lang="ru-RU" dirty="0"/>
        </a:p>
      </dgm:t>
    </dgm:pt>
    <dgm:pt modelId="{EAA37525-A844-450F-A7B2-787F1C503DD3}">
      <dgm:prSet phldrT="[Текст]"/>
      <dgm:spPr/>
      <dgm:t>
        <a:bodyPr/>
        <a:lstStyle/>
        <a:p>
          <a:r>
            <a:rPr lang="ru-RU" dirty="0" smtClean="0"/>
            <a:t>ФЕДЕРАЛЬНАЯ ФЕЛЬДЪЕГЕРСКАЯ СВЯЗЬ</a:t>
          </a:r>
          <a:endParaRPr lang="ru-RU" dirty="0"/>
        </a:p>
      </dgm:t>
    </dgm:pt>
    <dgm:pt modelId="{4AD80408-2A53-4A0D-81C0-D2E968D5CC74}" type="parTrans" cxnId="{F850497A-8FDD-40DA-B44B-BA4D437786DB}">
      <dgm:prSet/>
      <dgm:spPr/>
      <dgm:t>
        <a:bodyPr/>
        <a:lstStyle/>
        <a:p>
          <a:endParaRPr lang="ru-RU" dirty="0"/>
        </a:p>
      </dgm:t>
    </dgm:pt>
    <dgm:pt modelId="{9BBAE78A-546C-4CE1-8BA3-DCB27A3E5F5A}" type="sibTrans" cxnId="{F850497A-8FDD-40DA-B44B-BA4D437786DB}">
      <dgm:prSet/>
      <dgm:spPr/>
      <dgm:t>
        <a:bodyPr/>
        <a:lstStyle/>
        <a:p>
          <a:endParaRPr lang="ru-RU" dirty="0"/>
        </a:p>
      </dgm:t>
    </dgm:pt>
    <dgm:pt modelId="{B5E58236-DE61-4497-8C7E-4EF31480A912}">
      <dgm:prSet phldrT="[Текст]"/>
      <dgm:spPr/>
      <dgm:t>
        <a:bodyPr/>
        <a:lstStyle/>
        <a:p>
          <a:r>
            <a:rPr lang="ru-RU" dirty="0" smtClean="0"/>
            <a:t>ФЕЛЬДЪЕГЕРСКО-ПОЧТОВАЯ СВЯЗЬ МИНОБОРОНЫ РОССИИ</a:t>
          </a:r>
          <a:endParaRPr lang="ru-RU" dirty="0"/>
        </a:p>
      </dgm:t>
    </dgm:pt>
    <dgm:pt modelId="{FFF35378-68DF-44DC-945C-5FED6D8EC54A}" type="parTrans" cxnId="{E9D09FF1-DC46-44DA-916F-65DA31DE046A}">
      <dgm:prSet/>
      <dgm:spPr/>
      <dgm:t>
        <a:bodyPr/>
        <a:lstStyle/>
        <a:p>
          <a:endParaRPr lang="ru-RU" dirty="0"/>
        </a:p>
      </dgm:t>
    </dgm:pt>
    <dgm:pt modelId="{160411AB-3D05-47E3-950A-FDFABF5169C1}" type="sibTrans" cxnId="{E9D09FF1-DC46-44DA-916F-65DA31DE046A}">
      <dgm:prSet/>
      <dgm:spPr/>
      <dgm:t>
        <a:bodyPr/>
        <a:lstStyle/>
        <a:p>
          <a:endParaRPr lang="ru-RU" dirty="0"/>
        </a:p>
      </dgm:t>
    </dgm:pt>
    <dgm:pt modelId="{692FE712-7E16-4570-92C4-ABA3DA351DBB}" type="pres">
      <dgm:prSet presAssocID="{BF2189B2-18C6-4ACD-A3FE-913B3F4AA0B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A0027E6-D667-48E9-A86B-36761E2516B1}" type="pres">
      <dgm:prSet presAssocID="{277D2E02-A702-4E51-834C-A82439DE859E}" presName="hierRoot1" presStyleCnt="0">
        <dgm:presLayoutVars>
          <dgm:hierBranch val="init"/>
        </dgm:presLayoutVars>
      </dgm:prSet>
      <dgm:spPr/>
    </dgm:pt>
    <dgm:pt modelId="{FA695E96-B21B-4C62-B46E-8AF41A778C60}" type="pres">
      <dgm:prSet presAssocID="{277D2E02-A702-4E51-834C-A82439DE859E}" presName="rootComposite1" presStyleCnt="0"/>
      <dgm:spPr/>
    </dgm:pt>
    <dgm:pt modelId="{3278BCE4-1969-4C37-8EC4-778DEFCC99C6}" type="pres">
      <dgm:prSet presAssocID="{277D2E02-A702-4E51-834C-A82439DE859E}" presName="rootText1" presStyleLbl="node0" presStyleIdx="0" presStyleCnt="1" custLinFactNeighborX="95" custLinFactNeighborY="-9864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3371FC9A-B041-4B3C-AB3B-3BB7742D2BB9}" type="pres">
      <dgm:prSet presAssocID="{277D2E02-A702-4E51-834C-A82439DE859E}" presName="titleText1" presStyleLbl="fgAcc0" presStyleIdx="0" presStyleCnt="1" custScaleX="369139" custScaleY="210772" custLinFactX="-3122" custLinFactNeighborX="-100000" custLinFactNeighborY="-5123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9CEFFF7-8A85-49B4-947E-0224076E9D07}" type="pres">
      <dgm:prSet presAssocID="{277D2E02-A702-4E51-834C-A82439DE859E}" presName="rootConnector1" presStyleLbl="node1" presStyleIdx="0" presStyleCnt="4"/>
      <dgm:spPr/>
      <dgm:t>
        <a:bodyPr/>
        <a:lstStyle/>
        <a:p>
          <a:endParaRPr lang="ru-RU"/>
        </a:p>
      </dgm:t>
    </dgm:pt>
    <dgm:pt modelId="{FEB01869-F2C5-4AF0-91BD-6A1D2E63FE00}" type="pres">
      <dgm:prSet presAssocID="{277D2E02-A702-4E51-834C-A82439DE859E}" presName="hierChild2" presStyleCnt="0"/>
      <dgm:spPr/>
    </dgm:pt>
    <dgm:pt modelId="{13507B9B-6EDD-4E93-ABE4-1FA4CDD6D0EB}" type="pres">
      <dgm:prSet presAssocID="{F2CC20E2-74D9-4E1C-BBF3-9D4C83EBC6AA}" presName="Name37" presStyleLbl="parChTrans1D2" presStyleIdx="0" presStyleCnt="4"/>
      <dgm:spPr/>
      <dgm:t>
        <a:bodyPr/>
        <a:lstStyle/>
        <a:p>
          <a:endParaRPr lang="ru-RU"/>
        </a:p>
      </dgm:t>
    </dgm:pt>
    <dgm:pt modelId="{5197408B-6967-4175-B4FF-782D84A989ED}" type="pres">
      <dgm:prSet presAssocID="{D762B624-4907-4971-AA29-1EF61ABAD67E}" presName="hierRoot2" presStyleCnt="0">
        <dgm:presLayoutVars>
          <dgm:hierBranch val="init"/>
        </dgm:presLayoutVars>
      </dgm:prSet>
      <dgm:spPr/>
    </dgm:pt>
    <dgm:pt modelId="{D1E63E9A-0FD4-4E69-8973-ACA2202F4274}" type="pres">
      <dgm:prSet presAssocID="{D762B624-4907-4971-AA29-1EF61ABAD67E}" presName="rootComposite" presStyleCnt="0"/>
      <dgm:spPr/>
    </dgm:pt>
    <dgm:pt modelId="{A826D38D-A6AA-456B-93A6-470CFF7B9120}" type="pres">
      <dgm:prSet presAssocID="{D762B624-4907-4971-AA29-1EF61ABAD67E}" presName="rootText" presStyleLbl="node1" presStyleIdx="0" presStyleCnt="4" custLinFactY="-2392" custLinFactNeighborX="4694" custLinFactNeighborY="-100000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2A6FA3F1-CEA8-4605-AFAD-C1001BAE988B}" type="pres">
      <dgm:prSet presAssocID="{D762B624-4907-4971-AA29-1EF61ABAD67E}" presName="titleText2" presStyleLbl="fgAcc1" presStyleIdx="0" presStyleCnt="4" custScaleX="113520" custScaleY="1074941" custLinFactY="83826" custLinFactNeighborX="4670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4755CDED-96A5-4104-83CC-2BF2706B525A}" type="pres">
      <dgm:prSet presAssocID="{D762B624-4907-4971-AA29-1EF61ABAD67E}" presName="rootConnector" presStyleLbl="node2" presStyleIdx="0" presStyleCnt="0"/>
      <dgm:spPr/>
      <dgm:t>
        <a:bodyPr/>
        <a:lstStyle/>
        <a:p>
          <a:endParaRPr lang="ru-RU"/>
        </a:p>
      </dgm:t>
    </dgm:pt>
    <dgm:pt modelId="{514012A8-318D-4D70-B177-5ABAAB1403D8}" type="pres">
      <dgm:prSet presAssocID="{D762B624-4907-4971-AA29-1EF61ABAD67E}" presName="hierChild4" presStyleCnt="0"/>
      <dgm:spPr/>
    </dgm:pt>
    <dgm:pt modelId="{1370F757-3EDA-4813-B686-2018A8A900C5}" type="pres">
      <dgm:prSet presAssocID="{D762B624-4907-4971-AA29-1EF61ABAD67E}" presName="hierChild5" presStyleCnt="0"/>
      <dgm:spPr/>
    </dgm:pt>
    <dgm:pt modelId="{0FDD4C3F-A4DE-4D86-BB4E-5922C6BB3E77}" type="pres">
      <dgm:prSet presAssocID="{7D28B068-1CB2-4EEF-B591-95EC9F71ABDA}" presName="Name37" presStyleLbl="parChTrans1D2" presStyleIdx="1" presStyleCnt="4"/>
      <dgm:spPr/>
      <dgm:t>
        <a:bodyPr/>
        <a:lstStyle/>
        <a:p>
          <a:endParaRPr lang="ru-RU"/>
        </a:p>
      </dgm:t>
    </dgm:pt>
    <dgm:pt modelId="{70C51A68-DEE0-4225-B16C-2876D7684DD1}" type="pres">
      <dgm:prSet presAssocID="{541AA35E-1D3E-4C8B-B4CD-DD545CAC3430}" presName="hierRoot2" presStyleCnt="0">
        <dgm:presLayoutVars>
          <dgm:hierBranch val="init"/>
        </dgm:presLayoutVars>
      </dgm:prSet>
      <dgm:spPr/>
    </dgm:pt>
    <dgm:pt modelId="{E76B9A69-48E8-41CA-9690-4C15E2DA6B97}" type="pres">
      <dgm:prSet presAssocID="{541AA35E-1D3E-4C8B-B4CD-DD545CAC3430}" presName="rootComposite" presStyleCnt="0"/>
      <dgm:spPr/>
    </dgm:pt>
    <dgm:pt modelId="{F47453C2-CAE6-4D15-BF1D-BC9B29EB8EFB}" type="pres">
      <dgm:prSet presAssocID="{541AA35E-1D3E-4C8B-B4CD-DD545CAC3430}" presName="rootText" presStyleLbl="node1" presStyleIdx="1" presStyleCnt="4" custLinFactY="-2392" custLinFactNeighborX="756" custLinFactNeighborY="-100000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0FD18612-C363-4E65-826F-E8CA52C5B6BC}" type="pres">
      <dgm:prSet presAssocID="{541AA35E-1D3E-4C8B-B4CD-DD545CAC3430}" presName="titleText2" presStyleLbl="fgAcc1" presStyleIdx="1" presStyleCnt="4" custScaleX="113520" custScaleY="1074941" custLinFactY="92148" custLinFactNeighborX="11172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AABC78A0-B4B7-49CB-B169-BB77F68E597D}" type="pres">
      <dgm:prSet presAssocID="{541AA35E-1D3E-4C8B-B4CD-DD545CAC3430}" presName="rootConnector" presStyleLbl="node2" presStyleIdx="0" presStyleCnt="0"/>
      <dgm:spPr/>
      <dgm:t>
        <a:bodyPr/>
        <a:lstStyle/>
        <a:p>
          <a:endParaRPr lang="ru-RU"/>
        </a:p>
      </dgm:t>
    </dgm:pt>
    <dgm:pt modelId="{E731C6BB-39CA-4DA9-81A9-F5F018D1F4A7}" type="pres">
      <dgm:prSet presAssocID="{541AA35E-1D3E-4C8B-B4CD-DD545CAC3430}" presName="hierChild4" presStyleCnt="0"/>
      <dgm:spPr/>
    </dgm:pt>
    <dgm:pt modelId="{22F12B8A-79B9-430E-9BC5-3912F8622B21}" type="pres">
      <dgm:prSet presAssocID="{541AA35E-1D3E-4C8B-B4CD-DD545CAC3430}" presName="hierChild5" presStyleCnt="0"/>
      <dgm:spPr/>
    </dgm:pt>
    <dgm:pt modelId="{FC63FE13-56A3-4290-AF65-D0DEF81CC0AA}" type="pres">
      <dgm:prSet presAssocID="{4AD80408-2A53-4A0D-81C0-D2E968D5CC74}" presName="Name37" presStyleLbl="parChTrans1D2" presStyleIdx="2" presStyleCnt="4"/>
      <dgm:spPr/>
      <dgm:t>
        <a:bodyPr/>
        <a:lstStyle/>
        <a:p>
          <a:endParaRPr lang="ru-RU"/>
        </a:p>
      </dgm:t>
    </dgm:pt>
    <dgm:pt modelId="{3B135597-00C0-4ADD-93D8-C01967586C08}" type="pres">
      <dgm:prSet presAssocID="{EAA37525-A844-450F-A7B2-787F1C503DD3}" presName="hierRoot2" presStyleCnt="0">
        <dgm:presLayoutVars>
          <dgm:hierBranch val="init"/>
        </dgm:presLayoutVars>
      </dgm:prSet>
      <dgm:spPr/>
    </dgm:pt>
    <dgm:pt modelId="{061FFF8A-FEB5-4371-BA40-5B3E39431018}" type="pres">
      <dgm:prSet presAssocID="{EAA37525-A844-450F-A7B2-787F1C503DD3}" presName="rootComposite" presStyleCnt="0"/>
      <dgm:spPr/>
    </dgm:pt>
    <dgm:pt modelId="{256E032A-0622-4BF0-8F29-2B1DFDE69F78}" type="pres">
      <dgm:prSet presAssocID="{EAA37525-A844-450F-A7B2-787F1C503DD3}" presName="rootText" presStyleLbl="node1" presStyleIdx="2" presStyleCnt="4" custLinFactY="-2392" custLinFactNeighborX="756" custLinFactNeighborY="-100000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ED86546E-0042-45C5-9EA9-2DA47552A3F2}" type="pres">
      <dgm:prSet presAssocID="{EAA37525-A844-450F-A7B2-787F1C503DD3}" presName="titleText2" presStyleLbl="fgAcc1" presStyleIdx="2" presStyleCnt="4" custScaleX="113520" custScaleY="1074941" custLinFactY="92148" custLinFactNeighborX="11172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A2910A4-15B9-4ACB-86A4-731F1C97FCCB}" type="pres">
      <dgm:prSet presAssocID="{EAA37525-A844-450F-A7B2-787F1C503DD3}" presName="rootConnector" presStyleLbl="node2" presStyleIdx="0" presStyleCnt="0"/>
      <dgm:spPr/>
      <dgm:t>
        <a:bodyPr/>
        <a:lstStyle/>
        <a:p>
          <a:endParaRPr lang="ru-RU"/>
        </a:p>
      </dgm:t>
    </dgm:pt>
    <dgm:pt modelId="{49675DF4-2BA2-45E8-98FF-B3A576751226}" type="pres">
      <dgm:prSet presAssocID="{EAA37525-A844-450F-A7B2-787F1C503DD3}" presName="hierChild4" presStyleCnt="0"/>
      <dgm:spPr/>
    </dgm:pt>
    <dgm:pt modelId="{07282378-195B-480D-BDB4-EA783BA7EC8B}" type="pres">
      <dgm:prSet presAssocID="{EAA37525-A844-450F-A7B2-787F1C503DD3}" presName="hierChild5" presStyleCnt="0"/>
      <dgm:spPr/>
    </dgm:pt>
    <dgm:pt modelId="{06803372-B90F-4F4A-BEAA-1A64D77DAB44}" type="pres">
      <dgm:prSet presAssocID="{FFF35378-68DF-44DC-945C-5FED6D8EC54A}" presName="Name37" presStyleLbl="parChTrans1D2" presStyleIdx="3" presStyleCnt="4"/>
      <dgm:spPr/>
      <dgm:t>
        <a:bodyPr/>
        <a:lstStyle/>
        <a:p>
          <a:endParaRPr lang="ru-RU"/>
        </a:p>
      </dgm:t>
    </dgm:pt>
    <dgm:pt modelId="{13C10C02-80F0-4433-952E-4579B8950545}" type="pres">
      <dgm:prSet presAssocID="{B5E58236-DE61-4497-8C7E-4EF31480A912}" presName="hierRoot2" presStyleCnt="0">
        <dgm:presLayoutVars>
          <dgm:hierBranch val="init"/>
        </dgm:presLayoutVars>
      </dgm:prSet>
      <dgm:spPr/>
    </dgm:pt>
    <dgm:pt modelId="{7013CFA6-801B-44D8-8B3C-66BE43FC338D}" type="pres">
      <dgm:prSet presAssocID="{B5E58236-DE61-4497-8C7E-4EF31480A912}" presName="rootComposite" presStyleCnt="0"/>
      <dgm:spPr/>
    </dgm:pt>
    <dgm:pt modelId="{9D7D5164-11C1-489A-B79A-9F76443FF5DE}" type="pres">
      <dgm:prSet presAssocID="{B5E58236-DE61-4497-8C7E-4EF31480A912}" presName="rootText" presStyleLbl="node1" presStyleIdx="3" presStyleCnt="4" custLinFactY="-2392" custLinFactNeighborX="756" custLinFactNeighborY="-100000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91095308-89F3-455E-86D2-A0722EF03C1D}" type="pres">
      <dgm:prSet presAssocID="{B5E58236-DE61-4497-8C7E-4EF31480A912}" presName="titleText2" presStyleLbl="fgAcc1" presStyleIdx="3" presStyleCnt="4" custScaleX="113520" custScaleY="1074941" custLinFactY="92148" custLinFactNeighborX="2206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0B7322B9-AF1C-457A-A7B0-AB5CB9C37950}" type="pres">
      <dgm:prSet presAssocID="{B5E58236-DE61-4497-8C7E-4EF31480A912}" presName="rootConnector" presStyleLbl="node2" presStyleIdx="0" presStyleCnt="0"/>
      <dgm:spPr/>
      <dgm:t>
        <a:bodyPr/>
        <a:lstStyle/>
        <a:p>
          <a:endParaRPr lang="ru-RU"/>
        </a:p>
      </dgm:t>
    </dgm:pt>
    <dgm:pt modelId="{B381668B-8AE9-4176-B556-015380CEFC39}" type="pres">
      <dgm:prSet presAssocID="{B5E58236-DE61-4497-8C7E-4EF31480A912}" presName="hierChild4" presStyleCnt="0"/>
      <dgm:spPr/>
    </dgm:pt>
    <dgm:pt modelId="{F5D68902-AD20-4512-AB6E-EBCBA3F97A7D}" type="pres">
      <dgm:prSet presAssocID="{B5E58236-DE61-4497-8C7E-4EF31480A912}" presName="hierChild5" presStyleCnt="0"/>
      <dgm:spPr/>
    </dgm:pt>
    <dgm:pt modelId="{544FD77A-356B-4383-AECB-940C4B0F57B6}" type="pres">
      <dgm:prSet presAssocID="{277D2E02-A702-4E51-834C-A82439DE859E}" presName="hierChild3" presStyleCnt="0"/>
      <dgm:spPr/>
    </dgm:pt>
  </dgm:ptLst>
  <dgm:cxnLst>
    <dgm:cxn modelId="{320FA091-6BC9-4FED-998E-C3FAB77AD8B5}" type="presOf" srcId="{01CF3E4A-B2D6-4249-B9E1-6D9C9C092C04}" destId="{3371FC9A-B041-4B3C-AB3B-3BB7742D2BB9}" srcOrd="0" destOrd="0" presId="urn:microsoft.com/office/officeart/2008/layout/NameandTitleOrganizationalChart"/>
    <dgm:cxn modelId="{3A63A473-662C-482E-ABC9-3642FDDF424F}" type="presOf" srcId="{277D2E02-A702-4E51-834C-A82439DE859E}" destId="{3278BCE4-1969-4C37-8EC4-778DEFCC99C6}" srcOrd="0" destOrd="0" presId="urn:microsoft.com/office/officeart/2008/layout/NameandTitleOrganizationalChart"/>
    <dgm:cxn modelId="{87D046D1-20D1-43E5-8E24-3060197AFE33}" type="presOf" srcId="{541AA35E-1D3E-4C8B-B4CD-DD545CAC3430}" destId="{F47453C2-CAE6-4D15-BF1D-BC9B29EB8EFB}" srcOrd="0" destOrd="0" presId="urn:microsoft.com/office/officeart/2008/layout/NameandTitleOrganizationalChart"/>
    <dgm:cxn modelId="{183ECFFD-7418-418B-90BD-034CBEAC26BD}" type="presOf" srcId="{541AA35E-1D3E-4C8B-B4CD-DD545CAC3430}" destId="{AABC78A0-B4B7-49CB-B169-BB77F68E597D}" srcOrd="1" destOrd="0" presId="urn:microsoft.com/office/officeart/2008/layout/NameandTitleOrganizationalChart"/>
    <dgm:cxn modelId="{1E9AFF20-CE62-4065-94F1-85473CEA980A}" type="presOf" srcId="{277D2E02-A702-4E51-834C-A82439DE859E}" destId="{F9CEFFF7-8A85-49B4-947E-0224076E9D07}" srcOrd="1" destOrd="0" presId="urn:microsoft.com/office/officeart/2008/layout/NameandTitleOrganizationalChart"/>
    <dgm:cxn modelId="{6FFF4291-062C-4B8B-A4FD-88185344034E}" srcId="{BF2189B2-18C6-4ACD-A3FE-913B3F4AA0BD}" destId="{277D2E02-A702-4E51-834C-A82439DE859E}" srcOrd="0" destOrd="0" parTransId="{FBBFF604-44B9-4B8F-8D4B-93BB3D03C6C2}" sibTransId="{01CF3E4A-B2D6-4249-B9E1-6D9C9C092C04}"/>
    <dgm:cxn modelId="{AD0B7042-569F-4948-92FA-2A8F52CBFEE2}" type="presOf" srcId="{D762B624-4907-4971-AA29-1EF61ABAD67E}" destId="{4755CDED-96A5-4104-83CC-2BF2706B525A}" srcOrd="1" destOrd="0" presId="urn:microsoft.com/office/officeart/2008/layout/NameandTitleOrganizationalChart"/>
    <dgm:cxn modelId="{D6E13BE9-FC4A-462E-8D0E-AAA1A517A114}" type="presOf" srcId="{EAA37525-A844-450F-A7B2-787F1C503DD3}" destId="{DA2910A4-15B9-4ACB-86A4-731F1C97FCCB}" srcOrd="1" destOrd="0" presId="urn:microsoft.com/office/officeart/2008/layout/NameandTitleOrganizationalChart"/>
    <dgm:cxn modelId="{F0DA0BF5-66C3-4322-BE1F-E4712EAB3803}" type="presOf" srcId="{BF2189B2-18C6-4ACD-A3FE-913B3F4AA0BD}" destId="{692FE712-7E16-4570-92C4-ABA3DA351DBB}" srcOrd="0" destOrd="0" presId="urn:microsoft.com/office/officeart/2008/layout/NameandTitleOrganizationalChart"/>
    <dgm:cxn modelId="{3BFDADFA-6189-4FB3-AC91-0CE45ACEA872}" type="presOf" srcId="{EAA37525-A844-450F-A7B2-787F1C503DD3}" destId="{256E032A-0622-4BF0-8F29-2B1DFDE69F78}" srcOrd="0" destOrd="0" presId="urn:microsoft.com/office/officeart/2008/layout/NameandTitleOrganizationalChart"/>
    <dgm:cxn modelId="{D8C37088-68CD-40BA-9421-7FA65F052E1A}" type="presOf" srcId="{ECE70463-46C8-4DF8-B957-4C32DEE23EE8}" destId="{2A6FA3F1-CEA8-4605-AFAD-C1001BAE988B}" srcOrd="0" destOrd="0" presId="urn:microsoft.com/office/officeart/2008/layout/NameandTitleOrganizationalChart"/>
    <dgm:cxn modelId="{F810EAEF-DE49-4BB2-8144-EDE0434961D3}" type="presOf" srcId="{4AD80408-2A53-4A0D-81C0-D2E968D5CC74}" destId="{FC63FE13-56A3-4290-AF65-D0DEF81CC0AA}" srcOrd="0" destOrd="0" presId="urn:microsoft.com/office/officeart/2008/layout/NameandTitleOrganizationalChart"/>
    <dgm:cxn modelId="{E9D09FF1-DC46-44DA-916F-65DA31DE046A}" srcId="{277D2E02-A702-4E51-834C-A82439DE859E}" destId="{B5E58236-DE61-4497-8C7E-4EF31480A912}" srcOrd="3" destOrd="0" parTransId="{FFF35378-68DF-44DC-945C-5FED6D8EC54A}" sibTransId="{160411AB-3D05-47E3-950A-FDFABF5169C1}"/>
    <dgm:cxn modelId="{1288DD5D-BFF2-4532-BFC8-E3CA75A84CD9}" type="presOf" srcId="{F2CC20E2-74D9-4E1C-BBF3-9D4C83EBC6AA}" destId="{13507B9B-6EDD-4E93-ABE4-1FA4CDD6D0EB}" srcOrd="0" destOrd="0" presId="urn:microsoft.com/office/officeart/2008/layout/NameandTitleOrganizationalChart"/>
    <dgm:cxn modelId="{DA2FFBA7-F645-4F2F-8B7A-99714F1E9C61}" type="presOf" srcId="{9BBAE78A-546C-4CE1-8BA3-DCB27A3E5F5A}" destId="{ED86546E-0042-45C5-9EA9-2DA47552A3F2}" srcOrd="0" destOrd="0" presId="urn:microsoft.com/office/officeart/2008/layout/NameandTitleOrganizationalChart"/>
    <dgm:cxn modelId="{65BDF4FC-4FFD-487D-BA5B-B878105E488B}" type="presOf" srcId="{D762B624-4907-4971-AA29-1EF61ABAD67E}" destId="{A826D38D-A6AA-456B-93A6-470CFF7B9120}" srcOrd="0" destOrd="0" presId="urn:microsoft.com/office/officeart/2008/layout/NameandTitleOrganizationalChart"/>
    <dgm:cxn modelId="{7BDE0276-0CC9-49D4-908F-01A81E205AEA}" srcId="{277D2E02-A702-4E51-834C-A82439DE859E}" destId="{D762B624-4907-4971-AA29-1EF61ABAD67E}" srcOrd="0" destOrd="0" parTransId="{F2CC20E2-74D9-4E1C-BBF3-9D4C83EBC6AA}" sibTransId="{ECE70463-46C8-4DF8-B957-4C32DEE23EE8}"/>
    <dgm:cxn modelId="{3CF243BB-D79B-4578-8FB0-79F8F70741B4}" type="presOf" srcId="{B5E58236-DE61-4497-8C7E-4EF31480A912}" destId="{0B7322B9-AF1C-457A-A7B0-AB5CB9C37950}" srcOrd="1" destOrd="0" presId="urn:microsoft.com/office/officeart/2008/layout/NameandTitleOrganizationalChart"/>
    <dgm:cxn modelId="{F850497A-8FDD-40DA-B44B-BA4D437786DB}" srcId="{277D2E02-A702-4E51-834C-A82439DE859E}" destId="{EAA37525-A844-450F-A7B2-787F1C503DD3}" srcOrd="2" destOrd="0" parTransId="{4AD80408-2A53-4A0D-81C0-D2E968D5CC74}" sibTransId="{9BBAE78A-546C-4CE1-8BA3-DCB27A3E5F5A}"/>
    <dgm:cxn modelId="{78D6DCAE-579E-46AD-9174-D01C127823E4}" type="presOf" srcId="{160411AB-3D05-47E3-950A-FDFABF5169C1}" destId="{91095308-89F3-455E-86D2-A0722EF03C1D}" srcOrd="0" destOrd="0" presId="urn:microsoft.com/office/officeart/2008/layout/NameandTitleOrganizationalChart"/>
    <dgm:cxn modelId="{256101E6-BE8C-43F6-8260-76B726B5B004}" srcId="{277D2E02-A702-4E51-834C-A82439DE859E}" destId="{541AA35E-1D3E-4C8B-B4CD-DD545CAC3430}" srcOrd="1" destOrd="0" parTransId="{7D28B068-1CB2-4EEF-B591-95EC9F71ABDA}" sibTransId="{2F8A56CA-6B31-453B-821E-B80B4986E67C}"/>
    <dgm:cxn modelId="{36B3ECD6-FA49-4DBB-9AFD-65925CCF71AF}" type="presOf" srcId="{B5E58236-DE61-4497-8C7E-4EF31480A912}" destId="{9D7D5164-11C1-489A-B79A-9F76443FF5DE}" srcOrd="0" destOrd="0" presId="urn:microsoft.com/office/officeart/2008/layout/NameandTitleOrganizationalChart"/>
    <dgm:cxn modelId="{3A08CC79-2FCF-4323-B55A-C7019B132CD6}" type="presOf" srcId="{2F8A56CA-6B31-453B-821E-B80B4986E67C}" destId="{0FD18612-C363-4E65-826F-E8CA52C5B6BC}" srcOrd="0" destOrd="0" presId="urn:microsoft.com/office/officeart/2008/layout/NameandTitleOrganizationalChart"/>
    <dgm:cxn modelId="{8975E74D-4752-4895-B209-64793DABB050}" type="presOf" srcId="{7D28B068-1CB2-4EEF-B591-95EC9F71ABDA}" destId="{0FDD4C3F-A4DE-4D86-BB4E-5922C6BB3E77}" srcOrd="0" destOrd="0" presId="urn:microsoft.com/office/officeart/2008/layout/NameandTitleOrganizationalChart"/>
    <dgm:cxn modelId="{05FD57DA-E865-4014-B5BA-87185220D4E6}" type="presOf" srcId="{FFF35378-68DF-44DC-945C-5FED6D8EC54A}" destId="{06803372-B90F-4F4A-BEAA-1A64D77DAB44}" srcOrd="0" destOrd="0" presId="urn:microsoft.com/office/officeart/2008/layout/NameandTitleOrganizationalChart"/>
    <dgm:cxn modelId="{A8D08D9C-5AA6-4BCE-BB95-CD9077F511FD}" type="presParOf" srcId="{692FE712-7E16-4570-92C4-ABA3DA351DBB}" destId="{CA0027E6-D667-48E9-A86B-36761E2516B1}" srcOrd="0" destOrd="0" presId="urn:microsoft.com/office/officeart/2008/layout/NameandTitleOrganizationalChart"/>
    <dgm:cxn modelId="{6096EBEA-BDF0-4436-82BE-C142A4E94122}" type="presParOf" srcId="{CA0027E6-D667-48E9-A86B-36761E2516B1}" destId="{FA695E96-B21B-4C62-B46E-8AF41A778C60}" srcOrd="0" destOrd="0" presId="urn:microsoft.com/office/officeart/2008/layout/NameandTitleOrganizationalChart"/>
    <dgm:cxn modelId="{F5AA368C-B735-433C-9991-49B25F81291D}" type="presParOf" srcId="{FA695E96-B21B-4C62-B46E-8AF41A778C60}" destId="{3278BCE4-1969-4C37-8EC4-778DEFCC99C6}" srcOrd="0" destOrd="0" presId="urn:microsoft.com/office/officeart/2008/layout/NameandTitleOrganizationalChart"/>
    <dgm:cxn modelId="{9EADD1E3-01EF-44A0-8DB6-1F24338A20F3}" type="presParOf" srcId="{FA695E96-B21B-4C62-B46E-8AF41A778C60}" destId="{3371FC9A-B041-4B3C-AB3B-3BB7742D2BB9}" srcOrd="1" destOrd="0" presId="urn:microsoft.com/office/officeart/2008/layout/NameandTitleOrganizationalChart"/>
    <dgm:cxn modelId="{1D87B167-437E-40B8-9000-F3EAAD799B68}" type="presParOf" srcId="{FA695E96-B21B-4C62-B46E-8AF41A778C60}" destId="{F9CEFFF7-8A85-49B4-947E-0224076E9D07}" srcOrd="2" destOrd="0" presId="urn:microsoft.com/office/officeart/2008/layout/NameandTitleOrganizationalChart"/>
    <dgm:cxn modelId="{21F10B99-8796-4820-BF3D-5B2CFA0F77B9}" type="presParOf" srcId="{CA0027E6-D667-48E9-A86B-36761E2516B1}" destId="{FEB01869-F2C5-4AF0-91BD-6A1D2E63FE00}" srcOrd="1" destOrd="0" presId="urn:microsoft.com/office/officeart/2008/layout/NameandTitleOrganizationalChart"/>
    <dgm:cxn modelId="{683320CD-553E-4878-8FA2-57EBB7460864}" type="presParOf" srcId="{FEB01869-F2C5-4AF0-91BD-6A1D2E63FE00}" destId="{13507B9B-6EDD-4E93-ABE4-1FA4CDD6D0EB}" srcOrd="0" destOrd="0" presId="urn:microsoft.com/office/officeart/2008/layout/NameandTitleOrganizationalChart"/>
    <dgm:cxn modelId="{E7EB4987-3352-4AB8-9028-D0A367127EE0}" type="presParOf" srcId="{FEB01869-F2C5-4AF0-91BD-6A1D2E63FE00}" destId="{5197408B-6967-4175-B4FF-782D84A989ED}" srcOrd="1" destOrd="0" presId="urn:microsoft.com/office/officeart/2008/layout/NameandTitleOrganizationalChart"/>
    <dgm:cxn modelId="{25FDB9CA-90E0-4C90-9021-9E2AC7EEA61B}" type="presParOf" srcId="{5197408B-6967-4175-B4FF-782D84A989ED}" destId="{D1E63E9A-0FD4-4E69-8973-ACA2202F4274}" srcOrd="0" destOrd="0" presId="urn:microsoft.com/office/officeart/2008/layout/NameandTitleOrganizationalChart"/>
    <dgm:cxn modelId="{35590D06-0F1E-4741-BA0B-C25F04148256}" type="presParOf" srcId="{D1E63E9A-0FD4-4E69-8973-ACA2202F4274}" destId="{A826D38D-A6AA-456B-93A6-470CFF7B9120}" srcOrd="0" destOrd="0" presId="urn:microsoft.com/office/officeart/2008/layout/NameandTitleOrganizationalChart"/>
    <dgm:cxn modelId="{67EE61B2-3A87-4963-9594-39298383C3A0}" type="presParOf" srcId="{D1E63E9A-0FD4-4E69-8973-ACA2202F4274}" destId="{2A6FA3F1-CEA8-4605-AFAD-C1001BAE988B}" srcOrd="1" destOrd="0" presId="urn:microsoft.com/office/officeart/2008/layout/NameandTitleOrganizationalChart"/>
    <dgm:cxn modelId="{9645BE55-2078-4281-81BB-544BCD982577}" type="presParOf" srcId="{D1E63E9A-0FD4-4E69-8973-ACA2202F4274}" destId="{4755CDED-96A5-4104-83CC-2BF2706B525A}" srcOrd="2" destOrd="0" presId="urn:microsoft.com/office/officeart/2008/layout/NameandTitleOrganizationalChart"/>
    <dgm:cxn modelId="{53011620-B5C8-4C7A-8170-68A3D540E1E8}" type="presParOf" srcId="{5197408B-6967-4175-B4FF-782D84A989ED}" destId="{514012A8-318D-4D70-B177-5ABAAB1403D8}" srcOrd="1" destOrd="0" presId="urn:microsoft.com/office/officeart/2008/layout/NameandTitleOrganizationalChart"/>
    <dgm:cxn modelId="{EADD7ACE-C197-430E-8187-2BFF74F97AB7}" type="presParOf" srcId="{5197408B-6967-4175-B4FF-782D84A989ED}" destId="{1370F757-3EDA-4813-B686-2018A8A900C5}" srcOrd="2" destOrd="0" presId="urn:microsoft.com/office/officeart/2008/layout/NameandTitleOrganizationalChart"/>
    <dgm:cxn modelId="{4F79462B-5068-45E8-8999-8FCA4FC3E436}" type="presParOf" srcId="{FEB01869-F2C5-4AF0-91BD-6A1D2E63FE00}" destId="{0FDD4C3F-A4DE-4D86-BB4E-5922C6BB3E77}" srcOrd="2" destOrd="0" presId="urn:microsoft.com/office/officeart/2008/layout/NameandTitleOrganizationalChart"/>
    <dgm:cxn modelId="{B75FD549-27E1-4077-BCAC-29333B4A1326}" type="presParOf" srcId="{FEB01869-F2C5-4AF0-91BD-6A1D2E63FE00}" destId="{70C51A68-DEE0-4225-B16C-2876D7684DD1}" srcOrd="3" destOrd="0" presId="urn:microsoft.com/office/officeart/2008/layout/NameandTitleOrganizationalChart"/>
    <dgm:cxn modelId="{ACD0AB4C-CAFB-492D-B85D-B512200B0F31}" type="presParOf" srcId="{70C51A68-DEE0-4225-B16C-2876D7684DD1}" destId="{E76B9A69-48E8-41CA-9690-4C15E2DA6B97}" srcOrd="0" destOrd="0" presId="urn:microsoft.com/office/officeart/2008/layout/NameandTitleOrganizationalChart"/>
    <dgm:cxn modelId="{D8FB5E91-CC8D-4135-8AD7-F3215FFBB443}" type="presParOf" srcId="{E76B9A69-48E8-41CA-9690-4C15E2DA6B97}" destId="{F47453C2-CAE6-4D15-BF1D-BC9B29EB8EFB}" srcOrd="0" destOrd="0" presId="urn:microsoft.com/office/officeart/2008/layout/NameandTitleOrganizationalChart"/>
    <dgm:cxn modelId="{22B6C7A9-486B-4707-99D3-291B74A54A02}" type="presParOf" srcId="{E76B9A69-48E8-41CA-9690-4C15E2DA6B97}" destId="{0FD18612-C363-4E65-826F-E8CA52C5B6BC}" srcOrd="1" destOrd="0" presId="urn:microsoft.com/office/officeart/2008/layout/NameandTitleOrganizationalChart"/>
    <dgm:cxn modelId="{A16C4B08-8094-4D8C-BEE3-6DC12DC391A1}" type="presParOf" srcId="{E76B9A69-48E8-41CA-9690-4C15E2DA6B97}" destId="{AABC78A0-B4B7-49CB-B169-BB77F68E597D}" srcOrd="2" destOrd="0" presId="urn:microsoft.com/office/officeart/2008/layout/NameandTitleOrganizationalChart"/>
    <dgm:cxn modelId="{71FF2A95-62FC-48B1-81A4-CB77CE059899}" type="presParOf" srcId="{70C51A68-DEE0-4225-B16C-2876D7684DD1}" destId="{E731C6BB-39CA-4DA9-81A9-F5F018D1F4A7}" srcOrd="1" destOrd="0" presId="urn:microsoft.com/office/officeart/2008/layout/NameandTitleOrganizationalChart"/>
    <dgm:cxn modelId="{CDDD0149-FCCF-4A31-A71F-481F580A79F8}" type="presParOf" srcId="{70C51A68-DEE0-4225-B16C-2876D7684DD1}" destId="{22F12B8A-79B9-430E-9BC5-3912F8622B21}" srcOrd="2" destOrd="0" presId="urn:microsoft.com/office/officeart/2008/layout/NameandTitleOrganizationalChart"/>
    <dgm:cxn modelId="{D104D0EB-ED3B-4225-9DEA-C6D1FB720EEB}" type="presParOf" srcId="{FEB01869-F2C5-4AF0-91BD-6A1D2E63FE00}" destId="{FC63FE13-56A3-4290-AF65-D0DEF81CC0AA}" srcOrd="4" destOrd="0" presId="urn:microsoft.com/office/officeart/2008/layout/NameandTitleOrganizationalChart"/>
    <dgm:cxn modelId="{7A8132BD-B7BF-4D25-84FB-5256FA6B5C5D}" type="presParOf" srcId="{FEB01869-F2C5-4AF0-91BD-6A1D2E63FE00}" destId="{3B135597-00C0-4ADD-93D8-C01967586C08}" srcOrd="5" destOrd="0" presId="urn:microsoft.com/office/officeart/2008/layout/NameandTitleOrganizationalChart"/>
    <dgm:cxn modelId="{0B974263-CAA4-4EB8-BEE3-42144E8D8408}" type="presParOf" srcId="{3B135597-00C0-4ADD-93D8-C01967586C08}" destId="{061FFF8A-FEB5-4371-BA40-5B3E39431018}" srcOrd="0" destOrd="0" presId="urn:microsoft.com/office/officeart/2008/layout/NameandTitleOrganizationalChart"/>
    <dgm:cxn modelId="{40C166E8-7DB6-4A87-A881-AA1705EEE6CE}" type="presParOf" srcId="{061FFF8A-FEB5-4371-BA40-5B3E39431018}" destId="{256E032A-0622-4BF0-8F29-2B1DFDE69F78}" srcOrd="0" destOrd="0" presId="urn:microsoft.com/office/officeart/2008/layout/NameandTitleOrganizationalChart"/>
    <dgm:cxn modelId="{D58E404E-F99A-44E6-B4B4-BFDB68922261}" type="presParOf" srcId="{061FFF8A-FEB5-4371-BA40-5B3E39431018}" destId="{ED86546E-0042-45C5-9EA9-2DA47552A3F2}" srcOrd="1" destOrd="0" presId="urn:microsoft.com/office/officeart/2008/layout/NameandTitleOrganizationalChart"/>
    <dgm:cxn modelId="{4304D7A6-8FA0-4D31-BD73-1DBF4D221C45}" type="presParOf" srcId="{061FFF8A-FEB5-4371-BA40-5B3E39431018}" destId="{DA2910A4-15B9-4ACB-86A4-731F1C97FCCB}" srcOrd="2" destOrd="0" presId="urn:microsoft.com/office/officeart/2008/layout/NameandTitleOrganizationalChart"/>
    <dgm:cxn modelId="{5C564B57-9C3F-4415-9A84-190FC65F4C7D}" type="presParOf" srcId="{3B135597-00C0-4ADD-93D8-C01967586C08}" destId="{49675DF4-2BA2-45E8-98FF-B3A576751226}" srcOrd="1" destOrd="0" presId="urn:microsoft.com/office/officeart/2008/layout/NameandTitleOrganizationalChart"/>
    <dgm:cxn modelId="{40CDBE29-AD6B-4A6F-963D-29FE481E4CF0}" type="presParOf" srcId="{3B135597-00C0-4ADD-93D8-C01967586C08}" destId="{07282378-195B-480D-BDB4-EA783BA7EC8B}" srcOrd="2" destOrd="0" presId="urn:microsoft.com/office/officeart/2008/layout/NameandTitleOrganizationalChart"/>
    <dgm:cxn modelId="{B997CB1F-B89F-4197-AB1F-5956585AAB8E}" type="presParOf" srcId="{FEB01869-F2C5-4AF0-91BD-6A1D2E63FE00}" destId="{06803372-B90F-4F4A-BEAA-1A64D77DAB44}" srcOrd="6" destOrd="0" presId="urn:microsoft.com/office/officeart/2008/layout/NameandTitleOrganizationalChart"/>
    <dgm:cxn modelId="{E81F04A4-017B-44B9-A1D4-E5E0D8996D0C}" type="presParOf" srcId="{FEB01869-F2C5-4AF0-91BD-6A1D2E63FE00}" destId="{13C10C02-80F0-4433-952E-4579B8950545}" srcOrd="7" destOrd="0" presId="urn:microsoft.com/office/officeart/2008/layout/NameandTitleOrganizationalChart"/>
    <dgm:cxn modelId="{8C0FB29D-FE1E-4A7C-BE60-27FA2D6FA5FB}" type="presParOf" srcId="{13C10C02-80F0-4433-952E-4579B8950545}" destId="{7013CFA6-801B-44D8-8B3C-66BE43FC338D}" srcOrd="0" destOrd="0" presId="urn:microsoft.com/office/officeart/2008/layout/NameandTitleOrganizationalChart"/>
    <dgm:cxn modelId="{B91422ED-9364-45D5-B07D-3EF84C4B8027}" type="presParOf" srcId="{7013CFA6-801B-44D8-8B3C-66BE43FC338D}" destId="{9D7D5164-11C1-489A-B79A-9F76443FF5DE}" srcOrd="0" destOrd="0" presId="urn:microsoft.com/office/officeart/2008/layout/NameandTitleOrganizationalChart"/>
    <dgm:cxn modelId="{BE93DF56-AC5A-4FDB-A1E2-4213722C5F77}" type="presParOf" srcId="{7013CFA6-801B-44D8-8B3C-66BE43FC338D}" destId="{91095308-89F3-455E-86D2-A0722EF03C1D}" srcOrd="1" destOrd="0" presId="urn:microsoft.com/office/officeart/2008/layout/NameandTitleOrganizationalChart"/>
    <dgm:cxn modelId="{16587564-3154-43D9-A070-F7AE200362A8}" type="presParOf" srcId="{7013CFA6-801B-44D8-8B3C-66BE43FC338D}" destId="{0B7322B9-AF1C-457A-A7B0-AB5CB9C37950}" srcOrd="2" destOrd="0" presId="urn:microsoft.com/office/officeart/2008/layout/NameandTitleOrganizationalChart"/>
    <dgm:cxn modelId="{25EB1A0D-6ABC-4090-A31D-8D7556126504}" type="presParOf" srcId="{13C10C02-80F0-4433-952E-4579B8950545}" destId="{B381668B-8AE9-4176-B556-015380CEFC39}" srcOrd="1" destOrd="0" presId="urn:microsoft.com/office/officeart/2008/layout/NameandTitleOrganizationalChart"/>
    <dgm:cxn modelId="{36487887-C646-4577-81B0-34A31E76A03C}" type="presParOf" srcId="{13C10C02-80F0-4433-952E-4579B8950545}" destId="{F5D68902-AD20-4512-AB6E-EBCBA3F97A7D}" srcOrd="2" destOrd="0" presId="urn:microsoft.com/office/officeart/2008/layout/NameandTitleOrganizationalChart"/>
    <dgm:cxn modelId="{4EC0F107-72DB-467B-867E-9ADA6513026D}" type="presParOf" srcId="{CA0027E6-D667-48E9-A86B-36761E2516B1}" destId="{544FD77A-356B-4383-AECB-940C4B0F57B6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803372-B90F-4F4A-BEAA-1A64D77DAB44}">
      <dsp:nvSpPr>
        <dsp:cNvPr id="0" name=""/>
        <dsp:cNvSpPr/>
      </dsp:nvSpPr>
      <dsp:spPr>
        <a:xfrm>
          <a:off x="4323289" y="863947"/>
          <a:ext cx="3637430" cy="11491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7539"/>
              </a:lnTo>
              <a:lnTo>
                <a:pt x="3637430" y="947539"/>
              </a:lnTo>
              <a:lnTo>
                <a:pt x="3637430" y="114912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63FE13-56A3-4290-AF65-D0DEF81CC0AA}">
      <dsp:nvSpPr>
        <dsp:cNvPr id="0" name=""/>
        <dsp:cNvSpPr/>
      </dsp:nvSpPr>
      <dsp:spPr>
        <a:xfrm>
          <a:off x="4323289" y="863947"/>
          <a:ext cx="1297232" cy="11491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7539"/>
              </a:lnTo>
              <a:lnTo>
                <a:pt x="1297232" y="947539"/>
              </a:lnTo>
              <a:lnTo>
                <a:pt x="1297232" y="114912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DD4C3F-A4DE-4D86-BB4E-5922C6BB3E77}">
      <dsp:nvSpPr>
        <dsp:cNvPr id="0" name=""/>
        <dsp:cNvSpPr/>
      </dsp:nvSpPr>
      <dsp:spPr>
        <a:xfrm>
          <a:off x="3280323" y="863947"/>
          <a:ext cx="1042965" cy="1149127"/>
        </a:xfrm>
        <a:custGeom>
          <a:avLst/>
          <a:gdLst/>
          <a:ahLst/>
          <a:cxnLst/>
          <a:rect l="0" t="0" r="0" b="0"/>
          <a:pathLst>
            <a:path>
              <a:moveTo>
                <a:pt x="1042965" y="0"/>
              </a:moveTo>
              <a:lnTo>
                <a:pt x="1042965" y="947539"/>
              </a:lnTo>
              <a:lnTo>
                <a:pt x="0" y="947539"/>
              </a:lnTo>
              <a:lnTo>
                <a:pt x="0" y="114912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507B9B-6EDD-4E93-ABE4-1FA4CDD6D0EB}">
      <dsp:nvSpPr>
        <dsp:cNvPr id="0" name=""/>
        <dsp:cNvSpPr/>
      </dsp:nvSpPr>
      <dsp:spPr>
        <a:xfrm>
          <a:off x="1005836" y="863947"/>
          <a:ext cx="3317452" cy="1149127"/>
        </a:xfrm>
        <a:custGeom>
          <a:avLst/>
          <a:gdLst/>
          <a:ahLst/>
          <a:cxnLst/>
          <a:rect l="0" t="0" r="0" b="0"/>
          <a:pathLst>
            <a:path>
              <a:moveTo>
                <a:pt x="3317452" y="0"/>
              </a:moveTo>
              <a:lnTo>
                <a:pt x="3317452" y="947539"/>
              </a:lnTo>
              <a:lnTo>
                <a:pt x="0" y="947539"/>
              </a:lnTo>
              <a:lnTo>
                <a:pt x="0" y="114912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78BCE4-1969-4C37-8EC4-778DEFCC99C6}">
      <dsp:nvSpPr>
        <dsp:cNvPr id="0" name=""/>
        <dsp:cNvSpPr/>
      </dsp:nvSpPr>
      <dsp:spPr>
        <a:xfrm>
          <a:off x="3488969" y="0"/>
          <a:ext cx="1668638" cy="8639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21913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ПОЧТОВАЯ СВЯЗЬ</a:t>
          </a:r>
          <a:endParaRPr lang="ru-RU" sz="1300" kern="1200" dirty="0"/>
        </a:p>
      </dsp:txBody>
      <dsp:txXfrm>
        <a:off x="3488969" y="0"/>
        <a:ext cx="1668638" cy="863947"/>
      </dsp:txXfrm>
    </dsp:sp>
    <dsp:sp modelId="{3371FC9A-B041-4B3C-AB3B-3BB7742D2BB9}">
      <dsp:nvSpPr>
        <dsp:cNvPr id="0" name=""/>
        <dsp:cNvSpPr/>
      </dsp:nvSpPr>
      <dsp:spPr>
        <a:xfrm>
          <a:off x="251520" y="1008113"/>
          <a:ext cx="5543637" cy="60698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itchFamily="18" charset="0"/>
              <a:cs typeface="Times New Roman" pitchFamily="18" charset="0"/>
            </a:rPr>
            <a:t>Наиболее массовый и доступный вид связи, представляющий собой единый производственно-технологический комплекс технических и транспортных средств, обеспечивающий прием, обработку, перевозку и доставку почтовых отправлений и осуществляющий почтовые переводы денежных средств</a:t>
          </a:r>
          <a:endParaRPr lang="ru-RU" sz="1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1520" y="1008113"/>
        <a:ext cx="5543637" cy="606986"/>
      </dsp:txXfrm>
    </dsp:sp>
    <dsp:sp modelId="{A826D38D-A6AA-456B-93A6-470CFF7B9120}">
      <dsp:nvSpPr>
        <dsp:cNvPr id="0" name=""/>
        <dsp:cNvSpPr/>
      </dsp:nvSpPr>
      <dsp:spPr>
        <a:xfrm>
          <a:off x="171517" y="2013074"/>
          <a:ext cx="1668638" cy="8639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21913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ПОЧТОВАЯ СВЯЗЬ ОБЩЕГО ПОЛЬЗОВАНИЯ</a:t>
          </a:r>
          <a:endParaRPr lang="ru-RU" sz="1300" kern="1200" dirty="0"/>
        </a:p>
      </dsp:txBody>
      <dsp:txXfrm>
        <a:off x="171517" y="2013074"/>
        <a:ext cx="1668638" cy="863947"/>
      </dsp:txXfrm>
    </dsp:sp>
    <dsp:sp modelId="{2A6FA3F1-CEA8-4605-AFAD-C1001BAE988B}">
      <dsp:nvSpPr>
        <dsp:cNvPr id="0" name=""/>
        <dsp:cNvSpPr/>
      </dsp:nvSpPr>
      <dsp:spPr>
        <a:xfrm>
          <a:off x="395532" y="2695203"/>
          <a:ext cx="1704814" cy="30956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395532" y="2695203"/>
        <a:ext cx="1704814" cy="3095641"/>
      </dsp:txXfrm>
    </dsp:sp>
    <dsp:sp modelId="{F47453C2-CAE6-4D15-BF1D-BC9B29EB8EFB}">
      <dsp:nvSpPr>
        <dsp:cNvPr id="0" name=""/>
        <dsp:cNvSpPr/>
      </dsp:nvSpPr>
      <dsp:spPr>
        <a:xfrm>
          <a:off x="2446004" y="2013074"/>
          <a:ext cx="1668638" cy="8639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21913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СПЕЦИАЛЬНАЯ СВЯЗЬ</a:t>
          </a:r>
          <a:endParaRPr lang="ru-RU" sz="1300" kern="1200" dirty="0"/>
        </a:p>
      </dsp:txBody>
      <dsp:txXfrm>
        <a:off x="2446004" y="2013074"/>
        <a:ext cx="1668638" cy="863947"/>
      </dsp:txXfrm>
    </dsp:sp>
    <dsp:sp modelId="{0FD18612-C363-4E65-826F-E8CA52C5B6BC}">
      <dsp:nvSpPr>
        <dsp:cNvPr id="0" name=""/>
        <dsp:cNvSpPr/>
      </dsp:nvSpPr>
      <dsp:spPr>
        <a:xfrm>
          <a:off x="2833375" y="2719169"/>
          <a:ext cx="1704814" cy="30956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38100" rIns="152400" bIns="38100" numCol="1" spcCol="1270" anchor="ctr" anchorCtr="0">
          <a:noAutofit/>
        </a:bodyPr>
        <a:lstStyle/>
        <a:p>
          <a:pPr lvl="0" algn="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 dirty="0"/>
        </a:p>
      </dsp:txBody>
      <dsp:txXfrm>
        <a:off x="2833375" y="2719169"/>
        <a:ext cx="1704814" cy="3095641"/>
      </dsp:txXfrm>
    </dsp:sp>
    <dsp:sp modelId="{256E032A-0622-4BF0-8F29-2B1DFDE69F78}">
      <dsp:nvSpPr>
        <dsp:cNvPr id="0" name=""/>
        <dsp:cNvSpPr/>
      </dsp:nvSpPr>
      <dsp:spPr>
        <a:xfrm>
          <a:off x="4786202" y="2013074"/>
          <a:ext cx="1668638" cy="8639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21913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ФЕДЕРАЛЬНАЯ ФЕЛЬДЪЕГЕРСКАЯ СВЯЗЬ</a:t>
          </a:r>
          <a:endParaRPr lang="ru-RU" sz="1300" kern="1200" dirty="0"/>
        </a:p>
      </dsp:txBody>
      <dsp:txXfrm>
        <a:off x="4786202" y="2013074"/>
        <a:ext cx="1668638" cy="863947"/>
      </dsp:txXfrm>
    </dsp:sp>
    <dsp:sp modelId="{ED86546E-0042-45C5-9EA9-2DA47552A3F2}">
      <dsp:nvSpPr>
        <dsp:cNvPr id="0" name=""/>
        <dsp:cNvSpPr/>
      </dsp:nvSpPr>
      <dsp:spPr>
        <a:xfrm>
          <a:off x="5173573" y="2719169"/>
          <a:ext cx="1704814" cy="30956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7480" tIns="39370" rIns="157480" bIns="39370" numCol="1" spcCol="1270" anchor="ctr" anchorCtr="0">
          <a:noAutofit/>
        </a:bodyPr>
        <a:lstStyle/>
        <a:p>
          <a:pPr lvl="0" algn="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200" kern="1200" dirty="0"/>
        </a:p>
      </dsp:txBody>
      <dsp:txXfrm>
        <a:off x="5173573" y="2719169"/>
        <a:ext cx="1704814" cy="3095641"/>
      </dsp:txXfrm>
    </dsp:sp>
    <dsp:sp modelId="{9D7D5164-11C1-489A-B79A-9F76443FF5DE}">
      <dsp:nvSpPr>
        <dsp:cNvPr id="0" name=""/>
        <dsp:cNvSpPr/>
      </dsp:nvSpPr>
      <dsp:spPr>
        <a:xfrm>
          <a:off x="7126400" y="2013074"/>
          <a:ext cx="1668638" cy="8639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21913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ФЕЛЬДЪЕГЕРСКО-ПОЧТОВАЯ СВЯЗЬ МИНОБОРОНЫ РОССИИ</a:t>
          </a:r>
          <a:endParaRPr lang="ru-RU" sz="1300" kern="1200" dirty="0"/>
        </a:p>
      </dsp:txBody>
      <dsp:txXfrm>
        <a:off x="7126400" y="2013074"/>
        <a:ext cx="1668638" cy="863947"/>
      </dsp:txXfrm>
    </dsp:sp>
    <dsp:sp modelId="{91095308-89F3-455E-86D2-A0722EF03C1D}">
      <dsp:nvSpPr>
        <dsp:cNvPr id="0" name=""/>
        <dsp:cNvSpPr/>
      </dsp:nvSpPr>
      <dsp:spPr>
        <a:xfrm>
          <a:off x="7379122" y="2719169"/>
          <a:ext cx="1704814" cy="30956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7480" tIns="39370" rIns="157480" bIns="39370" numCol="1" spcCol="1270" anchor="ctr" anchorCtr="0">
          <a:noAutofit/>
        </a:bodyPr>
        <a:lstStyle/>
        <a:p>
          <a:pPr lvl="0" algn="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200" kern="1200" dirty="0"/>
        </a:p>
      </dsp:txBody>
      <dsp:txXfrm>
        <a:off x="7379122" y="2719169"/>
        <a:ext cx="1704814" cy="30956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9A2D4-515B-49B9-8F30-852FBF2AE136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2B28C4-0707-4DA4-A106-C9F43A8B6D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668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AD4EA-87DA-4703-BB9D-1CB748F1A71B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295BF-565B-4B01-8872-4755B0AE69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200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5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4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://office.wikimart.ru/metal_furniture/model/6877612?recommendedOfferId=6983863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62.jpe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60.gif"/><Relationship Id="rId5" Type="http://schemas.openxmlformats.org/officeDocument/2006/relationships/image" Target="../media/image54.jpeg"/><Relationship Id="rId10" Type="http://schemas.openxmlformats.org/officeDocument/2006/relationships/image" Target="../media/image59.png"/><Relationship Id="rId4" Type="http://schemas.openxmlformats.org/officeDocument/2006/relationships/image" Target="../media/image53.jpeg"/><Relationship Id="rId9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3266" y="620688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i="1" dirty="0" smtClean="0">
                <a:solidFill>
                  <a:srgbClr val="002060"/>
                </a:solidFill>
                <a:latin typeface="Monotype Corsiva" pitchFamily="66" charset="0"/>
              </a:rPr>
              <a:t>3 класс</a:t>
            </a:r>
            <a:endParaRPr lang="ru-RU" sz="8800" i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513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8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Виды почтовой связи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3857231"/>
              </p:ext>
            </p:extLst>
          </p:nvPr>
        </p:nvGraphicFramePr>
        <p:xfrm>
          <a:off x="0" y="692696"/>
          <a:ext cx="9144000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95536" y="3421086"/>
            <a:ext cx="1694372" cy="3176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1200" dirty="0" smtClean="0">
              <a:solidFill>
                <a:schemeClr val="tx1"/>
              </a:solidFill>
            </a:endParaRPr>
          </a:p>
          <a:p>
            <a:pPr lvl="0"/>
            <a:r>
              <a:rPr lang="ru-RU" sz="1200" dirty="0" smtClean="0">
                <a:solidFill>
                  <a:schemeClr val="tx1"/>
                </a:solidFill>
              </a:rPr>
              <a:t>осуществляет </a:t>
            </a:r>
            <a:r>
              <a:rPr lang="ru-RU" sz="1200" dirty="0">
                <a:solidFill>
                  <a:schemeClr val="tx1"/>
                </a:solidFill>
              </a:rPr>
              <a:t>пересылку письменной корреспонденции, почтовых переводов денежных средств, посылок; охватывает всю территорию страны с помощью широко развитой сети объектов почтовой связи, воздушного наземного и водного транспорта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</a:p>
          <a:p>
            <a:pPr lvl="0"/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382956" y="3421087"/>
            <a:ext cx="1728192" cy="32561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>
                <a:solidFill>
                  <a:schemeClr val="tx1"/>
                </a:solidFill>
              </a:rPr>
              <a:t>осуществляет пересылку почтовых отправлений между органами управления вооруженными силами государства, обеспечивает оказание услуг почтовой связи военнослужащим, в том числе в период военных действий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</a:p>
          <a:p>
            <a:pPr lvl="0"/>
            <a:endParaRPr lang="ru-RU" sz="1200" dirty="0">
              <a:solidFill>
                <a:schemeClr val="tx1"/>
              </a:solidFill>
            </a:endParaRPr>
          </a:p>
          <a:p>
            <a:pPr lvl="0"/>
            <a:endParaRPr lang="ru-RU" sz="1200" dirty="0" smtClean="0">
              <a:solidFill>
                <a:schemeClr val="tx1"/>
              </a:solidFill>
            </a:endParaRPr>
          </a:p>
          <a:p>
            <a:pPr lvl="0"/>
            <a:endParaRPr lang="ru-RU" sz="1200" dirty="0">
              <a:solidFill>
                <a:schemeClr val="tx1"/>
              </a:solidFill>
            </a:endParaRPr>
          </a:p>
          <a:p>
            <a:pPr lv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3421087"/>
            <a:ext cx="1728192" cy="31762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1200" dirty="0" smtClean="0">
              <a:solidFill>
                <a:schemeClr val="tx1"/>
              </a:solidFill>
            </a:endParaRPr>
          </a:p>
          <a:p>
            <a:pPr lvl="0"/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3421086"/>
            <a:ext cx="1728192" cy="31920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 smtClean="0">
                <a:solidFill>
                  <a:schemeClr val="tx1"/>
                </a:solidFill>
              </a:rPr>
              <a:t>отправления</a:t>
            </a:r>
            <a:r>
              <a:rPr lang="ru-RU" sz="1200" dirty="0">
                <a:solidFill>
                  <a:schemeClr val="tx1"/>
                </a:solidFill>
              </a:rPr>
              <a:t>, содержащие предметы и вещества, запрещенные к пересылке по сети почтовой связи общего </a:t>
            </a:r>
            <a:r>
              <a:rPr lang="ru-RU" sz="1200" dirty="0" smtClean="0">
                <a:solidFill>
                  <a:schemeClr val="tx1"/>
                </a:solidFill>
              </a:rPr>
              <a:t>пользования</a:t>
            </a:r>
          </a:p>
          <a:p>
            <a:pPr lvl="0"/>
            <a:endParaRPr lang="ru-RU" sz="1200" dirty="0">
              <a:solidFill>
                <a:schemeClr val="tx1"/>
              </a:solidFill>
            </a:endParaRPr>
          </a:p>
          <a:p>
            <a:pPr lvl="0"/>
            <a:endParaRPr lang="ru-RU" sz="1200" dirty="0" smtClean="0">
              <a:solidFill>
                <a:schemeClr val="tx1"/>
              </a:solidFill>
            </a:endParaRPr>
          </a:p>
          <a:p>
            <a:pPr lvl="0"/>
            <a:endParaRPr lang="ru-RU" sz="1200" dirty="0">
              <a:solidFill>
                <a:schemeClr val="tx1"/>
              </a:solidFill>
            </a:endParaRPr>
          </a:p>
          <a:p>
            <a:pPr lvl="0"/>
            <a:endParaRPr lang="ru-RU" sz="1200" dirty="0" smtClean="0">
              <a:solidFill>
                <a:schemeClr val="tx1"/>
              </a:solidFill>
            </a:endParaRPr>
          </a:p>
          <a:p>
            <a:pPr lvl="0"/>
            <a:endParaRPr lang="ru-RU" sz="1200" dirty="0">
              <a:solidFill>
                <a:schemeClr val="tx1"/>
              </a:solidFill>
            </a:endParaRPr>
          </a:p>
          <a:p>
            <a:pPr lvl="0"/>
            <a:endParaRPr lang="ru-RU" sz="1200" dirty="0" smtClean="0">
              <a:solidFill>
                <a:schemeClr val="tx1"/>
              </a:solidFill>
            </a:endParaRPr>
          </a:p>
          <a:p>
            <a:pPr lvl="0"/>
            <a:endParaRPr lang="ru-RU" sz="1200" dirty="0">
              <a:solidFill>
                <a:schemeClr val="tx1"/>
              </a:solidFill>
            </a:endParaRPr>
          </a:p>
          <a:p>
            <a:pPr lvl="0"/>
            <a:endParaRPr lang="ru-RU" sz="1200" dirty="0" smtClean="0">
              <a:solidFill>
                <a:schemeClr val="tx1"/>
              </a:solidFill>
            </a:endParaRPr>
          </a:p>
          <a:p>
            <a:pPr lvl="0"/>
            <a:r>
              <a:rPr lang="ru-RU" sz="1200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5101010"/>
            <a:ext cx="2016224" cy="151216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173778" y="3528898"/>
            <a:ext cx="17024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dirty="0" smtClean="0"/>
              <a:t>осуществляет </a:t>
            </a:r>
            <a:r>
              <a:rPr lang="ru-RU" sz="1200" dirty="0"/>
              <a:t>пересылку почтовых отправлений между государственными органами управления.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446" y="5120618"/>
            <a:ext cx="2209428" cy="147295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765" y="5751973"/>
            <a:ext cx="1650235" cy="11533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9" t="2286" r="8229" b="1"/>
          <a:stretch/>
        </p:blipFill>
        <p:spPr>
          <a:xfrm>
            <a:off x="1477516" y="5949280"/>
            <a:ext cx="1224785" cy="908720"/>
          </a:xfrm>
          <a:prstGeom prst="rect">
            <a:avLst/>
          </a:prstGeom>
          <a:effectLst>
            <a:glow>
              <a:schemeClr val="accent1"/>
            </a:glow>
            <a:softEdge rad="190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222" y="476672"/>
            <a:ext cx="2569468" cy="192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39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Административно-территориальное деление России.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431743"/>
            <a:ext cx="9144000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 </a:t>
            </a:r>
            <a:r>
              <a:rPr lang="ru-RU" b="1" dirty="0" smtClean="0"/>
              <a:t>      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Административно-территориальным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делением 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называется система территориальной организации государства, на основе которой образуется и функционирует органы государственной власти и управления.</a:t>
            </a:r>
          </a:p>
          <a:p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Каждый из субъектов Российской Федерации имеет внутреннее административно-территориальное деление. </a:t>
            </a:r>
          </a:p>
          <a:p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России основными административно-территориальными единицами субъектов Федерации являются: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районы 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городские и сельские,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города 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районного подчинения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города 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областного (краевого, республиканского) подчинения.</a:t>
            </a:r>
            <a:endParaRPr lang="ru-RU" sz="15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Российская 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Федерация состоит из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89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равноправных субъектов Федерации. В их число входят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 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республика,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краев,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49 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областей,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города федерального значения,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автономная область,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автономных округов.</a:t>
            </a:r>
          </a:p>
          <a:p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Познакомимся с субъектами Федерации и их административными центрами. Перечисление субъектов Российской Федерации будем приводить в порядке, определенном Конституцией РФ.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Номер перед названием обозначает регион по Земельному кадастру России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Эти номера применяются для обозначения регионов различными ведомствами и в разных случаях (Роскомземом при учете земель, ГИБДД в номерах автомобилей, в государственной статистической отчетности и т.д.).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63"/>
          <a:stretch/>
        </p:blipFill>
        <p:spPr>
          <a:xfrm>
            <a:off x="1592185" y="3717033"/>
            <a:ext cx="5868068" cy="3139926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251491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70757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Услуги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оказываемые предприятиями связи, оплачиваются по тарифам, действующим на дату приема, в качестве оплаты принимаются государственные знаки почтовой оплаты (ГЗПО), наличные деньги, а также оплата может быть произведена путем безналичных расчетов.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543" y="122327"/>
            <a:ext cx="1415929" cy="9876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163" y="1191192"/>
            <a:ext cx="1296143" cy="91470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1109937"/>
            <a:ext cx="60121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Государственными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знаками почтовой оплаты (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ГЗПО) называются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почтовые марки и иные знаки, наносимые на письменную корреспонденцию и подтверждающие оплату услуг почтовой связи.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617" y="1191192"/>
            <a:ext cx="1255244" cy="8985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89" y="2276872"/>
            <a:ext cx="842953" cy="11981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912" y="2444453"/>
            <a:ext cx="1182775" cy="9989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9" y="2276872"/>
            <a:ext cx="829860" cy="116654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41912" y="2035752"/>
            <a:ext cx="74357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В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качестве оплаты за пересылку почтовых отправлений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</a:p>
          <a:p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принимаются почтовые марки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изъятые из обращения, бывшие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употреблении, загрязненные, поврежденные (с оторванными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углами</a:t>
            </a:r>
          </a:p>
          <a:p>
            <a:r>
              <a:rPr lang="ru-RU" sz="1600" dirty="0" smtClean="0"/>
              <a:t>                   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т.д.),  погашенные каким либо способом, а также иностранные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другие не почтовые марки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18201" y="3477206"/>
            <a:ext cx="55619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Письма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почтовые карточки и бандероли (внутренние и международные) могут оплачиваться наложением на них оттисков франкировальных машин. Оттиски франкировальных машин наносятся краской красного цвета.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791" y="3443418"/>
            <a:ext cx="3608753" cy="97496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5429" y="4573553"/>
            <a:ext cx="9108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Наличными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деньгами  или за безналичный расчет оплачивается пересылка писем и бандеролей с объявленной ценностью, посылок, почтовых переводов, мелких пакетов, дополнительные и договорные услуги почты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66" y="5401150"/>
            <a:ext cx="1387798" cy="138779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496" y="5372343"/>
            <a:ext cx="1445894" cy="138747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914" y="5373294"/>
            <a:ext cx="1283818" cy="138652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993" y="5373294"/>
            <a:ext cx="2083169" cy="139437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895" y="5401150"/>
            <a:ext cx="2038000" cy="135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85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954107"/>
            <a:ext cx="9144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Почтовые отправления подразделяются на внутренние и международные. Почтовые отправления, принимаемые к пересылке и доставке адресату на территории Российской Федерации, называются внутренними.</a:t>
            </a:r>
          </a:p>
          <a:p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почтового отправления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совокупность признаков, определяющих характер вложения, размеры, массу и способ упаковки почтового отправления. 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К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внутренним относятся следующие виды отправлений: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письма (категория: простые, заказные, с объявленной ценностью);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бандероли (простые, заказные, с объявленной ценностью);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почтовые карточки (простые, заказные);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секограммы (простые, заказные);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посылки (обыкновенные, с объявленной ценностью).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письма 1-го класса (простые, заказные, с объявленной ценностью);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бандероли 1-го класса (заказные, с объявленной ценностью);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отправления </a:t>
            </a:r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EMS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мультиконверты;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магистральные крупногабаритные почтовые отправления (МКПО).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Виды и категории почтовых отправлений, разряды почтовых отправлений.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745230"/>
            <a:ext cx="2376264" cy="16561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44" y="1854856"/>
            <a:ext cx="6324147" cy="143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64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Простые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письма, почтовые карточки и бандероли принимаются без выдачи отправителям квитанций и вручаются адресатам без расписки.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Регистрируемое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почтовое отправление (РПО)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почтовое отправление, принимаемое с присвоением отправлению ШПИ/ШИ, выдачей отправителю квитанции и вручаемое адресату под расписку.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Заказное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почтовое отправление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регистрируемое почтовое отправление (почтовая карточка, письмо, секограмма, бандероль, письмо 1-го класса, бандероль 1-го класса, отправление «Мультиконверт»), принимаемое без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оценки стоимости вложения,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выдачей отправителю квитанции и вручаемое адресату под расписку.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Почтовое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отправление с объявленной ценностью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регистрируемое почтовое отправление (письмо, бандероль, посылка, отправление 1-го класса, внутреннее отправление </a:t>
            </a:r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EMS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), принимаемое с оценкой стоимости вложения, определяемой отправителем, с выдачей отправителю квитанции и вручаемое адресату под расписку.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Почтовое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отправление с наложенным платежом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регистрируемое почтовое отправление с объявленной ценностью, при подаче которого отправитель поручает оператору почтовой связи взыскать установленную им денежную сумму с адресата и выслать ее по адресу указанному отправителем.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Все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регистрируемые почтовые отправления можно подавать для 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пересылки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уведомлением о вручении (простым или заказным),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SMS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-уведомлением. При этом ОПС берет на себя обязательство 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поставить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отправителя в известность, когда и кому вручено почтовое 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отправление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Почтовое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отправление с описью вложения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регистрируемое 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почтовое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отправление с объявленной ценностью, принимаемое в 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открытом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виде с поименным перечислением вложения и указанием 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суммы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оценки определенной отправителем.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05064"/>
            <a:ext cx="2730599" cy="273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086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773736"/>
              </p:ext>
            </p:extLst>
          </p:nvPr>
        </p:nvGraphicFramePr>
        <p:xfrm>
          <a:off x="0" y="18661"/>
          <a:ext cx="9144000" cy="6839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2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7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2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25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182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16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почтового отправления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 почтового отправления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Предельная масса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Допустимое вложение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Предельные размеры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68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Почтовая</a:t>
                      </a:r>
                    </a:p>
                    <a:p>
                      <a:pPr algn="l" fontAlgn="t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карточка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простая, заказная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г</a:t>
                      </a: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короткое письменное сообщение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sng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максимальный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          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120х235 мм;</a:t>
                      </a:r>
                      <a:b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u="sng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минимальный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               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90х140 мм</a:t>
                      </a:r>
                    </a:p>
                  </a:txBody>
                  <a:tcPr marL="6946" marR="6946" marT="6946" marB="694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1620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Письмо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простое, заказное</a:t>
                      </a:r>
                    </a:p>
                    <a:p>
                      <a:pPr algn="l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 объявленной ценностью                        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г</a:t>
                      </a: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письменное сообщение</a:t>
                      </a:r>
                    </a:p>
                    <a:p>
                      <a:pPr algn="l" fontAlgn="t"/>
                      <a:endParaRPr lang="ru-RU" sz="1200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t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документы и ценные бумаги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sng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максимальный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229х324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мм; </a:t>
                      </a:r>
                      <a:b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u="sng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минимальный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         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110х220 мм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или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114х162 м</a:t>
                      </a:r>
                    </a:p>
                  </a:txBody>
                  <a:tcPr marL="6946" marR="6946" marT="6946" marB="694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0953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Бандероль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простое, заказное</a:t>
                      </a:r>
                    </a:p>
                    <a:p>
                      <a:pPr algn="l"/>
                      <a:endParaRPr lang="ru-RU" sz="12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12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 объявленной ценностью                        </a:t>
                      </a:r>
                    </a:p>
                    <a:p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минимальная -</a:t>
                      </a:r>
                      <a:b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г</a:t>
                      </a:r>
                    </a:p>
                    <a:p>
                      <a:pPr algn="ctr" fontAlgn="t"/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максимальная - </a:t>
                      </a:r>
                      <a:b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кг</a:t>
                      </a: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малоценные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печатные издания, рукописи,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фотографии</a:t>
                      </a:r>
                    </a:p>
                    <a:p>
                      <a:pPr fontAlgn="t"/>
                      <a:endParaRPr lang="ru-RU" sz="1200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fontAlgn="t"/>
                      <a:endParaRPr lang="ru-RU" sz="1200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fontAlgn="t"/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u="sng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максимальный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сумма длины, ширины и толщины - не более 0,9 м; наибольшее измерение - 0,6 м.</a:t>
                      </a:r>
                      <a:b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рулонов сумма длины и двойного диаметра - не более 1,04 м; наибольшее измерение - 0,9 м;</a:t>
                      </a:r>
                      <a:b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u="sng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минимальный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105х148 мм.</a:t>
                      </a:r>
                      <a:b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рулонов сумма длины и двойного диаметра - не более 0,17 м; наибольшее измерение - 0,1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33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Секограмма</a:t>
                      </a:r>
                    </a:p>
                    <a:p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простая, заказная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кг</a:t>
                      </a: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письменные сообщения и издания, написанные секографическим способом;</a:t>
                      </a:r>
                    </a:p>
                    <a:p>
                      <a:pPr fontAlgn="t"/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клише со знаками секографии;</a:t>
                      </a:r>
                    </a:p>
                    <a:p>
                      <a:pPr fontAlgn="t"/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отправляемые организацией для слепых или адресуемые такой организации звуковые записи, специальная 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бумага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тифлотехнические средства</a:t>
                      </a: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u="sng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максимальный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сумма длины, ширины и толщины - не более 0,9 м; наибольшее измерение - 0,6 м.</a:t>
                      </a:r>
                      <a:b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рулонов сумма длины и двойного диаметра - не более 1,04 м; наибольшее измерение - 0,9 м;</a:t>
                      </a:r>
                      <a:b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u="sng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минимальный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105х148 мм.</a:t>
                      </a:r>
                      <a:b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рулонов сумма длины и двойного диаметра - не более 0,17 м; наибольшее измерение - 0,1 м</a:t>
                      </a:r>
                    </a:p>
                  </a:txBody>
                  <a:tcPr marL="6946" marR="6946" marT="6946" marB="694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521" y="692696"/>
            <a:ext cx="718185" cy="5045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533897"/>
            <a:ext cx="968671" cy="4867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8" y="1576832"/>
            <a:ext cx="678851" cy="4684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706" y="1281364"/>
            <a:ext cx="792089" cy="79208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64" y="2348879"/>
            <a:ext cx="1619982" cy="17052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36" y="4667200"/>
            <a:ext cx="2492110" cy="186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97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467164"/>
              </p:ext>
            </p:extLst>
          </p:nvPr>
        </p:nvGraphicFramePr>
        <p:xfrm>
          <a:off x="-10493" y="6509"/>
          <a:ext cx="9154494" cy="696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5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9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35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44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210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37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почтового отправления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 почтового отправления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Предельная масса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Допустимое вложение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Предельные размеры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396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Посылки</a:t>
                      </a:r>
                    </a:p>
                    <a:p>
                      <a:pPr algn="l" fontAlgn="t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стандартные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обыкновенная, </a:t>
                      </a:r>
                    </a:p>
                    <a:p>
                      <a:pPr algn="l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объявленной ценностью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0 - 10 кг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Печатные издания, товарные вложения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(в том числе и продукты питания).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Стандартная упаковка, используемая для данного вида почтового отправления (мах:425*265*380).</a:t>
                      </a:r>
                    </a:p>
                    <a:p>
                      <a:pPr algn="l" fontAlgn="t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Допускается использование упаковки сумма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трех измерений, которой  не превышает 80 см.</a:t>
                      </a:r>
                    </a:p>
                    <a:p>
                      <a:pPr algn="l" fontAlgn="t"/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свернутых трубкой, - 150см в длину и 15 см в диаметре.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6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Посылки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тяжеловесные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обыкновенная, </a:t>
                      </a:r>
                    </a:p>
                    <a:p>
                      <a:pPr algn="l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объявленной ценностью</a:t>
                      </a:r>
                    </a:p>
                    <a:p>
                      <a:pPr algn="l"/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10 до 20 кг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Печатные издания, товарные вложения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(в том числе и продукты питания).</a:t>
                      </a:r>
                      <a:endParaRPr lang="ru-RU" sz="1200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t"/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стандартной упаковке для данного вида почтового отправления  (мах:425*265*380).</a:t>
                      </a:r>
                    </a:p>
                    <a:p>
                      <a:pPr algn="l" fontAlgn="t"/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639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Посылки</a:t>
                      </a:r>
                    </a:p>
                    <a:p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нестандартные </a:t>
                      </a:r>
                    </a:p>
                    <a:p>
                      <a:endParaRPr lang="ru-RU" sz="14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обыкновенная, </a:t>
                      </a:r>
                    </a:p>
                    <a:p>
                      <a:pPr algn="l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объявленной ценностью</a:t>
                      </a:r>
                    </a:p>
                    <a:p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20 кг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Товарные вложения ( в том числе продукты питания), кроме печатных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изданий.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нестандартной упаковке. Сумма  измерений трех сторон не более </a:t>
                      </a:r>
                    </a:p>
                    <a:p>
                      <a:pPr fontAlgn="t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 см.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096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Посылки </a:t>
                      </a:r>
                    </a:p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тяжеловесные </a:t>
                      </a:r>
                    </a:p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крупногабаритные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обыкновенная, </a:t>
                      </a:r>
                    </a:p>
                    <a:p>
                      <a:pPr algn="l"/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объявленной ценностью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10 до 50 кг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Печатные издания, товарные вложения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(в том числе и продукты питания).</a:t>
                      </a:r>
                      <a:endParaRPr lang="ru-RU" sz="1200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fontAlgn="t"/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190*130*350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557" y="1052736"/>
            <a:ext cx="1152128" cy="1052425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04864"/>
            <a:ext cx="1696789" cy="1696789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117730"/>
            <a:ext cx="1575097" cy="1181323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1865333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Разряд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почтового отправления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совокупность признаков, определяющих принадлежность почтового отправления к определенной группе пользователей (президентское, правительственное, воинское, служебное, судебное, ОВПО).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отдельных групп пользователей устанавливаются следующие разряды почтовых отправлений: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«Правительственное»</a:t>
            </a:r>
          </a:p>
          <a:p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</a:t>
            </a:r>
          </a:p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</a:t>
            </a:r>
          </a:p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</a:t>
            </a:r>
          </a:p>
          <a:p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90" y="1556792"/>
            <a:ext cx="4410491" cy="352839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105184"/>
            <a:ext cx="4752528" cy="35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525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828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Президентское» </a:t>
            </a:r>
            <a:endParaRPr lang="ru-RU" sz="2800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296" y="539654"/>
            <a:ext cx="4395564" cy="622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070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Служебное»            </a:t>
            </a:r>
            <a:endParaRPr lang="ru-RU" sz="2800" i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35833"/>
            <a:ext cx="7398530" cy="51845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55976" y="155679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Служебное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3284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Судебное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/>
          </a:p>
        </p:txBody>
      </p:sp>
      <p:pic>
        <p:nvPicPr>
          <p:cNvPr id="1026" name="Picture 2" descr="F:\для работы\IMG_41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69" y="764704"/>
            <a:ext cx="7463661" cy="5309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229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«Воинское»</a:t>
            </a:r>
            <a:endParaRPr lang="ru-RU" sz="2800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0688"/>
            <a:ext cx="5816171" cy="41440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068" y="3140968"/>
            <a:ext cx="4884911" cy="346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395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3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«Ответное внутреннее почтовое»</a:t>
            </a:r>
            <a:endParaRPr lang="ru-RU" sz="2800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10" y="1268760"/>
            <a:ext cx="8684382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797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20688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Отправление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1-го класса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– это внутреннее почтовое отправление, пересылаемое в специальной упаковке, в соответствии с контрольными сроками, разработанными и утвержденными ФГУП «Почта России» для данного вида почтовых отправлений.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Правила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доставки Отправлений 1-го класса, установленные Порядком, обеспечивают их вручение в более короткий срок относительно контрольных сроков, установленных для письменной корреспонденции.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Виды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категории почтовых отправлений ускоренной почты «Отправления 1-го класса» их размеры и предельный вес: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6024" y="0"/>
            <a:ext cx="914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Отправления 1-го класса</a:t>
            </a:r>
            <a:r>
              <a:rPr lang="ru-RU" sz="1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526832"/>
              </p:ext>
            </p:extLst>
          </p:nvPr>
        </p:nvGraphicFramePr>
        <p:xfrm>
          <a:off x="-6557" y="2682791"/>
          <a:ext cx="9143998" cy="2360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1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9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2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25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182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38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почтового отправления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 почтового отправления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Предельная масса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Допустимое вложение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Предельные размеры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0395">
                <a:tc>
                  <a:txBody>
                    <a:bodyPr/>
                    <a:lstStyle/>
                    <a:p>
                      <a:pPr algn="l"/>
                      <a:r>
                        <a:rPr lang="ru-RU" sz="12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Письмо 1-го класса 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простое, заказное</a:t>
                      </a:r>
                    </a:p>
                    <a:p>
                      <a:pPr algn="l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 объявленной ценностью                        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0,5кг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письменное сообщение, документы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минимальный – 114*162, максимальный –  250*353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60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Бандероль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заказная</a:t>
                      </a:r>
                    </a:p>
                    <a:p>
                      <a:pPr algn="l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 объявленной ценностью                  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кг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печатные издания, документы и товарные вложения.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максимальный размер – 36 см., сумма трех измерений не должна превышать 70 см, минимальный размер –     110*190 мм.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72" y="3259078"/>
            <a:ext cx="1193920" cy="7719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4941168"/>
            <a:ext cx="9127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Максимальная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сумма объявленной ценности</a:t>
            </a:r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Отправления 1-го </a:t>
            </a:r>
            <a:r>
              <a:rPr lang="ru-RU" sz="1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класса (</a:t>
            </a:r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письма или бандероли) составляет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20000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478" y="5561426"/>
            <a:ext cx="1243856" cy="12438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636684"/>
            <a:ext cx="1737379" cy="108586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077072"/>
            <a:ext cx="1353289" cy="9650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5573325"/>
            <a:ext cx="1821582" cy="121265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550014"/>
            <a:ext cx="1547664" cy="118654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000" y="5610362"/>
            <a:ext cx="1509159" cy="115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22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80728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Ответное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внутреннее почтовое отправление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(ОВПО) – почтовое отправление с ответами респондентов, вложение, размеры, вес и упаковка которого определяются Инструкцией по оформлению, приему, обработке, перевозке и вручению Ответного внутреннего почтового отправления. 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Ответные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внутренние почтовые отправления подразделяются на: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ОВПО-карточки – «простое», «заказное»;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ОВПО-письмо – «простое, «заказное».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Ответные внутренние почтовые отправления должны отвечать следующим требованиям к предельной массе, допустимому вложению и предельным размерам: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Ответное внутреннее почтовое отправление (ОВПО). Почтовое отправление «Мультиконверт».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13151"/>
              </p:ext>
            </p:extLst>
          </p:nvPr>
        </p:nvGraphicFramePr>
        <p:xfrm>
          <a:off x="0" y="3356992"/>
          <a:ext cx="9142850" cy="2304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1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8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2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2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179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17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почтового отправления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 почтового отправления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Предельная масса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Допустимое вложение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Стандартные размеры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174">
                <a:tc>
                  <a:txBody>
                    <a:bodyPr/>
                    <a:lstStyle/>
                    <a:p>
                      <a:pPr algn="l"/>
                      <a:r>
                        <a:rPr lang="ru-RU" sz="12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Карточка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простая, заказная</a:t>
                      </a:r>
                    </a:p>
                    <a:p>
                      <a:pPr algn="l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20г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короткое письменное сообщение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105х148мм;</a:t>
                      </a:r>
                    </a:p>
                    <a:p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103х195мм</a:t>
                      </a:r>
                      <a:endParaRPr lang="ru-RU" sz="1400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9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Письмо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простое, заказное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письменное сообщение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110х220 мм; 114х162 мм;</a:t>
                      </a:r>
                    </a:p>
                    <a:p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162х229 мм; 229х324 мм;</a:t>
                      </a:r>
                    </a:p>
                    <a:p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250х353 мм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49" y="566124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Отличительные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знаки ОВПО и адрес получателя ОВПО наносятся на конверты или карточки только типографским способом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Респондент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имеет возможность отправлять ответы бесплатно, опустив их в любой 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почтовый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ящик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простое письмо или карточку) или сдав заказное отправление на кассу в отделении почтовой связи. </a:t>
            </a:r>
            <a:endParaRPr lang="ru-RU" sz="1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552" y="4916002"/>
            <a:ext cx="1440159" cy="71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59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768352"/>
            <a:ext cx="7560839" cy="389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приеме ОВПО работник ОПС должен проверить: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соответствие карточки (конверта) порядку оформления ОВПО: наличие по краю и посередине карточки (конверта) зеленый полосы, а также надписи «ответное внутреннее почтовое отправление» на полосе, расположенной посередине ОВПО;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нанесение отличительных знаков ОВПО типографским способом (наименование и адрес получателя, штамп «Оплата при вручении»;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уникальный номер, указанный на штампе «Оплата при вручении» должен соответствовать номеру, указанному в информационном письме;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дата выемки из почтового ящика должна быть не позднее даты окончания приема ОВПО, указанной на штампе «Оплата при вручении».</a:t>
            </a:r>
          </a:p>
        </p:txBody>
      </p:sp>
    </p:spTree>
    <p:extLst>
      <p:ext uri="{BB962C8B-B14F-4D97-AF65-F5344CB8AC3E}">
        <p14:creationId xmlns:p14="http://schemas.microsoft.com/office/powerpoint/2010/main" val="1565758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     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Мультиконверт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это внутреннее почтовое отправление с товарным вложением, размеры, вес и упаковка которого определяются Порядком приема, обработки, перевозки и вручения внутреннего почтового отправления «Мультиконверт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111989"/>
              </p:ext>
            </p:extLst>
          </p:nvPr>
        </p:nvGraphicFramePr>
        <p:xfrm>
          <a:off x="0" y="1015663"/>
          <a:ext cx="9144000" cy="2773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1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9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24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25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182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536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почтового отправления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 почтового отправления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Предельная масса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Допустимое вложение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Стандартные размеры</a:t>
                      </a:r>
                    </a:p>
                    <a:p>
                      <a:pPr algn="ctr"/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9679"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Почтовое отправление «Мультиконверт»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простая, заказная</a:t>
                      </a:r>
                    </a:p>
                    <a:p>
                      <a:pPr algn="l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150г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Сувенирная продукция, рекламные образцы продукции, пластиковые карточки, </a:t>
                      </a:r>
                      <a:r>
                        <a:rPr lang="en-US" sz="14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CD</a:t>
                      </a:r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</a:t>
                      </a:r>
                      <a:r>
                        <a:rPr lang="en-US" sz="14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DVD</a:t>
                      </a:r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диски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46" marR="6946" marT="6946" marB="6946" anchor="ctr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минимальный размер – </a:t>
                      </a:r>
                    </a:p>
                    <a:p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90х140х1 мм;</a:t>
                      </a:r>
                    </a:p>
                    <a:p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максимальный размер – 162х229х10 мм</a:t>
                      </a:r>
                      <a:endParaRPr lang="ru-RU" sz="1400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3789040"/>
            <a:ext cx="9144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Пересылка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внутреннего почтового отправления «Мультиконверт» оплачивается в соответствии с тарифами, утвержденными ФГУП «Почта России».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Оплата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пересылки внутреннего почтового отправления «Мультиконверт» подтверждается ГЗПО, нанесенными на их оболочку.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Порядок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обработки и доставки внутренних почтовых 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отправлений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«Мультиконверт» в ОПС места вручения 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аналогичен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порядку обработки и доставки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вручения) 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письменной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корреспонденции категории «простая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                                                                   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«заказная» в соответствии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требованиями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«Порядка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приема 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вручения внутренних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регистрируемых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почтовых 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отправлений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717" y="4653136"/>
            <a:ext cx="3653284" cy="22048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06" y="2347812"/>
            <a:ext cx="1419946" cy="7158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705725"/>
            <a:ext cx="1512168" cy="95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193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Предметы, запрещенные к пересылке во внутренних почтовых отправлениях.</a:t>
            </a:r>
            <a:r>
              <a:rPr lang="ru-RU" dirty="0"/>
              <a:t> </a:t>
            </a:r>
            <a:endParaRPr lang="ru-RU" dirty="0" smtClean="0"/>
          </a:p>
          <a:p>
            <a:pPr lvl="0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огнестрельное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сигнальное, пневматическое, газовое оружие,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боеприпасы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холодное оружие (включая метательное),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электрошоковые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устройства и искровые разрядники, а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также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части огнестрельного оружия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lvl="0" indent="-285750">
              <a:buFont typeface="Wingdings" pitchFamily="2" charset="2"/>
              <a:buChar char="Ø"/>
            </a:pP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наркотические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средства, психотропные, сильнодействующие,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радиоактивные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взрывчатые, ядовитые, едкие, легковоспламеняющиеся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                                                                      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другие опасные вещества;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ядовитые животные и растения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денежные знаки РФ и иностранная валюта (за исключением пересылаемых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Центральным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банком РФ и его учреждениями);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скоропортящиеся продукты питания;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предметы и вещества, которые  по своему характеру или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из-за                                                                         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упаковки могут представлять опасность для почтовых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работников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загрязнять или портить другие почтовые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отправления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почтовое оборудование.</a:t>
            </a:r>
          </a:p>
          <a:p>
            <a:pPr marL="0" lvl="1" algn="ctr"/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5" y="1319378"/>
            <a:ext cx="1171575" cy="876300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886941"/>
            <a:ext cx="1224136" cy="97153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70" y="947539"/>
            <a:ext cx="1283957" cy="800212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628800"/>
            <a:ext cx="923916" cy="668440"/>
          </a:xfrm>
          <a:prstGeom prst="rect">
            <a:avLst/>
          </a:prstGeom>
          <a:effectLst>
            <a:glow rad="127000">
              <a:schemeClr val="bg2"/>
            </a:glow>
            <a:softEdge rad="1270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986" y="1778017"/>
            <a:ext cx="706579" cy="658059"/>
          </a:xfrm>
          <a:prstGeom prst="rect">
            <a:avLst/>
          </a:prstGeom>
          <a:effectLst>
            <a:glow rad="127000">
              <a:schemeClr val="bg2"/>
            </a:glow>
            <a:softEdge rad="1016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875" y="2297240"/>
            <a:ext cx="1381125" cy="828675"/>
          </a:xfrm>
          <a:prstGeom prst="rect">
            <a:avLst/>
          </a:prstGeom>
          <a:effectLst>
            <a:glow rad="63500">
              <a:schemeClr val="bg2">
                <a:alpha val="40000"/>
              </a:schemeClr>
            </a:glow>
            <a:softEdge rad="1016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3" t="36565"/>
          <a:stretch/>
        </p:blipFill>
        <p:spPr>
          <a:xfrm>
            <a:off x="6498434" y="2436075"/>
            <a:ext cx="1578429" cy="1268863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173" y="2896048"/>
            <a:ext cx="1221828" cy="838598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164" y="2929551"/>
            <a:ext cx="940568" cy="805095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077" y="3315347"/>
            <a:ext cx="1476198" cy="118095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072" y="5101172"/>
            <a:ext cx="2860958" cy="1568187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623" y="4077072"/>
            <a:ext cx="1741401" cy="1133790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241267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03541" y="3381253"/>
            <a:ext cx="4732673" cy="333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620688"/>
            <a:ext cx="903621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Реквизиты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адреса пишутся в следующем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порядке:</a:t>
            </a:r>
            <a:endParaRPr lang="en-US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юридического лица – полное или краткое наименование, для гражданина – фамилия,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имя,</a:t>
            </a:r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отчество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en-US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банковские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реквизиты (для почтовых переводов, направляемых юридическому лицу или принимаемых от юридического лица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endParaRPr lang="en-US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название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улицы, номер дома, номер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квартиры;</a:t>
            </a:r>
            <a:endParaRPr lang="en-US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название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населенного пункта (города, поселка и т.п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.);</a:t>
            </a:r>
            <a:endParaRPr lang="en-US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название района;</a:t>
            </a:r>
            <a:endParaRPr lang="en-US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название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республики, края, области, автономного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округа;</a:t>
            </a:r>
            <a:endParaRPr lang="en-US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название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страны (для международных почтовых отправлений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endParaRPr lang="en-US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почтовый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индекс.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A</a:t>
            </a:r>
            <a:r>
              <a:rPr lang="ru-RU" sz="2800" b="1" i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дресование</a:t>
            </a:r>
            <a:endParaRPr lang="ru-RU" sz="2800" b="1" i="1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381253"/>
            <a:ext cx="430354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Почтовым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индексом 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называется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условное цифровое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обозначение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присваиваемое объекту почтовой связи. </a:t>
            </a:r>
          </a:p>
          <a:p>
            <a:pPr fontAlgn="auto">
              <a:spcAft>
                <a:spcPts val="0"/>
              </a:spcAft>
              <a:defRPr/>
            </a:pP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Написание </a:t>
            </a: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почтового индекса обязательно, поскольку он используется 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</a:t>
            </a:r>
            <a:r>
              <a:rPr lang="en-US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автоматизированной </a:t>
            </a: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сортировке почтовых отправлений. </a:t>
            </a:r>
          </a:p>
          <a:p>
            <a:pPr fontAlgn="auto">
              <a:spcAft>
                <a:spcPts val="0"/>
              </a:spcAft>
              <a:defRPr/>
            </a:pP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Почтовый индекс адресата на письмах и почтовых карточках с кодовыми штампами пишется стилизованными цифрами чернилами любого цвета за исключением </a:t>
            </a: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красного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желтого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зеленого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36036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2104</TotalTime>
  <Words>2008</Words>
  <Application>Microsoft Office PowerPoint</Application>
  <PresentationFormat>Экран (4:3)</PresentationFormat>
  <Paragraphs>281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Calibri</vt:lpstr>
      <vt:lpstr>Franklin Gothic Book</vt:lpstr>
      <vt:lpstr>Monotype Corsiva</vt:lpstr>
      <vt:lpstr>Times New Roman</vt:lpstr>
      <vt:lpstr>Wingdings</vt:lpstr>
      <vt:lpstr>Wingdings 2</vt:lpstr>
      <vt:lpstr>Техническая</vt:lpstr>
      <vt:lpstr>Презентация PowerPoint</vt:lpstr>
      <vt:lpstr>Виды почтовой связи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услуг почтовой связи. Тарифы на услуги почтовой связи, способы их оплаты.</dc:title>
  <dc:creator>klass</dc:creator>
  <cp:lastModifiedBy>ОЛЕЙСА</cp:lastModifiedBy>
  <cp:revision>136</cp:revision>
  <cp:lastPrinted>2014-11-12T09:59:38Z</cp:lastPrinted>
  <dcterms:created xsi:type="dcterms:W3CDTF">2014-10-03T04:56:41Z</dcterms:created>
  <dcterms:modified xsi:type="dcterms:W3CDTF">2020-04-16T13:14:25Z</dcterms:modified>
</cp:coreProperties>
</file>