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25"/>
  </p:notesMasterIdLst>
  <p:sldIdLst>
    <p:sldId id="261" r:id="rId2"/>
    <p:sldId id="262" r:id="rId3"/>
    <p:sldId id="257" r:id="rId4"/>
    <p:sldId id="263" r:id="rId5"/>
    <p:sldId id="259" r:id="rId6"/>
    <p:sldId id="297" r:id="rId7"/>
    <p:sldId id="298" r:id="rId8"/>
    <p:sldId id="299" r:id="rId9"/>
    <p:sldId id="281" r:id="rId10"/>
    <p:sldId id="264" r:id="rId11"/>
    <p:sldId id="282" r:id="rId12"/>
    <p:sldId id="278" r:id="rId13"/>
    <p:sldId id="288" r:id="rId14"/>
    <p:sldId id="280" r:id="rId15"/>
    <p:sldId id="289" r:id="rId16"/>
    <p:sldId id="290" r:id="rId17"/>
    <p:sldId id="291" r:id="rId18"/>
    <p:sldId id="286" r:id="rId19"/>
    <p:sldId id="292" r:id="rId20"/>
    <p:sldId id="285" r:id="rId21"/>
    <p:sldId id="295" r:id="rId22"/>
    <p:sldId id="300" r:id="rId23"/>
    <p:sldId id="26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1571"/>
    <a:srgbClr val="0018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208" autoAdjust="0"/>
  </p:normalViewPr>
  <p:slideViewPr>
    <p:cSldViewPr>
      <p:cViewPr varScale="1">
        <p:scale>
          <a:sx n="72" d="100"/>
          <a:sy n="72" d="100"/>
        </p:scale>
        <p:origin x="-13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650525-8CCE-4A66-86E2-9ED1CD94C6B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A482F8-D043-4EDA-ABB5-CC55F6D7FC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929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3BE957-9EAD-42C4-B941-C5AADCCCE6D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3BE957-9EAD-42C4-B941-C5AADCCCE6D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3BE957-9EAD-42C4-B941-C5AADCCCE6D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C8EE-84A3-4E23-AC33-DCCA956840DA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17200-7F0B-4791-AA47-3D1AC0E03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C8EE-84A3-4E23-AC33-DCCA956840DA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17200-7F0B-4791-AA47-3D1AC0E03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C8EE-84A3-4E23-AC33-DCCA956840DA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17200-7F0B-4791-AA47-3D1AC0E03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C8EE-84A3-4E23-AC33-DCCA956840DA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17200-7F0B-4791-AA47-3D1AC0E03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C8EE-84A3-4E23-AC33-DCCA956840DA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17200-7F0B-4791-AA47-3D1AC0E03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C8EE-84A3-4E23-AC33-DCCA956840DA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17200-7F0B-4791-AA47-3D1AC0E03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C8EE-84A3-4E23-AC33-DCCA956840DA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17200-7F0B-4791-AA47-3D1AC0E03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C8EE-84A3-4E23-AC33-DCCA956840DA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17200-7F0B-4791-AA47-3D1AC0E03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C8EE-84A3-4E23-AC33-DCCA956840DA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17200-7F0B-4791-AA47-3D1AC0E03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C8EE-84A3-4E23-AC33-DCCA956840DA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17200-7F0B-4791-AA47-3D1AC0E03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C8EE-84A3-4E23-AC33-DCCA956840DA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17200-7F0B-4791-AA47-3D1AC0E03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62DC8EE-84A3-4E23-AC33-DCCA956840DA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CA17200-7F0B-4791-AA47-3D1AC0E03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285860"/>
            <a:ext cx="757242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t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Татар  теле  һәм әдәби уку </a:t>
            </a:r>
          </a:p>
          <a:p>
            <a:pPr algn="ctr"/>
            <a:r>
              <a:rPr lang="tt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дәресләрендә уен технологияләрен куллану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 algn="ctr"/>
            <a:endParaRPr lang="tt-RU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tt-RU" sz="32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tt-RU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Мастер -класс)</a:t>
            </a:r>
          </a:p>
          <a:p>
            <a:pPr algn="ctr"/>
            <a:endParaRPr lang="tt-RU" sz="32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sz="3200" b="1" i="1" dirty="0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татар теле һәм әдәбияты укытучысы</a:t>
            </a:r>
          </a:p>
          <a:p>
            <a:pPr algn="ctr"/>
            <a:r>
              <a:rPr lang="tt-RU" sz="3200" b="1" i="1" dirty="0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Зайдуллина Г.Н.</a:t>
            </a:r>
          </a:p>
          <a:p>
            <a:endParaRPr lang="ru-RU" dirty="0"/>
          </a:p>
        </p:txBody>
      </p:sp>
      <p:pic>
        <p:nvPicPr>
          <p:cNvPr id="3" name="Рисунок 5" descr="DSC03910.JPG"/>
          <p:cNvPicPr>
            <a:picLocks noChangeAspect="1"/>
          </p:cNvPicPr>
          <p:nvPr/>
        </p:nvPicPr>
        <p:blipFill>
          <a:blip r:embed="rId2"/>
          <a:srcRect l="66406" t="27083" r="15625" b="39583"/>
          <a:stretch>
            <a:fillRect/>
          </a:stretch>
        </p:blipFill>
        <p:spPr bwMode="auto">
          <a:xfrm>
            <a:off x="7215206" y="214290"/>
            <a:ext cx="164306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000108"/>
            <a:ext cx="77153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Таркалган сүз </a:t>
            </a:r>
            <a:r>
              <a:rPr lang="tt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уены</a:t>
            </a:r>
          </a:p>
          <a:p>
            <a:pPr algn="ctr"/>
            <a:r>
              <a:rPr lang="tt-RU" sz="4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хәрефләрдән сүзләр төзү</a:t>
            </a:r>
          </a:p>
          <a:p>
            <a:pPr algn="ctr"/>
            <a:endParaRPr lang="tt-RU" sz="4000" dirty="0">
              <a:solidFill>
                <a:srgbClr val="00182A"/>
              </a:solidFill>
            </a:endParaRPr>
          </a:p>
          <a:p>
            <a:pPr algn="ctr"/>
            <a:endParaRPr lang="tt-RU" dirty="0" smtClean="0"/>
          </a:p>
          <a:p>
            <a:pPr algn="ctr"/>
            <a:endParaRPr lang="tt-RU" dirty="0" smtClean="0"/>
          </a:p>
          <a:p>
            <a:pPr algn="ctr"/>
            <a:endParaRPr lang="tt-RU" dirty="0"/>
          </a:p>
          <a:p>
            <a:pPr algn="ctr"/>
            <a:endParaRPr lang="ru-RU" dirty="0"/>
          </a:p>
        </p:txBody>
      </p:sp>
      <p:pic>
        <p:nvPicPr>
          <p:cNvPr id="3" name="Рисунок 2" descr="XXL.jpg"/>
          <p:cNvPicPr>
            <a:picLocks noChangeAspect="1"/>
          </p:cNvPicPr>
          <p:nvPr/>
        </p:nvPicPr>
        <p:blipFill>
          <a:blip r:embed="rId2"/>
          <a:srcRect t="7268"/>
          <a:stretch>
            <a:fillRect/>
          </a:stretch>
        </p:blipFill>
        <p:spPr>
          <a:xfrm>
            <a:off x="1928794" y="3143248"/>
            <a:ext cx="4961250" cy="2877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332656"/>
            <a:ext cx="5184576" cy="936104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>
                <a:solidFill>
                  <a:srgbClr val="FF0000"/>
                </a:solidFill>
              </a:rPr>
              <a:t>Югалган</a:t>
            </a:r>
            <a:r>
              <a:rPr lang="ru-RU" dirty="0" smtClean="0">
                <a:solidFill>
                  <a:srgbClr val="FF0000"/>
                </a:solidFill>
              </a:rPr>
              <a:t> с</a:t>
            </a:r>
            <a:r>
              <a:rPr lang="tt-RU" dirty="0" smtClean="0">
                <a:solidFill>
                  <a:srgbClr val="FF0000"/>
                </a:solidFill>
              </a:rPr>
              <a:t>ү</a:t>
            </a:r>
            <a:r>
              <a:rPr lang="ru-RU" dirty="0" smtClean="0">
                <a:solidFill>
                  <a:srgbClr val="FF0000"/>
                </a:solidFill>
              </a:rPr>
              <a:t>з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547664" y="1428736"/>
            <a:ext cx="6400800" cy="3872472"/>
          </a:xfrm>
        </p:spPr>
        <p:txBody>
          <a:bodyPr>
            <a:normAutofit/>
          </a:bodyPr>
          <a:lstStyle/>
          <a:p>
            <a:r>
              <a:rPr lang="tt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Газетаны </a:t>
            </a:r>
            <a:r>
              <a:rPr lang="tt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жил очырып алып киткән дә, анда кайбер сүзләр таралган</a:t>
            </a:r>
            <a:r>
              <a:rPr lang="tt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i="1" dirty="0">
                <a:solidFill>
                  <a:srgbClr val="002060"/>
                </a:solidFill>
              </a:rPr>
              <a:t>мөгбә (</a:t>
            </a:r>
            <a:r>
              <a:rPr lang="tt-RU" i="1" dirty="0" smtClean="0">
                <a:solidFill>
                  <a:srgbClr val="002060"/>
                </a:solidFill>
              </a:rPr>
              <a:t>гөмбә</a:t>
            </a:r>
            <a:r>
              <a:rPr lang="tt-RU" i="1" dirty="0">
                <a:solidFill>
                  <a:srgbClr val="002060"/>
                </a:solidFill>
              </a:rPr>
              <a:t>), икерш (кишер), выкан (</a:t>
            </a:r>
            <a:r>
              <a:rPr lang="tt-RU" i="1" dirty="0" smtClean="0">
                <a:solidFill>
                  <a:srgbClr val="002060"/>
                </a:solidFill>
              </a:rPr>
              <a:t>кавын),өгесл(сөлге),кәләбүк (күбәләк),</a:t>
            </a:r>
          </a:p>
          <a:p>
            <a:r>
              <a:rPr lang="tt-RU" i="1" dirty="0" smtClean="0">
                <a:solidFill>
                  <a:srgbClr val="002060"/>
                </a:solidFill>
              </a:rPr>
              <a:t>шычыр(чыршы), ченукы (уенчык),рыҗыч (җырчы),ыскудл(дуслык),якшо (кояш),</a:t>
            </a:r>
          </a:p>
          <a:p>
            <a:r>
              <a:rPr lang="tt-RU" i="1" dirty="0">
                <a:solidFill>
                  <a:srgbClr val="002060"/>
                </a:solidFill>
              </a:rPr>
              <a:t>я</a:t>
            </a:r>
            <a:r>
              <a:rPr lang="tt-RU" i="1" dirty="0" smtClean="0">
                <a:solidFill>
                  <a:srgbClr val="002060"/>
                </a:solidFill>
              </a:rPr>
              <a:t>ргың (яңгыр),якры(кыяр),тәсөл(өстәл),</a:t>
            </a:r>
          </a:p>
          <a:p>
            <a:r>
              <a:rPr lang="tt-RU" i="1" dirty="0" smtClean="0">
                <a:solidFill>
                  <a:srgbClr val="002060"/>
                </a:solidFill>
              </a:rPr>
              <a:t>маклә(каләм),ныбас(сабын),катар(тарак)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10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“ Кемнең кояшы яктырак?” уены. Мәсәлән, кояшның һәрбер нурына ка- иҗегеннән башланган сүзләр языгыз. (кара, карт, кар һ.б.) 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659193"/>
            <a:ext cx="7500990" cy="54496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933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692696"/>
            <a:ext cx="5357850" cy="1150064"/>
          </a:xfrm>
        </p:spPr>
        <p:txBody>
          <a:bodyPr/>
          <a:lstStyle/>
          <a:p>
            <a:pPr marL="0" indent="0">
              <a:buNone/>
            </a:pPr>
            <a:r>
              <a:rPr lang="tt-RU" dirty="0" smtClean="0">
                <a:solidFill>
                  <a:schemeClr val="accent5">
                    <a:lumMod val="75000"/>
                  </a:schemeClr>
                </a:solidFill>
              </a:rPr>
              <a:t>Таркалган җөмлә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28728" y="2143116"/>
            <a:ext cx="6663752" cy="307183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tt-RU" sz="3600" dirty="0" smtClean="0">
                <a:solidFill>
                  <a:schemeClr val="accent1">
                    <a:lumMod val="75000"/>
                  </a:schemeClr>
                </a:solidFill>
              </a:rPr>
              <a:t> Сүзләрдән җөмлә төзибез.</a:t>
            </a:r>
          </a:p>
          <a:p>
            <a:pPr marL="45720" indent="0">
              <a:buNone/>
            </a:pPr>
            <a:r>
              <a:rPr lang="tt-RU" sz="3600" dirty="0" smtClean="0">
                <a:solidFill>
                  <a:srgbClr val="002060"/>
                </a:solidFill>
              </a:rPr>
              <a:t>Якка кыш туган матур килде</a:t>
            </a:r>
            <a:r>
              <a:rPr lang="tt-RU" sz="36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marL="45720" indent="0">
              <a:buNone/>
            </a:pPr>
            <a:endParaRPr lang="tt-RU" sz="3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" indent="0">
              <a:buNone/>
            </a:pPr>
            <a:r>
              <a:rPr lang="tt-RU" sz="3600" dirty="0" smtClean="0">
                <a:solidFill>
                  <a:schemeClr val="accent6">
                    <a:lumMod val="75000"/>
                  </a:schemeClr>
                </a:solidFill>
              </a:rPr>
              <a:t>Туган якка матур кыш килде.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87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 Алмагачка алма рәсемнәре ясалган. (А) авазы кергән сүзләр уйлагыз. Һәр сүз уйлаган саен бер алманы буягыз.    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357166"/>
            <a:ext cx="8215370" cy="60722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547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SUS\Desktop\thumb_img_56cae3ec1094c_resize_0_21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500043"/>
            <a:ext cx="7747053" cy="571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25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SUS\Desktop\1670498596_2-kartinkin-net-p-kartinki-k-skazke-repka-vkontakt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542642"/>
            <a:ext cx="8358246" cy="610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92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SUS\Desktop\kezhe-belen-sary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5728"/>
            <a:ext cx="8104414" cy="614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881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85800"/>
            <a:ext cx="7027144" cy="942936"/>
          </a:xfrm>
        </p:spPr>
        <p:txBody>
          <a:bodyPr/>
          <a:lstStyle/>
          <a:p>
            <a:pPr marL="0" indent="0" fontAlgn="base">
              <a:buNone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  <a:effectLst/>
              </a:rPr>
              <a:t>«Футбол тубы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/>
              </a:rPr>
              <a:t>» </a:t>
            </a:r>
            <a:r>
              <a:rPr lang="ru-RU" dirty="0" err="1" smtClean="0">
                <a:solidFill>
                  <a:schemeClr val="accent5">
                    <a:lumMod val="75000"/>
                  </a:schemeClr>
                </a:solidFill>
                <a:effectLst/>
              </a:rPr>
              <a:t>алымы</a:t>
            </a:r>
            <a:endParaRPr lang="ru-RU" dirty="0">
              <a:solidFill>
                <a:schemeClr val="accent5">
                  <a:lumMod val="75000"/>
                </a:schemeClr>
              </a:solidFill>
              <a:effectLst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133587"/>
            <a:ext cx="4214842" cy="3933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60032" y="1628800"/>
            <a:ext cx="413995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Укучы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«футбол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тубы»ның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ячейкаларына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укытучы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алдан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язып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куйган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сорауларга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җавап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яза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Мисал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өчен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текст анализы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сораулары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булырга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мөмкин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яки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укучы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үзе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турында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язарга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мөмкин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Төрле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төсле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карандашлар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белән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дә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буярга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80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980728"/>
            <a:ext cx="5760639" cy="1078097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Дуслык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–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зур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байлык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00034" y="2357430"/>
            <a:ext cx="7664896" cy="3929090"/>
          </a:xfrm>
        </p:spPr>
        <p:txBody>
          <a:bodyPr>
            <a:normAutofit fontScale="40000" lnSpcReduction="20000"/>
          </a:bodyPr>
          <a:lstStyle/>
          <a:p>
            <a:pPr marL="45720" lvl="0" indent="0" fontAlgn="base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lvl="0" indent="0" fontAlgn="base">
              <a:buNone/>
            </a:pPr>
            <a:endParaRPr lang="ru-RU" sz="4600" b="1" i="1" dirty="0">
              <a:latin typeface="Times New Roman" pitchFamily="18" charset="0"/>
              <a:cs typeface="Times New Roman" pitchFamily="18" charset="0"/>
            </a:endParaRPr>
          </a:p>
          <a:p>
            <a:pPr marL="45720" lvl="0" indent="0" fontAlgn="base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tt-RU" sz="5100" b="1" dirty="0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-Сезнеңчә </a:t>
            </a:r>
            <a:r>
              <a:rPr lang="tt-RU" sz="5100" b="1" dirty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дуслык нәрсә ул?</a:t>
            </a:r>
            <a:endParaRPr lang="ru-RU" sz="5100" b="1" dirty="0">
              <a:solidFill>
                <a:srgbClr val="03157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tt-RU" sz="5100" b="1" dirty="0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-Дуслар </a:t>
            </a:r>
            <a:r>
              <a:rPr lang="tt-RU" sz="5100" b="1" dirty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нинди булырга тиеш?</a:t>
            </a:r>
            <a:endParaRPr lang="ru-RU" sz="5100" b="1" dirty="0">
              <a:solidFill>
                <a:srgbClr val="03157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tt-RU" sz="5100" b="1" dirty="0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-Синең </a:t>
            </a:r>
            <a:r>
              <a:rPr lang="tt-RU" sz="5100" b="1" dirty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якын дусларың </a:t>
            </a:r>
            <a:r>
              <a:rPr lang="tt-RU" sz="5100" b="1" dirty="0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кемнәр?</a:t>
            </a:r>
            <a:endParaRPr lang="ru-RU" sz="5100" b="1" dirty="0">
              <a:solidFill>
                <a:srgbClr val="03157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tt-RU" sz="5100" b="1" dirty="0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-Сез </a:t>
            </a:r>
            <a:r>
              <a:rPr lang="tt-RU" sz="5100" b="1" dirty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бер-берегезгә карата </a:t>
            </a:r>
            <a:r>
              <a:rPr lang="tt-RU" sz="5100" b="1" dirty="0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нинди</a:t>
            </a:r>
          </a:p>
          <a:p>
            <a:pPr marL="45720" indent="0">
              <a:buNone/>
            </a:pPr>
            <a:r>
              <a:rPr lang="tt-RU" sz="5100" b="1" dirty="0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5100" b="1" dirty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мөнәсәбәттә</a:t>
            </a:r>
            <a:r>
              <a:rPr lang="tt-RU" sz="5100" b="1" dirty="0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45720" lvl="0" indent="0">
              <a:buNone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5100" b="1" dirty="0" err="1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Дуслар</a:t>
            </a:r>
            <a:r>
              <a:rPr lang="ru-RU" sz="5100" b="1" dirty="0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b="1" dirty="0" err="1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һәрвакытта</a:t>
            </a:r>
            <a:r>
              <a:rPr lang="ru-RU" sz="5100" b="1" dirty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b="1" dirty="0" err="1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чын</a:t>
            </a:r>
            <a:r>
              <a:rPr lang="ru-RU" sz="5100" b="1" dirty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b="1" dirty="0" err="1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дус</a:t>
            </a:r>
            <a:r>
              <a:rPr lang="ru-RU" sz="5100" b="1" dirty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b="1" dirty="0" err="1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5100" b="1" dirty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5100" b="1" dirty="0" smtClean="0">
              <a:solidFill>
                <a:srgbClr val="03157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5100" b="1" dirty="0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100" b="1" dirty="0" err="1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аламы</a:t>
            </a:r>
            <a:r>
              <a:rPr lang="ru-RU" sz="5100" b="1" dirty="0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tt-RU" sz="5100" b="1" dirty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t-RU" sz="5100" b="1" dirty="0" smtClean="0">
              <a:solidFill>
                <a:srgbClr val="03157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tt-RU" sz="5100" b="1" dirty="0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-Дуслар </a:t>
            </a:r>
            <a:r>
              <a:rPr lang="tt-RU" sz="5100" b="1" dirty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белән нишләргә була?</a:t>
            </a:r>
            <a:endParaRPr lang="ru-RU" sz="5100" b="1" dirty="0">
              <a:solidFill>
                <a:srgbClr val="03157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>
              <a:buNone/>
            </a:pPr>
            <a:r>
              <a:rPr lang="ru-RU" sz="5100" b="1" dirty="0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-Сине</a:t>
            </a:r>
            <a:r>
              <a:rPr lang="tt-RU" sz="5100" b="1" dirty="0" smtClean="0">
                <a:solidFill>
                  <a:srgbClr val="031571"/>
                </a:solidFill>
                <a:latin typeface="Times New Roman" pitchFamily="18" charset="0"/>
                <a:cs typeface="Times New Roman" pitchFamily="18" charset="0"/>
              </a:rPr>
              <a:t>ң дустың бармы?Аның рәсемен яса.</a:t>
            </a:r>
            <a:endParaRPr lang="ru-RU" sz="5100" b="1" dirty="0" smtClean="0">
              <a:solidFill>
                <a:srgbClr val="03157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>
              <a:buNone/>
            </a:pPr>
            <a:endParaRPr lang="ru-RU" dirty="0">
              <a:solidFill>
                <a:srgbClr val="03157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dirty="0">
              <a:solidFill>
                <a:srgbClr val="03157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demotivation.ru/wp-content/uploads/2020/02/4397cd1343fad3804c40c36f4a8126da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0" y="3929066"/>
            <a:ext cx="2143140" cy="228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demotivation.ru/wp-content/uploads/2020/02/1e3af1be4d966a97bb1725b53412465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500042"/>
            <a:ext cx="2416922" cy="22860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609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0"/>
            <a:ext cx="6512511" cy="9286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071670" y="1428736"/>
            <a:ext cx="6500858" cy="1128674"/>
          </a:xfrm>
          <a:prstGeom prst="rect">
            <a:avLst/>
          </a:prstGeom>
          <a:solidFill>
            <a:srgbClr val="BDE0E1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468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tt-RU" altLang="ru-RU" sz="4800" dirty="0">
                <a:ln>
                  <a:solidFill>
                    <a:srgbClr val="C00000"/>
                  </a:solidFill>
                </a:ln>
                <a:solidFill>
                  <a:srgbClr val="000000"/>
                </a:solidFill>
                <a:latin typeface="Cambria" charset="0"/>
                <a:cs typeface="+mn-cs"/>
              </a:rPr>
              <a:t>Исәнмесез</a:t>
            </a:r>
            <a:r>
              <a:rPr lang="ru-RU" altLang="ru-RU" sz="4800" dirty="0">
                <a:ln>
                  <a:solidFill>
                    <a:srgbClr val="C00000"/>
                  </a:solidFill>
                </a:ln>
                <a:solidFill>
                  <a:srgbClr val="000000"/>
                </a:solidFill>
                <a:latin typeface="Cambria" charset="0"/>
                <a:cs typeface="+mn-cs"/>
              </a:rPr>
              <a:t>!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055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57166"/>
            <a:ext cx="6984776" cy="768362"/>
          </a:xfrm>
        </p:spPr>
        <p:txBody>
          <a:bodyPr/>
          <a:lstStyle/>
          <a:p>
            <a:pPr marL="0" indent="0" fontAlgn="base">
              <a:buNone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  <a:effectLst/>
              </a:rPr>
              <a:t>«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/>
              </a:rPr>
              <a:t>Кар </a:t>
            </a:r>
            <a:r>
              <a:rPr lang="ru-RU" dirty="0" err="1" smtClean="0">
                <a:solidFill>
                  <a:schemeClr val="accent5">
                    <a:lumMod val="75000"/>
                  </a:schemeClr>
                </a:solidFill>
                <a:effectLst/>
              </a:rPr>
              <a:t>бөртеге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/>
              </a:rPr>
              <a:t> »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  <a:effectLst/>
              </a:rPr>
              <a:t>алымы</a:t>
            </a:r>
            <a:endParaRPr lang="ru-RU" dirty="0">
              <a:solidFill>
                <a:schemeClr val="accent5">
                  <a:lumMod val="75000"/>
                </a:schemeClr>
              </a:solidFill>
              <a:effectLst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2571744"/>
            <a:ext cx="3286147" cy="3746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9124" y="2500306"/>
            <a:ext cx="43138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Һәрбер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кар </a:t>
            </a:r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бөртеге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һәр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бала </a:t>
            </a:r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кебек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уникаль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Шуңа күрә 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 </a:t>
            </a:r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бөртеге 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символы </a:t>
            </a:r>
            <a:r>
              <a:rPr lang="ru-RU" sz="3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дустың турында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сөйләү өчен кулай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алымнарның 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берсе.</a:t>
            </a:r>
            <a:endParaRPr lang="ru-RU" sz="32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29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27483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t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 Дустың </a:t>
            </a:r>
            <a:r>
              <a:rPr lang="tt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булмаса-эзлә.</a:t>
            </a:r>
            <a:r>
              <a:rPr lang="tt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Тапкансың икән-сакла.</a:t>
            </a:r>
            <a:br>
              <a:rPr lang="tt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 Чын дуслыкның кадерен бел.</a:t>
            </a:r>
            <a:br>
              <a:rPr lang="tt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 Иң мөһиме-аны беркайчан да </a:t>
            </a:r>
            <a:r>
              <a:rPr lang="tt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югалтма</a:t>
            </a:r>
            <a:r>
              <a:rPr lang="tt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500042"/>
            <a:ext cx="1730582" cy="2097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62948"/>
            <a:ext cx="2000264" cy="165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114926"/>
            <a:ext cx="1857388" cy="141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https://demotivation.ru/wp-content/uploads/2020/02/16654010615736fe2d22b822.17507711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3929066"/>
            <a:ext cx="1714512" cy="228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Лучшие друзья пришли на день рождения - обои для рабочего стола, картинки,  фото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02" y="5357826"/>
            <a:ext cx="2786082" cy="1285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Друзья играют в мяч в бассейне изображение_Фото номер 501491877_JPG Формат  изображения_ru.lovepik.com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214554"/>
            <a:ext cx="1714512" cy="2071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demotivation.ru/wp-content/uploads/2020/02/drujba1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357166"/>
            <a:ext cx="3071835" cy="16430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008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428604"/>
            <a:ext cx="5286412" cy="785818"/>
          </a:xfrm>
        </p:spPr>
        <p:txBody>
          <a:bodyPr/>
          <a:lstStyle/>
          <a:p>
            <a:pPr>
              <a:buNone/>
            </a:pPr>
            <a:r>
              <a:rPr lang="ru-RU" dirty="0" err="1" smtClean="0">
                <a:solidFill>
                  <a:schemeClr val="accent6"/>
                </a:solidFill>
              </a:rPr>
              <a:t>Дуслык</a:t>
            </a:r>
            <a:r>
              <a:rPr lang="ru-RU" dirty="0" smtClean="0">
                <a:solidFill>
                  <a:schemeClr val="accent6"/>
                </a:solidFill>
              </a:rPr>
              <a:t> паровозы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2054" name="Picture 6" descr="C:\Users\учитель\Desktop\1636777755_40-hdpic-club-p-detskii-poezd-kartinki-7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8105794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учитель\Desktop\621d194720e278606502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1225689"/>
            <a:ext cx="6710811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t-RU" sz="36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«Уен – әйләнә-тирә мохит </a:t>
            </a:r>
          </a:p>
          <a:p>
            <a:pPr algn="ctr"/>
            <a:r>
              <a:rPr lang="tt-RU" sz="36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төшенчәләрен, баланың рухи </a:t>
            </a:r>
          </a:p>
          <a:p>
            <a:pPr algn="ctr"/>
            <a:r>
              <a:rPr lang="tt-RU" sz="36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дөньясына алып керүче зур </a:t>
            </a:r>
          </a:p>
          <a:p>
            <a:pPr algn="ctr"/>
            <a:r>
              <a:rPr lang="tt-RU" sz="36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якты тәрәзә ул.</a:t>
            </a:r>
          </a:p>
          <a:p>
            <a:pPr algn="ctr"/>
            <a:r>
              <a:rPr lang="tt-RU" sz="36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Уен – кызыксыну һәм </a:t>
            </a:r>
            <a:br>
              <a:rPr lang="tt-RU" sz="36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tt-RU" sz="36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белемгә омтылу утын кабыза </a:t>
            </a:r>
          </a:p>
          <a:p>
            <a:pPr algn="ctr"/>
            <a:r>
              <a:rPr lang="tt-RU" sz="36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торган учак ул»</a:t>
            </a:r>
          </a:p>
          <a:p>
            <a:pPr>
              <a:buNone/>
            </a:pPr>
            <a:r>
              <a:rPr lang="tt-RU" sz="36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</a:t>
            </a:r>
          </a:p>
          <a:p>
            <a:pPr algn="r">
              <a:buNone/>
            </a:pPr>
            <a:r>
              <a:rPr lang="tt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В.А. Сухомлинский</a:t>
            </a:r>
            <a:r>
              <a:rPr lang="tt-RU" sz="3600" dirty="0" smtClean="0">
                <a:solidFill>
                  <a:srgbClr val="00182A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3600" dirty="0" smtClean="0">
              <a:solidFill>
                <a:srgbClr val="00182A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dirty="0">
              <a:solidFill>
                <a:srgbClr val="03157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59113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4000" dirty="0" smtClean="0">
                <a:solidFill>
                  <a:schemeClr val="accent6">
                    <a:lumMod val="75000"/>
                  </a:schemeClr>
                </a:solidFill>
              </a:rPr>
              <a:t>Уен технологиясенең әһәмияте</a:t>
            </a:r>
          </a:p>
          <a:p>
            <a:endParaRPr lang="tt-RU" sz="2800" dirty="0" smtClean="0"/>
          </a:p>
          <a:p>
            <a:r>
              <a:rPr lang="tt-RU" sz="3200" dirty="0" smtClean="0">
                <a:solidFill>
                  <a:srgbClr val="031571"/>
                </a:solidFill>
              </a:rPr>
              <a:t>Уен технологиясе универсал</a:t>
            </a:r>
            <a:r>
              <a:rPr lang="ru-RU" sz="3200" dirty="0" err="1">
                <a:solidFill>
                  <a:srgbClr val="031571"/>
                </a:solidFill>
              </a:rPr>
              <a:t>ь</a:t>
            </a:r>
            <a:r>
              <a:rPr lang="tt-RU" sz="3200" dirty="0" smtClean="0">
                <a:solidFill>
                  <a:srgbClr val="031571"/>
                </a:solidFill>
              </a:rPr>
              <a:t> уку гәмәлләрендә</a:t>
            </a:r>
          </a:p>
          <a:p>
            <a:r>
              <a:rPr lang="tt-RU" sz="3200" dirty="0" smtClean="0">
                <a:solidFill>
                  <a:srgbClr val="031571"/>
                </a:solidFill>
              </a:rPr>
              <a:t>коммуникатив эшчәнлекне,</a:t>
            </a:r>
          </a:p>
          <a:p>
            <a:r>
              <a:rPr lang="tt-RU" sz="3200" dirty="0" smtClean="0">
                <a:solidFill>
                  <a:srgbClr val="031571"/>
                </a:solidFill>
              </a:rPr>
              <a:t>танып белү эшчәнлеген, регулятив эшчәнлекне, </a:t>
            </a:r>
          </a:p>
          <a:p>
            <a:r>
              <a:rPr lang="tt-RU" sz="3200" dirty="0" smtClean="0">
                <a:solidFill>
                  <a:srgbClr val="031571"/>
                </a:solidFill>
              </a:rPr>
              <a:t>шәхси эшчәнлекне формалаштыра.  </a:t>
            </a:r>
            <a:endParaRPr lang="ru-RU" sz="3200" dirty="0">
              <a:solidFill>
                <a:srgbClr val="03157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0.jpg"/>
          <p:cNvPicPr>
            <a:picLocks noChangeAspect="1"/>
          </p:cNvPicPr>
          <p:nvPr/>
        </p:nvPicPr>
        <p:blipFill>
          <a:blip r:embed="rId2"/>
          <a:srcRect l="2376" r="16891" b="4659"/>
          <a:stretch>
            <a:fillRect/>
          </a:stretch>
        </p:blipFill>
        <p:spPr>
          <a:xfrm>
            <a:off x="214282" y="1571612"/>
            <a:ext cx="8286808" cy="45720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29681" y="785794"/>
            <a:ext cx="45784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err="1" smtClean="0">
                <a:solidFill>
                  <a:schemeClr val="accent6">
                    <a:lumMod val="75000"/>
                  </a:schemeClr>
                </a:solidFill>
              </a:rPr>
              <a:t>Уен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000" dirty="0" err="1" smtClean="0">
                <a:solidFill>
                  <a:schemeClr val="accent6">
                    <a:lumMod val="75000"/>
                  </a:schemeClr>
                </a:solidFill>
              </a:rPr>
              <a:t>технологиясе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2643174" y="357167"/>
            <a:ext cx="4071966" cy="785818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5">
                  <a:lumMod val="50000"/>
                </a:schemeClr>
              </a:buClr>
              <a:buFontTx/>
              <a:buNone/>
              <a:defRPr/>
            </a:pPr>
            <a:r>
              <a:rPr lang="tt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Уен технологиясе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203848" y="2204864"/>
            <a:ext cx="1872208" cy="2232248"/>
          </a:xfrm>
          <a:prstGeom prst="vertic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43137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sz="2000" b="1" i="1" dirty="0" smtClean="0">
                <a:latin typeface="Calibri" pitchFamily="34" charset="0"/>
              </a:rPr>
              <a:t>Уен</a:t>
            </a:r>
            <a:endParaRPr lang="ru-RU" sz="2000" b="1" i="1" dirty="0" smtClean="0">
              <a:latin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sz="2000" b="1" i="1" dirty="0" smtClean="0">
                <a:latin typeface="Calibri" pitchFamily="34" charset="0"/>
              </a:rPr>
              <a:t>төрләре</a:t>
            </a:r>
            <a:endParaRPr lang="ru-RU" sz="2000" b="1" i="1" dirty="0">
              <a:latin typeface="Calibri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4859338" y="2708275"/>
            <a:ext cx="1873250" cy="4333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1691680" y="3644900"/>
            <a:ext cx="1656358" cy="50418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859338" y="3644900"/>
            <a:ext cx="1657350" cy="50482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1835696" y="2636912"/>
            <a:ext cx="1547268" cy="43172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6732240" y="1844824"/>
            <a:ext cx="1512168" cy="93610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dirty="0" smtClean="0"/>
              <a:t>Тәрбияви уеннар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516216" y="3573016"/>
            <a:ext cx="1872208" cy="1152128"/>
          </a:xfrm>
          <a:prstGeom prst="roundRect">
            <a:avLst/>
          </a:prstGeom>
          <a:solidFill>
            <a:srgbClr val="FCC8E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dirty="0" smtClean="0"/>
              <a:t>Коммуникатив уеннар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23528" y="3717032"/>
            <a:ext cx="1656184" cy="1080120"/>
          </a:xfrm>
          <a:prstGeom prst="roundRect">
            <a:avLst>
              <a:gd name="adj" fmla="val 15422"/>
            </a:avLst>
          </a:prstGeom>
          <a:solidFill>
            <a:srgbClr val="FCFAC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dirty="0" smtClean="0"/>
              <a:t>Иҗади уеннар</a:t>
            </a: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51520" y="1844824"/>
            <a:ext cx="1656184" cy="10801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dirty="0" smtClean="0"/>
              <a:t>Дидактик уеннар</a:t>
            </a:r>
            <a:endParaRPr lang="ru-RU" dirty="0"/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1428728" y="642918"/>
            <a:ext cx="6143668" cy="785818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5">
                  <a:lumMod val="50000"/>
                </a:schemeClr>
              </a:buClr>
              <a:buFontTx/>
              <a:buNone/>
              <a:defRPr/>
            </a:pPr>
            <a:r>
              <a:rPr lang="ru-RU" sz="2500" b="1" i="1" dirty="0" smtClean="0">
                <a:latin typeface="Calibri" pitchFamily="34" charset="0"/>
              </a:rPr>
              <a:t> </a:t>
            </a:r>
            <a:r>
              <a:rPr lang="ru-RU" sz="28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Үткәрү методикасы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буенча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203848" y="2204864"/>
            <a:ext cx="1872208" cy="2232248"/>
          </a:xfrm>
          <a:prstGeom prst="vertic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43137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sz="2000" b="1" i="1" dirty="0" smtClean="0">
                <a:latin typeface="Calibri" pitchFamily="34" charset="0"/>
              </a:rPr>
              <a:t>Уен</a:t>
            </a:r>
            <a:endParaRPr lang="ru-RU" sz="2000" b="1" i="1" dirty="0" smtClean="0">
              <a:latin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sz="2000" b="1" i="1" dirty="0" smtClean="0">
                <a:latin typeface="Calibri" pitchFamily="34" charset="0"/>
              </a:rPr>
              <a:t>төрләре</a:t>
            </a:r>
            <a:endParaRPr lang="ru-RU" sz="2000" b="1" i="1" dirty="0">
              <a:latin typeface="Calibri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4859338" y="2708275"/>
            <a:ext cx="1873250" cy="4333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1691680" y="3644900"/>
            <a:ext cx="1656358" cy="50418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859338" y="3644900"/>
            <a:ext cx="1657350" cy="50482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1835696" y="2636912"/>
            <a:ext cx="1547268" cy="43172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6732240" y="2132856"/>
            <a:ext cx="1656184" cy="86409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dirty="0" smtClean="0"/>
              <a:t>Ро</a:t>
            </a:r>
            <a:r>
              <a:rPr lang="ru-RU" dirty="0" err="1" smtClean="0"/>
              <a:t>льле</a:t>
            </a:r>
            <a:r>
              <a:rPr lang="tt-RU" dirty="0" smtClean="0"/>
              <a:t> уеннар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660232" y="3645024"/>
            <a:ext cx="1584176" cy="1080120"/>
          </a:xfrm>
          <a:prstGeom prst="roundRect">
            <a:avLst/>
          </a:prstGeom>
          <a:solidFill>
            <a:srgbClr val="FCC8E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dirty="0" smtClean="0"/>
              <a:t>Эшлекле уеннар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1520" y="3861048"/>
            <a:ext cx="1728192" cy="792088"/>
          </a:xfrm>
          <a:prstGeom prst="roundRect">
            <a:avLst/>
          </a:prstGeom>
          <a:solidFill>
            <a:srgbClr val="FCFAC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dirty="0" smtClean="0"/>
              <a:t>Сю</a:t>
            </a:r>
            <a:r>
              <a:rPr lang="ru-RU" dirty="0" err="1" smtClean="0"/>
              <a:t>жетлы</a:t>
            </a:r>
            <a:r>
              <a:rPr lang="tt-RU" dirty="0" smtClean="0"/>
              <a:t> уеннар</a:t>
            </a: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23528" y="2060848"/>
            <a:ext cx="1584176" cy="9361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dirty="0" smtClean="0"/>
              <a:t>Предметлы уеннар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1857355" y="428604"/>
            <a:ext cx="5072099" cy="714379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5">
                  <a:lumMod val="50000"/>
                </a:schemeClr>
              </a:buClr>
              <a:buFontTx/>
              <a:buNone/>
              <a:defRPr/>
            </a:pPr>
            <a:r>
              <a:rPr lang="ru-RU" sz="2500" b="1" i="1" dirty="0" smtClean="0">
                <a:latin typeface="Calibri" pitchFamily="34" charset="0"/>
              </a:rPr>
              <a:t> </a:t>
            </a:r>
            <a:r>
              <a:rPr lang="ru-RU" sz="28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Формалары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ягыннан</a:t>
            </a:r>
            <a:r>
              <a:rPr lang="ru-RU" sz="25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5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203848" y="2204864"/>
            <a:ext cx="1872208" cy="2232248"/>
          </a:xfrm>
          <a:prstGeom prst="vertic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43137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sz="2000" b="1" i="1" dirty="0" smtClean="0">
                <a:latin typeface="Calibri" pitchFamily="34" charset="0"/>
              </a:rPr>
              <a:t>Уен</a:t>
            </a:r>
            <a:endParaRPr lang="ru-RU" sz="2000" b="1" i="1" dirty="0" smtClean="0">
              <a:latin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sz="2000" b="1" i="1" dirty="0" smtClean="0">
                <a:latin typeface="Calibri" pitchFamily="34" charset="0"/>
              </a:rPr>
              <a:t>төрләре</a:t>
            </a:r>
            <a:endParaRPr lang="ru-RU" sz="2000" b="1" i="1" dirty="0">
              <a:latin typeface="Calibri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4859338" y="2708275"/>
            <a:ext cx="1873250" cy="4333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1691680" y="3644900"/>
            <a:ext cx="1656358" cy="50418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859338" y="3644900"/>
            <a:ext cx="1657350" cy="50482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1835696" y="2636912"/>
            <a:ext cx="1547268" cy="43172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6732240" y="2132856"/>
            <a:ext cx="1656184" cy="86409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dirty="0" smtClean="0"/>
              <a:t>Язма  уеннар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660232" y="3645024"/>
            <a:ext cx="1584176" cy="1080120"/>
          </a:xfrm>
          <a:prstGeom prst="roundRect">
            <a:avLst/>
          </a:prstGeom>
          <a:solidFill>
            <a:srgbClr val="FCC8E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dirty="0" smtClean="0"/>
              <a:t>Хәрәкәтле уеннар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1520" y="3861048"/>
            <a:ext cx="1728192" cy="792088"/>
          </a:xfrm>
          <a:prstGeom prst="roundRect">
            <a:avLst/>
          </a:prstGeom>
          <a:solidFill>
            <a:srgbClr val="FCFAC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dirty="0" smtClean="0"/>
              <a:t>Өстәл уеннары</a:t>
            </a: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23528" y="2060848"/>
            <a:ext cx="1584176" cy="9361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dirty="0" smtClean="0"/>
              <a:t>Тел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smtClean="0"/>
              <a:t> уеннары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793289" y="5357826"/>
            <a:ext cx="6512511" cy="714380"/>
          </a:xfrm>
        </p:spPr>
        <p:txBody>
          <a:bodyPr/>
          <a:lstStyle/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332656"/>
            <a:ext cx="6512511" cy="1143000"/>
          </a:xfrm>
        </p:spPr>
        <p:txBody>
          <a:bodyPr>
            <a:normAutofit fontScale="90000"/>
          </a:bodyPr>
          <a:lstStyle/>
          <a:p>
            <a:r>
              <a:rPr lang="tt-RU" sz="2800" b="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 ТЕЛЛЕ УКУЧЫЛАРГА ТАТАР ТЕЛЕН </a:t>
            </a:r>
            <a:r>
              <a:rPr lang="tt-RU" sz="2800" b="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ӨЙРӘТҮДӘ </a:t>
            </a:r>
            <a:r>
              <a:rPr lang="tt-RU" sz="2800" b="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 УЕННАРЫ</a:t>
            </a:r>
            <a:endParaRPr lang="ru-RU" sz="2800" b="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691680" y="1628800"/>
            <a:ext cx="6400800" cy="3744416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tt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Фонетик уеннар;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t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Лексик уеннар;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t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Фразалы уеннар;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t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Грамматик уеннар;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t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Укырга өйрәтү уеннары;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t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Тыңлап аңлауга өйрәтү уеннары;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t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Сөйләмгә өйрәтү уеннары;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t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Катнаш уеннар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6861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1271</TotalTime>
  <Words>366</Words>
  <Application>Microsoft Office PowerPoint</Application>
  <PresentationFormat>Экран (4:3)</PresentationFormat>
  <Paragraphs>96</Paragraphs>
  <Slides>23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РУС ТЕЛЛЕ УКУЧЫЛАРГА ТАТАР ТЕЛЕН       ӨЙРӘТҮДӘ ТЕЛ УЕННАРЫ</vt:lpstr>
      <vt:lpstr>Презентация PowerPoint</vt:lpstr>
      <vt:lpstr>Югалган сүз    </vt:lpstr>
      <vt:lpstr>Презентация PowerPoint</vt:lpstr>
      <vt:lpstr>Таркалган җөмлә</vt:lpstr>
      <vt:lpstr>Презентация PowerPoint</vt:lpstr>
      <vt:lpstr>Презентация PowerPoint</vt:lpstr>
      <vt:lpstr>Презентация PowerPoint</vt:lpstr>
      <vt:lpstr>Презентация PowerPoint</vt:lpstr>
      <vt:lpstr>«Футбол тубы» алымы</vt:lpstr>
      <vt:lpstr>Дуслык – зур байлык    </vt:lpstr>
      <vt:lpstr>«Кар бөртеге » алымы</vt:lpstr>
      <vt:lpstr>Презентация PowerPoint</vt:lpstr>
      <vt:lpstr>Дуслык паровозы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ASUS</cp:lastModifiedBy>
  <cp:revision>108</cp:revision>
  <dcterms:created xsi:type="dcterms:W3CDTF">2019-12-14T16:44:14Z</dcterms:created>
  <dcterms:modified xsi:type="dcterms:W3CDTF">2023-12-12T18:16:40Z</dcterms:modified>
</cp:coreProperties>
</file>