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1" autoAdjust="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10.11.2021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10.11.2021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10.11.2021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10.11.2021</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package" Target="../embeddings/Microsoft_Word_Document2.docx"/><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Использование заданий </a:t>
            </a:r>
            <a:r>
              <a:rPr lang="en-US" smtClean="0"/>
              <a:t>PISA</a:t>
            </a:r>
            <a:br>
              <a:rPr lang="en-US" smtClean="0"/>
            </a:br>
            <a:r>
              <a:rPr lang="ru-RU" smtClean="0"/>
              <a:t> </a:t>
            </a:r>
            <a:r>
              <a:rPr lang="ru-RU" dirty="0" smtClean="0"/>
              <a:t>на уроках физики </a:t>
            </a:r>
            <a:endParaRPr lang="ru-RU" dirty="0"/>
          </a:p>
        </p:txBody>
      </p:sp>
      <p:sp>
        <p:nvSpPr>
          <p:cNvPr id="3" name="Подзаголовок 2"/>
          <p:cNvSpPr>
            <a:spLocks noGrp="1"/>
          </p:cNvSpPr>
          <p:nvPr>
            <p:ph type="subTitle" idx="1"/>
          </p:nvPr>
        </p:nvSpPr>
        <p:spPr>
          <a:xfrm>
            <a:off x="642805" y="4648200"/>
            <a:ext cx="6553200" cy="1085056"/>
          </a:xfrm>
        </p:spPr>
        <p:txBody>
          <a:bodyPr>
            <a:normAutofit lnSpcReduction="10000"/>
          </a:bodyPr>
          <a:lstStyle/>
          <a:p>
            <a:r>
              <a:rPr lang="ru-RU" i="1" dirty="0">
                <a:solidFill>
                  <a:schemeClr val="tx1"/>
                </a:solidFill>
              </a:rPr>
              <a:t>Учитель физики первой квалификационной категории </a:t>
            </a:r>
            <a:endParaRPr lang="ru-RU" dirty="0">
              <a:solidFill>
                <a:schemeClr val="tx1"/>
              </a:solidFill>
            </a:endParaRPr>
          </a:p>
          <a:p>
            <a:r>
              <a:rPr lang="ru-RU" i="1" dirty="0">
                <a:solidFill>
                  <a:schemeClr val="tx1"/>
                </a:solidFill>
              </a:rPr>
              <a:t>МБОУ «ЗСОШ  № 6»</a:t>
            </a:r>
            <a:endParaRPr lang="ru-RU" dirty="0">
              <a:solidFill>
                <a:schemeClr val="tx1"/>
              </a:solidFill>
            </a:endParaRPr>
          </a:p>
          <a:p>
            <a:r>
              <a:rPr lang="ru-RU" i="1" dirty="0">
                <a:solidFill>
                  <a:schemeClr val="tx1"/>
                </a:solidFill>
              </a:rPr>
              <a:t>Ласточкина Марина Александровна</a:t>
            </a:r>
            <a:endParaRPr lang="ru-RU" dirty="0">
              <a:solidFill>
                <a:schemeClr val="tx1"/>
              </a:solidFill>
            </a:endParaRPr>
          </a:p>
          <a:p>
            <a:endParaRPr lang="ru-RU" dirty="0"/>
          </a:p>
        </p:txBody>
      </p:sp>
    </p:spTree>
    <p:extLst>
      <p:ext uri="{BB962C8B-B14F-4D97-AF65-F5344CB8AC3E}">
        <p14:creationId xmlns:p14="http://schemas.microsoft.com/office/powerpoint/2010/main" val="31319474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38328"/>
            <a:ext cx="8229600" cy="354368"/>
          </a:xfrm>
        </p:spPr>
        <p:txBody>
          <a:bodyPr>
            <a:normAutofit fontScale="90000"/>
          </a:bodyPr>
          <a:lstStyle/>
          <a:p>
            <a:endParaRPr lang="ru-RU"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404664"/>
            <a:ext cx="7344816" cy="376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908719"/>
            <a:ext cx="7848872" cy="2448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3789040"/>
            <a:ext cx="8363339"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92818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260648"/>
            <a:ext cx="8352927" cy="5865515"/>
          </a:xfrm>
        </p:spPr>
        <p:txBody>
          <a:bodyPr/>
          <a:lstStyle/>
          <a:p>
            <a:pPr>
              <a:spcAft>
                <a:spcPts val="0"/>
              </a:spcAft>
            </a:pPr>
            <a:r>
              <a:rPr lang="ru-RU" b="1" dirty="0">
                <a:solidFill>
                  <a:srgbClr val="000000"/>
                </a:solidFill>
                <a:latin typeface="Times New Roman"/>
                <a:ea typeface="Calibri"/>
              </a:rPr>
              <a:t>Вопрос 1:  </a:t>
            </a:r>
            <a:r>
              <a:rPr lang="ru-RU" dirty="0">
                <a:solidFill>
                  <a:srgbClr val="000000"/>
                </a:solidFill>
                <a:latin typeface="Times New Roman"/>
                <a:ea typeface="Calibri"/>
              </a:rPr>
              <a:t>Графики ниже демонстрируют среднюю скорость ветра в четырех разных местностях в течение года. На каком из графиков указано самое подходящее место для установки </a:t>
            </a:r>
            <a:r>
              <a:rPr lang="ru-RU" dirty="0" err="1">
                <a:solidFill>
                  <a:srgbClr val="000000"/>
                </a:solidFill>
                <a:latin typeface="Times New Roman"/>
                <a:ea typeface="Calibri"/>
              </a:rPr>
              <a:t>ветроэлектростанции</a:t>
            </a:r>
            <a:r>
              <a:rPr lang="ru-RU" dirty="0">
                <a:solidFill>
                  <a:srgbClr val="000000"/>
                </a:solidFill>
                <a:latin typeface="Times New Roman"/>
                <a:ea typeface="Calibri"/>
              </a:rPr>
              <a:t> с целью производства электричества? </a:t>
            </a:r>
            <a:endParaRPr lang="ru-RU" sz="2000" dirty="0">
              <a:solidFill>
                <a:srgbClr val="000000"/>
              </a:solidFill>
              <a:latin typeface="Times New Roman"/>
              <a:ea typeface="Calibri"/>
            </a:endParaRPr>
          </a:p>
          <a:p>
            <a:pPr>
              <a:spcAft>
                <a:spcPts val="0"/>
              </a:spcAft>
            </a:pPr>
            <a:r>
              <a:rPr lang="ru-RU" dirty="0">
                <a:solidFill>
                  <a:srgbClr val="000000"/>
                </a:solidFill>
                <a:latin typeface="Times New Roman"/>
                <a:ea typeface="Calibri"/>
              </a:rPr>
              <a:t> </a:t>
            </a:r>
            <a:endParaRPr lang="ru-RU" sz="2000" dirty="0">
              <a:solidFill>
                <a:srgbClr val="000000"/>
              </a:solidFill>
              <a:latin typeface="Times New Roman"/>
              <a:ea typeface="Calibri"/>
            </a:endParaRPr>
          </a:p>
          <a:p>
            <a:endParaRPr lang="ru-RU" dirty="0"/>
          </a:p>
        </p:txBody>
      </p:sp>
      <p:sp>
        <p:nvSpPr>
          <p:cNvPr id="3" name="Заголовок 2"/>
          <p:cNvSpPr>
            <a:spLocks noGrp="1"/>
          </p:cNvSpPr>
          <p:nvPr>
            <p:ph type="title"/>
          </p:nvPr>
        </p:nvSpPr>
        <p:spPr/>
        <p:txBody>
          <a:bodyPr/>
          <a:lstStyle/>
          <a:p>
            <a:endParaRPr lang="ru-RU"/>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48880"/>
            <a:ext cx="5595937" cy="371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3068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83568" y="260648"/>
            <a:ext cx="8064896" cy="3816424"/>
          </a:xfrm>
        </p:spPr>
        <p:txBody>
          <a:bodyPr>
            <a:normAutofit fontScale="70000" lnSpcReduction="20000"/>
          </a:bodyPr>
          <a:lstStyle/>
          <a:p>
            <a:pPr>
              <a:spcAft>
                <a:spcPts val="0"/>
              </a:spcAft>
            </a:pPr>
            <a:r>
              <a:rPr lang="ru-RU" b="1" dirty="0">
                <a:solidFill>
                  <a:srgbClr val="000000"/>
                </a:solidFill>
                <a:latin typeface="Times New Roman"/>
                <a:ea typeface="Calibri"/>
              </a:rPr>
              <a:t>Вопрос 2:  </a:t>
            </a:r>
            <a:r>
              <a:rPr lang="ru-RU" dirty="0">
                <a:solidFill>
                  <a:srgbClr val="000000"/>
                </a:solidFill>
                <a:latin typeface="Times New Roman"/>
                <a:ea typeface="Calibri"/>
              </a:rPr>
              <a:t>Чем сильнее ветер, тем быстрее скорость вращения лопастей и мощнее производство электроэнергии. Однако в реальной ситуации прямое отношение между скоростью ветра и электроэнергией отсутствует. Ниже перечислены четыре необходимые условия работы при генерации электроэнергии на реальной </a:t>
            </a:r>
            <a:r>
              <a:rPr lang="ru-RU" dirty="0" err="1">
                <a:solidFill>
                  <a:srgbClr val="000000"/>
                </a:solidFill>
                <a:latin typeface="Times New Roman"/>
                <a:ea typeface="Calibri"/>
              </a:rPr>
              <a:t>ветроэлектростанции</a:t>
            </a:r>
            <a:r>
              <a:rPr lang="ru-RU" dirty="0">
                <a:solidFill>
                  <a:srgbClr val="000000"/>
                </a:solidFill>
                <a:latin typeface="Times New Roman"/>
                <a:ea typeface="Calibri"/>
              </a:rPr>
              <a:t>. </a:t>
            </a:r>
            <a:endParaRPr lang="ru-RU" sz="2000" dirty="0">
              <a:solidFill>
                <a:srgbClr val="000000"/>
              </a:solidFill>
              <a:latin typeface="Times New Roman"/>
              <a:ea typeface="Calibri"/>
            </a:endParaRPr>
          </a:p>
          <a:p>
            <a:pPr marL="342900" lvl="0" indent="-342900">
              <a:spcAft>
                <a:spcPts val="180"/>
              </a:spcAft>
              <a:buFont typeface="Arial"/>
              <a:buChar char="•"/>
            </a:pPr>
            <a:r>
              <a:rPr lang="ru-RU" dirty="0">
                <a:solidFill>
                  <a:srgbClr val="000000"/>
                </a:solidFill>
                <a:latin typeface="Times New Roman"/>
                <a:ea typeface="Calibri"/>
              </a:rPr>
              <a:t>Лопасти ветряной мельницы начинают вращаться, когда скорость ветра достигает V1. </a:t>
            </a:r>
            <a:endParaRPr lang="ru-RU" sz="2000" dirty="0">
              <a:solidFill>
                <a:srgbClr val="000000"/>
              </a:solidFill>
              <a:latin typeface="Times New Roman"/>
              <a:ea typeface="Calibri"/>
            </a:endParaRPr>
          </a:p>
          <a:p>
            <a:pPr marL="342900" lvl="0" indent="-342900">
              <a:spcAft>
                <a:spcPts val="180"/>
              </a:spcAft>
              <a:buFont typeface="Arial"/>
              <a:buChar char="•"/>
            </a:pPr>
            <a:r>
              <a:rPr lang="ru-RU" dirty="0">
                <a:solidFill>
                  <a:srgbClr val="000000"/>
                </a:solidFill>
                <a:latin typeface="Times New Roman"/>
                <a:ea typeface="Calibri"/>
              </a:rPr>
              <a:t>Производство электроэнергии достигает максимума (W), когда скорость ветра равняется V2. </a:t>
            </a:r>
            <a:endParaRPr lang="ru-RU" sz="2000" dirty="0">
              <a:solidFill>
                <a:srgbClr val="000000"/>
              </a:solidFill>
              <a:latin typeface="Times New Roman"/>
              <a:ea typeface="Calibri"/>
            </a:endParaRPr>
          </a:p>
          <a:p>
            <a:pPr marL="342900" lvl="0" indent="-342900">
              <a:spcAft>
                <a:spcPts val="180"/>
              </a:spcAft>
              <a:buFont typeface="Arial"/>
              <a:buChar char="•"/>
            </a:pPr>
            <a:r>
              <a:rPr lang="ru-RU" dirty="0">
                <a:solidFill>
                  <a:srgbClr val="000000"/>
                </a:solidFill>
                <a:latin typeface="Times New Roman"/>
                <a:ea typeface="Calibri"/>
              </a:rPr>
              <a:t>В целях безопасности лопасти не могут достичь скорости, превышающей ту, которую они развивают при скорости ветра равной V2. </a:t>
            </a:r>
            <a:endParaRPr lang="ru-RU" sz="2000" dirty="0">
              <a:solidFill>
                <a:srgbClr val="000000"/>
              </a:solidFill>
              <a:latin typeface="Times New Roman"/>
              <a:ea typeface="Calibri"/>
            </a:endParaRPr>
          </a:p>
          <a:p>
            <a:pPr marL="342900" lvl="0" indent="-342900">
              <a:spcAft>
                <a:spcPts val="0"/>
              </a:spcAft>
              <a:buFont typeface="Arial"/>
              <a:buChar char="•"/>
            </a:pPr>
            <a:r>
              <a:rPr lang="ru-RU" dirty="0">
                <a:solidFill>
                  <a:srgbClr val="000000"/>
                </a:solidFill>
                <a:latin typeface="Times New Roman"/>
                <a:ea typeface="Calibri"/>
              </a:rPr>
              <a:t>Лопасти прекращают вращение при скорости ветра равной V3. </a:t>
            </a:r>
            <a:endParaRPr lang="ru-RU" sz="2000" dirty="0">
              <a:solidFill>
                <a:srgbClr val="000000"/>
              </a:solidFill>
              <a:latin typeface="Times New Roman"/>
              <a:ea typeface="Calibri"/>
            </a:endParaRPr>
          </a:p>
          <a:p>
            <a:pPr marL="0" indent="0">
              <a:spcAft>
                <a:spcPts val="0"/>
              </a:spcAft>
              <a:buNone/>
            </a:pPr>
            <a:r>
              <a:rPr lang="ru-RU" dirty="0">
                <a:solidFill>
                  <a:srgbClr val="000000"/>
                </a:solidFill>
                <a:latin typeface="Times New Roman"/>
                <a:ea typeface="Calibri"/>
              </a:rPr>
              <a:t> </a:t>
            </a:r>
            <a:endParaRPr lang="ru-RU" sz="2000" dirty="0">
              <a:solidFill>
                <a:srgbClr val="000000"/>
              </a:solidFill>
              <a:latin typeface="Times New Roman"/>
              <a:ea typeface="Calibri"/>
            </a:endParaRPr>
          </a:p>
          <a:p>
            <a:pPr marL="0" indent="0" algn="just">
              <a:lnSpc>
                <a:spcPct val="115000"/>
              </a:lnSpc>
              <a:spcAft>
                <a:spcPts val="1000"/>
              </a:spcAft>
              <a:buNone/>
            </a:pPr>
            <a:r>
              <a:rPr lang="ru-RU" dirty="0">
                <a:latin typeface="Times New Roman"/>
                <a:ea typeface="Calibri"/>
                <a:cs typeface="Times New Roman"/>
              </a:rPr>
              <a:t>Какой из графиков наиболее точно показывает отношение между скоростью ветра и производством электроэнергии в рамках данных условий работы?</a:t>
            </a:r>
            <a:endParaRPr lang="ru-RU" sz="18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lstStyle/>
          <a:p>
            <a:endParaRPr lang="ru-RU"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933056"/>
            <a:ext cx="4248472" cy="2617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17865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229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27583" y="476672"/>
            <a:ext cx="7790227"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3548785"/>
            <a:ext cx="7848872" cy="1740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7082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260648"/>
            <a:ext cx="8784976" cy="5472608"/>
          </a:xfrm>
        </p:spPr>
        <p:txBody>
          <a:bodyPr>
            <a:normAutofit/>
          </a:bodyPr>
          <a:lstStyle/>
          <a:p>
            <a:r>
              <a:rPr lang="ru-RU" b="1" dirty="0"/>
              <a:t>Пример 5: </a:t>
            </a:r>
            <a:r>
              <a:rPr lang="ru-RU" b="1" dirty="0" err="1"/>
              <a:t>Дрон-рейсинг</a:t>
            </a:r>
            <a:r>
              <a:rPr lang="ru-RU" b="1" dirty="0"/>
              <a:t>  (7 класс)</a:t>
            </a:r>
            <a:endParaRPr lang="ru-RU" dirty="0"/>
          </a:p>
          <a:p>
            <a:pPr marL="0" indent="0">
              <a:buNone/>
            </a:pPr>
            <a:r>
              <a:rPr lang="ru-RU" sz="1600" dirty="0" err="1"/>
              <a:t>Дрон-рейсинг</a:t>
            </a:r>
            <a:r>
              <a:rPr lang="ru-RU" sz="1600" dirty="0"/>
              <a:t> – это гонки </a:t>
            </a:r>
            <a:r>
              <a:rPr lang="ru-RU" sz="1600" dirty="0" err="1"/>
              <a:t>дронов</a:t>
            </a:r>
            <a:r>
              <a:rPr lang="ru-RU" sz="1600" dirty="0"/>
              <a:t>. </a:t>
            </a:r>
            <a:r>
              <a:rPr lang="ru-RU" sz="1600" dirty="0" err="1"/>
              <a:t>Дроны</a:t>
            </a:r>
            <a:r>
              <a:rPr lang="ru-RU" sz="1600" dirty="0"/>
              <a:t> мчатся к финишу на скорости свыше 100 км/ч. </a:t>
            </a:r>
            <a:r>
              <a:rPr lang="ru-RU" sz="1600" dirty="0" err="1"/>
              <a:t>Беспилотниками</a:t>
            </a:r>
            <a:r>
              <a:rPr lang="ru-RU" sz="1600" dirty="0"/>
              <a:t> управляют гонщики с помощью специальных очков виртуальной реальности и пульта дистанционного управления – контроллера.</a:t>
            </a:r>
          </a:p>
          <a:p>
            <a:pPr marL="0" indent="0">
              <a:buNone/>
            </a:pPr>
            <a:r>
              <a:rPr lang="ru-RU" sz="1600" dirty="0"/>
              <a:t>В таких состязаниях требуется не только максимальная скорость. Нужно прийти к финишу первым, преодолев все преграды и пролетев через чек-</a:t>
            </a:r>
            <a:r>
              <a:rPr lang="ru-RU" sz="1600" dirty="0" err="1"/>
              <a:t>пойнты</a:t>
            </a:r>
            <a:r>
              <a:rPr lang="ru-RU" sz="1600" dirty="0"/>
              <a:t> – специальные подсвеченные участки трассы. Для этого необходимо чувствовать размеры </a:t>
            </a:r>
            <a:r>
              <a:rPr lang="ru-RU" sz="1600" dirty="0" err="1"/>
              <a:t>дрона</a:t>
            </a:r>
            <a:r>
              <a:rPr lang="ru-RU" sz="1600" dirty="0"/>
              <a:t>, чтобы провести его между преградами, правильно совершить манёвр, вписаться в крутой поворот. Это напоминает компьютерную игру, которая происходит на самом деле.</a:t>
            </a:r>
          </a:p>
          <a:p>
            <a:pPr marL="0" indent="0">
              <a:buNone/>
            </a:pPr>
            <a:r>
              <a:rPr lang="ru-RU" sz="1600" dirty="0"/>
              <a:t>В </a:t>
            </a:r>
            <a:r>
              <a:rPr lang="ru-RU" sz="1600" dirty="0" err="1"/>
              <a:t>дрон-рейсинге</a:t>
            </a:r>
            <a:r>
              <a:rPr lang="ru-RU" sz="1600" dirty="0"/>
              <a:t> существует ограничение: расстояние между роторами диаметрально противоположных моторов не должно превышать установленного значения. Наиболее популярные классы </a:t>
            </a:r>
            <a:r>
              <a:rPr lang="ru-RU" sz="1600" dirty="0" err="1"/>
              <a:t>дронов</a:t>
            </a:r>
            <a:r>
              <a:rPr lang="ru-RU" sz="1600" dirty="0"/>
              <a:t> – от 210 до 250 мм. Количество моторов обычно не регламентируется, но почти все пилоты летают на </a:t>
            </a:r>
            <a:r>
              <a:rPr lang="ru-RU" sz="1600" dirty="0" err="1"/>
              <a:t>квадрокоптерах</a:t>
            </a:r>
            <a:r>
              <a:rPr lang="ru-RU" sz="1600" dirty="0"/>
              <a:t> – это оптимальное решение с точки зрения мощности, веса и аэродинамики. При этом время полёта гоночных </a:t>
            </a:r>
            <a:r>
              <a:rPr lang="ru-RU" sz="1600" dirty="0" err="1"/>
              <a:t>дронов</a:t>
            </a:r>
            <a:r>
              <a:rPr lang="ru-RU" sz="1600" dirty="0"/>
              <a:t> невелико и в среднем составляет 3–5 минут.</a:t>
            </a:r>
          </a:p>
          <a:p>
            <a:endParaRPr lang="ru-RU" dirty="0"/>
          </a:p>
        </p:txBody>
      </p:sp>
      <p:sp>
        <p:nvSpPr>
          <p:cNvPr id="3" name="Заголовок 2"/>
          <p:cNvSpPr>
            <a:spLocks noGrp="1"/>
          </p:cNvSpPr>
          <p:nvPr>
            <p:ph type="title"/>
          </p:nvPr>
        </p:nvSpPr>
        <p:spPr>
          <a:xfrm>
            <a:off x="467544" y="-963488"/>
            <a:ext cx="8229600" cy="1252728"/>
          </a:xfrm>
        </p:spPr>
        <p:txBody>
          <a:bodyPr/>
          <a:lstStyle/>
          <a:p>
            <a:endParaRPr lang="ru-RU"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365104"/>
            <a:ext cx="3621087"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8045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88640"/>
            <a:ext cx="8568952" cy="6264696"/>
          </a:xfrm>
        </p:spPr>
        <p:txBody>
          <a:bodyPr>
            <a:normAutofit lnSpcReduction="10000"/>
          </a:bodyPr>
          <a:lstStyle/>
          <a:p>
            <a:r>
              <a:rPr lang="ru-RU" sz="1800" dirty="0">
                <a:solidFill>
                  <a:schemeClr val="tx1">
                    <a:lumMod val="95000"/>
                    <a:lumOff val="5000"/>
                  </a:schemeClr>
                </a:solidFill>
              </a:rPr>
              <a:t>1. Двое друзей собираются участвовать в </a:t>
            </a:r>
            <a:r>
              <a:rPr lang="ru-RU" sz="1800" dirty="0" err="1">
                <a:solidFill>
                  <a:schemeClr val="tx1">
                    <a:lumMod val="95000"/>
                    <a:lumOff val="5000"/>
                  </a:schemeClr>
                </a:solidFill>
              </a:rPr>
              <a:t>дрон-рейсинге</a:t>
            </a:r>
            <a:r>
              <a:rPr lang="ru-RU" sz="1800" dirty="0">
                <a:solidFill>
                  <a:schemeClr val="tx1">
                    <a:lumMod val="95000"/>
                    <a:lumOff val="5000"/>
                  </a:schemeClr>
                </a:solidFill>
              </a:rPr>
              <a:t>. Ребята настроены на победу и сформулировали проблемы, которые необходимо решить </a:t>
            </a:r>
            <a:r>
              <a:rPr lang="ru-RU" sz="1800" dirty="0" smtClean="0">
                <a:solidFill>
                  <a:schemeClr val="tx1">
                    <a:lumMod val="95000"/>
                    <a:lumOff val="5000"/>
                  </a:schemeClr>
                </a:solidFill>
              </a:rPr>
              <a:t>до соревнований</a:t>
            </a:r>
            <a:r>
              <a:rPr lang="ru-RU" sz="1800" dirty="0">
                <a:solidFill>
                  <a:schemeClr val="tx1">
                    <a:lumMod val="95000"/>
                    <a:lumOff val="5000"/>
                  </a:schemeClr>
                </a:solidFill>
              </a:rPr>
              <a:t>. На какие из указанных ниже вопросов ребята смогут ответить, используя естественнонаучные методы?  Выберите все верные ответы.</a:t>
            </a:r>
          </a:p>
          <a:p>
            <a:pPr marL="0" indent="0">
              <a:buNone/>
            </a:pPr>
            <a:r>
              <a:rPr lang="ru-RU" sz="1800" dirty="0">
                <a:solidFill>
                  <a:schemeClr val="tx1">
                    <a:lumMod val="95000"/>
                    <a:lumOff val="5000"/>
                  </a:schemeClr>
                </a:solidFill>
              </a:rPr>
              <a:t>1.В какой цвет покрасить корпус </a:t>
            </a:r>
            <a:r>
              <a:rPr lang="ru-RU" sz="1800" dirty="0" err="1">
                <a:solidFill>
                  <a:schemeClr val="tx1">
                    <a:lumMod val="95000"/>
                    <a:lumOff val="5000"/>
                  </a:schemeClr>
                </a:solidFill>
              </a:rPr>
              <a:t>дрона</a:t>
            </a:r>
            <a:r>
              <a:rPr lang="ru-RU" sz="1800" dirty="0">
                <a:solidFill>
                  <a:schemeClr val="tx1">
                    <a:lumMod val="95000"/>
                    <a:lumOff val="5000"/>
                  </a:schemeClr>
                </a:solidFill>
              </a:rPr>
              <a:t> для того, чтобы он понравился зрителям?</a:t>
            </a:r>
          </a:p>
          <a:p>
            <a:pPr marL="0" indent="0">
              <a:buNone/>
            </a:pPr>
            <a:r>
              <a:rPr lang="ru-RU" sz="1800" dirty="0">
                <a:solidFill>
                  <a:schemeClr val="tx1">
                    <a:lumMod val="95000"/>
                    <a:lumOff val="5000"/>
                  </a:schemeClr>
                </a:solidFill>
              </a:rPr>
              <a:t> 2. Какова должна быть ёмкость аккумуляторной батареи </a:t>
            </a:r>
            <a:r>
              <a:rPr lang="ru-RU" sz="1800" dirty="0" err="1">
                <a:solidFill>
                  <a:schemeClr val="tx1">
                    <a:lumMod val="95000"/>
                    <a:lumOff val="5000"/>
                  </a:schemeClr>
                </a:solidFill>
              </a:rPr>
              <a:t>квадрокоптера</a:t>
            </a:r>
            <a:r>
              <a:rPr lang="ru-RU" sz="1800" dirty="0">
                <a:solidFill>
                  <a:schemeClr val="tx1">
                    <a:lumMod val="95000"/>
                    <a:lumOff val="5000"/>
                  </a:schemeClr>
                </a:solidFill>
              </a:rPr>
              <a:t> для пролёта всей дистанции гонок?</a:t>
            </a:r>
          </a:p>
          <a:p>
            <a:pPr marL="0" indent="0">
              <a:buNone/>
            </a:pPr>
            <a:r>
              <a:rPr lang="ru-RU" sz="1800" dirty="0">
                <a:solidFill>
                  <a:schemeClr val="tx1">
                    <a:lumMod val="95000"/>
                    <a:lumOff val="5000"/>
                  </a:schemeClr>
                </a:solidFill>
              </a:rPr>
              <a:t>3. Можно ли увеличить размеры пропеллеров, если изменить мощность электродвигателя?</a:t>
            </a:r>
          </a:p>
          <a:p>
            <a:pPr marL="0" indent="0">
              <a:buNone/>
            </a:pPr>
            <a:r>
              <a:rPr lang="ru-RU" sz="1800" dirty="0">
                <a:solidFill>
                  <a:schemeClr val="tx1">
                    <a:lumMod val="95000"/>
                    <a:lumOff val="5000"/>
                  </a:schemeClr>
                </a:solidFill>
              </a:rPr>
              <a:t> 4. Могут ли школьники участвовать в гонках Всероссийской лиги </a:t>
            </a:r>
            <a:r>
              <a:rPr lang="ru-RU" sz="1800" dirty="0" err="1">
                <a:solidFill>
                  <a:schemeClr val="tx1">
                    <a:lumMod val="95000"/>
                    <a:lumOff val="5000"/>
                  </a:schemeClr>
                </a:solidFill>
              </a:rPr>
              <a:t>дрон-рейсинга</a:t>
            </a:r>
            <a:r>
              <a:rPr lang="ru-RU" sz="1800" dirty="0">
                <a:solidFill>
                  <a:schemeClr val="tx1">
                    <a:lumMod val="95000"/>
                    <a:lumOff val="5000"/>
                  </a:schemeClr>
                </a:solidFill>
              </a:rPr>
              <a:t>?</a:t>
            </a:r>
          </a:p>
          <a:p>
            <a:pPr marL="0" indent="0">
              <a:buNone/>
            </a:pPr>
            <a:r>
              <a:rPr lang="ru-RU" sz="1800" dirty="0">
                <a:solidFill>
                  <a:schemeClr val="tx1">
                    <a:lumMod val="95000"/>
                    <a:lumOff val="5000"/>
                  </a:schemeClr>
                </a:solidFill>
              </a:rPr>
              <a:t> 5. Можно ли использовать видеоаппаратуру, дающую задержку изображения до 20 миллисекунд, если предполагается разгонять </a:t>
            </a:r>
            <a:r>
              <a:rPr lang="ru-RU" sz="1800" dirty="0" err="1">
                <a:solidFill>
                  <a:schemeClr val="tx1">
                    <a:lumMod val="95000"/>
                    <a:lumOff val="5000"/>
                  </a:schemeClr>
                </a:solidFill>
              </a:rPr>
              <a:t>дрон</a:t>
            </a:r>
            <a:r>
              <a:rPr lang="ru-RU" sz="1800" dirty="0">
                <a:solidFill>
                  <a:schemeClr val="tx1">
                    <a:lumMod val="95000"/>
                    <a:lumOff val="5000"/>
                  </a:schemeClr>
                </a:solidFill>
              </a:rPr>
              <a:t> до 100 км/ч?</a:t>
            </a:r>
          </a:p>
          <a:p>
            <a:r>
              <a:rPr lang="ru-RU" sz="1800" dirty="0">
                <a:solidFill>
                  <a:schemeClr val="tx1">
                    <a:lumMod val="95000"/>
                    <a:lumOff val="5000"/>
                  </a:schemeClr>
                </a:solidFill>
              </a:rPr>
              <a:t>2. Оцените возможную протяжённость трассы для соревнований </a:t>
            </a:r>
            <a:r>
              <a:rPr lang="ru-RU" sz="1800" dirty="0" err="1">
                <a:solidFill>
                  <a:schemeClr val="tx1">
                    <a:lumMod val="95000"/>
                    <a:lumOff val="5000"/>
                  </a:schemeClr>
                </a:solidFill>
              </a:rPr>
              <a:t>дронов</a:t>
            </a:r>
            <a:r>
              <a:rPr lang="ru-RU" sz="1800" dirty="0">
                <a:solidFill>
                  <a:schemeClr val="tx1">
                    <a:lumMod val="95000"/>
                    <a:lumOff val="5000"/>
                  </a:schemeClr>
                </a:solidFill>
              </a:rPr>
              <a:t>. Приведите расчёты</a:t>
            </a:r>
            <a:r>
              <a:rPr lang="ru-RU" sz="1800" dirty="0" smtClean="0">
                <a:solidFill>
                  <a:schemeClr val="tx1">
                    <a:lumMod val="95000"/>
                    <a:lumOff val="5000"/>
                  </a:schemeClr>
                </a:solidFill>
              </a:rPr>
              <a:t>.</a:t>
            </a:r>
          </a:p>
          <a:p>
            <a:r>
              <a:rPr lang="ru-RU" sz="1800" dirty="0">
                <a:solidFill>
                  <a:schemeClr val="tx1">
                    <a:lumMod val="95000"/>
                    <a:lumOff val="5000"/>
                  </a:schemeClr>
                </a:solidFill>
              </a:rPr>
              <a:t>3. Беспилотные летательные аппараты – это самолёты, вертолёты, аэростаты или </a:t>
            </a:r>
            <a:r>
              <a:rPr lang="ru-RU" sz="1800" dirty="0" err="1">
                <a:solidFill>
                  <a:schemeClr val="tx1">
                    <a:lumMod val="95000"/>
                    <a:lumOff val="5000"/>
                  </a:schemeClr>
                </a:solidFill>
              </a:rPr>
              <a:t>дроны</a:t>
            </a:r>
            <a:r>
              <a:rPr lang="ru-RU" sz="1800" dirty="0">
                <a:solidFill>
                  <a:schemeClr val="tx1">
                    <a:lumMod val="95000"/>
                    <a:lumOff val="5000"/>
                  </a:schemeClr>
                </a:solidFill>
              </a:rPr>
              <a:t>, которые пилотируются дистанционно оператором или полностью автоматически. На протяжении многих лет самой популярной сферой применения </a:t>
            </a:r>
            <a:r>
              <a:rPr lang="ru-RU" sz="1800" dirty="0" err="1">
                <a:solidFill>
                  <a:schemeClr val="tx1">
                    <a:lumMod val="95000"/>
                    <a:lumOff val="5000"/>
                  </a:schemeClr>
                </a:solidFill>
              </a:rPr>
              <a:t>беспилотников</a:t>
            </a:r>
            <a:r>
              <a:rPr lang="ru-RU" sz="1800" dirty="0">
                <a:solidFill>
                  <a:schemeClr val="tx1">
                    <a:lumMod val="95000"/>
                    <a:lumOff val="5000"/>
                  </a:schemeClr>
                </a:solidFill>
              </a:rPr>
              <a:t> были военные операции. Сегодня для </a:t>
            </a:r>
            <a:r>
              <a:rPr lang="ru-RU" sz="1800" dirty="0" err="1">
                <a:solidFill>
                  <a:schemeClr val="tx1">
                    <a:lumMod val="95000"/>
                    <a:lumOff val="5000"/>
                  </a:schemeClr>
                </a:solidFill>
              </a:rPr>
              <a:t>беспилотников</a:t>
            </a:r>
            <a:r>
              <a:rPr lang="ru-RU" sz="1800" dirty="0">
                <a:solidFill>
                  <a:schemeClr val="tx1">
                    <a:lumMod val="95000"/>
                    <a:lumOff val="5000"/>
                  </a:schemeClr>
                </a:solidFill>
              </a:rPr>
              <a:t> расширены границы их деятельности. А подготовка операторов </a:t>
            </a:r>
            <a:r>
              <a:rPr lang="ru-RU" sz="1800" dirty="0" err="1">
                <a:solidFill>
                  <a:schemeClr val="tx1">
                    <a:lumMod val="95000"/>
                    <a:lumOff val="5000"/>
                  </a:schemeClr>
                </a:solidFill>
              </a:rPr>
              <a:t>беспилотников</a:t>
            </a:r>
            <a:r>
              <a:rPr lang="ru-RU" sz="1800" dirty="0">
                <a:solidFill>
                  <a:schemeClr val="tx1">
                    <a:lumMod val="95000"/>
                    <a:lumOff val="5000"/>
                  </a:schemeClr>
                </a:solidFill>
              </a:rPr>
              <a:t> обычно начинается с </a:t>
            </a:r>
            <a:r>
              <a:rPr lang="ru-RU" sz="1800" dirty="0" err="1">
                <a:solidFill>
                  <a:schemeClr val="tx1">
                    <a:lumMod val="95000"/>
                    <a:lumOff val="5000"/>
                  </a:schemeClr>
                </a:solidFill>
              </a:rPr>
              <a:t>дрон-рейсинга</a:t>
            </a:r>
            <a:r>
              <a:rPr lang="ru-RU" sz="1800" dirty="0">
                <a:solidFill>
                  <a:schemeClr val="tx1">
                    <a:lumMod val="95000"/>
                    <a:lumOff val="5000"/>
                  </a:schemeClr>
                </a:solidFill>
              </a:rPr>
              <a:t>.</a:t>
            </a:r>
          </a:p>
          <a:p>
            <a:pPr marL="0" indent="0">
              <a:buNone/>
            </a:pPr>
            <a:r>
              <a:rPr lang="ru-RU" sz="1800" dirty="0">
                <a:solidFill>
                  <a:schemeClr val="tx1">
                    <a:lumMod val="95000"/>
                    <a:lumOff val="5000"/>
                  </a:schemeClr>
                </a:solidFill>
              </a:rPr>
              <a:t>Приведите не менее трёх примеров возможного применения беспилотных летательных аппаратов.</a:t>
            </a:r>
          </a:p>
          <a:p>
            <a:endParaRPr lang="ru-RU" sz="1600" dirty="0"/>
          </a:p>
        </p:txBody>
      </p:sp>
    </p:spTree>
    <p:extLst>
      <p:ext uri="{BB962C8B-B14F-4D97-AF65-F5344CB8AC3E}">
        <p14:creationId xmlns:p14="http://schemas.microsoft.com/office/powerpoint/2010/main" val="6745680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260350"/>
            <a:ext cx="7416824" cy="633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8584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536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36184" y="421243"/>
            <a:ext cx="7192200" cy="613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1523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332656"/>
            <a:ext cx="7408333" cy="5793507"/>
          </a:xfrm>
        </p:spPr>
        <p:txBody>
          <a:bodyPr>
            <a:normAutofit/>
          </a:bodyPr>
          <a:lstStyle/>
          <a:p>
            <a:pPr marL="0" indent="0">
              <a:buNone/>
            </a:pPr>
            <a:r>
              <a:rPr lang="ru-RU" sz="2800" dirty="0" smtClean="0">
                <a:solidFill>
                  <a:schemeClr val="tx1">
                    <a:lumMod val="95000"/>
                    <a:lumOff val="5000"/>
                  </a:schemeClr>
                </a:solidFill>
              </a:rPr>
              <a:t>      Исследование </a:t>
            </a:r>
            <a:r>
              <a:rPr lang="ru-RU" sz="2800" dirty="0">
                <a:solidFill>
                  <a:schemeClr val="tx1">
                    <a:lumMod val="95000"/>
                    <a:lumOff val="5000"/>
                  </a:schemeClr>
                </a:solidFill>
              </a:rPr>
              <a:t>PISA определяет уровень умений и навыков обучающихся применять академические знания в различных жизненных ситуациях (жизненные навыки).</a:t>
            </a:r>
          </a:p>
          <a:p>
            <a:pPr marL="0" indent="0">
              <a:buNone/>
            </a:pPr>
            <a:r>
              <a:rPr lang="ru-RU" sz="2800" dirty="0" smtClean="0">
                <a:solidFill>
                  <a:schemeClr val="tx1">
                    <a:lumMod val="95000"/>
                    <a:lumOff val="5000"/>
                  </a:schemeClr>
                </a:solidFill>
              </a:rPr>
              <a:t>   Приоритетами </a:t>
            </a:r>
            <a:r>
              <a:rPr lang="ru-RU" sz="2800" dirty="0">
                <a:solidFill>
                  <a:schemeClr val="tx1">
                    <a:lumMod val="95000"/>
                    <a:lumOff val="5000"/>
                  </a:schemeClr>
                </a:solidFill>
              </a:rPr>
              <a:t>оценивания функциональной грамотности школьников проекта PISA являются три направления </a:t>
            </a:r>
            <a:r>
              <a:rPr lang="ru-RU" sz="2800" dirty="0" smtClean="0">
                <a:solidFill>
                  <a:schemeClr val="tx1">
                    <a:lumMod val="95000"/>
                    <a:lumOff val="5000"/>
                  </a:schemeClr>
                </a:solidFill>
              </a:rPr>
              <a:t>:</a:t>
            </a:r>
          </a:p>
          <a:p>
            <a:r>
              <a:rPr lang="ru-RU" sz="2800" dirty="0" smtClean="0">
                <a:solidFill>
                  <a:schemeClr val="tx1">
                    <a:lumMod val="95000"/>
                    <a:lumOff val="5000"/>
                  </a:schemeClr>
                </a:solidFill>
              </a:rPr>
              <a:t>          читательская компетентность; </a:t>
            </a:r>
          </a:p>
          <a:p>
            <a:r>
              <a:rPr lang="ru-RU" sz="2800" dirty="0" smtClean="0">
                <a:solidFill>
                  <a:schemeClr val="tx1">
                    <a:lumMod val="95000"/>
                    <a:lumOff val="5000"/>
                  </a:schemeClr>
                </a:solidFill>
              </a:rPr>
              <a:t>          математическая;</a:t>
            </a:r>
          </a:p>
          <a:p>
            <a:r>
              <a:rPr lang="ru-RU" sz="2800" dirty="0" smtClean="0">
                <a:solidFill>
                  <a:schemeClr val="tx1">
                    <a:lumMod val="95000"/>
                    <a:lumOff val="5000"/>
                  </a:schemeClr>
                </a:solidFill>
              </a:rPr>
              <a:t>          естественнонаучная </a:t>
            </a:r>
            <a:r>
              <a:rPr lang="ru-RU" sz="2800" dirty="0">
                <a:solidFill>
                  <a:schemeClr val="tx1">
                    <a:lumMod val="95000"/>
                    <a:lumOff val="5000"/>
                  </a:schemeClr>
                </a:solidFill>
              </a:rPr>
              <a:t>грамотность.</a:t>
            </a:r>
          </a:p>
        </p:txBody>
      </p:sp>
      <p:sp>
        <p:nvSpPr>
          <p:cNvPr id="3" name="Заголовок 2"/>
          <p:cNvSpPr>
            <a:spLocks noGrp="1"/>
          </p:cNvSpPr>
          <p:nvPr>
            <p:ph type="title"/>
          </p:nvPr>
        </p:nvSpPr>
        <p:spPr>
          <a:xfrm flipV="1">
            <a:off x="457200" y="260648"/>
            <a:ext cx="8229600" cy="77680"/>
          </a:xfrm>
        </p:spPr>
        <p:txBody>
          <a:bodyPr>
            <a:normAutofit fontScale="90000"/>
          </a:bodyPr>
          <a:lstStyle/>
          <a:p>
            <a:endParaRPr lang="ru-RU" dirty="0"/>
          </a:p>
        </p:txBody>
      </p:sp>
    </p:spTree>
    <p:extLst>
      <p:ext uri="{BB962C8B-B14F-4D97-AF65-F5344CB8AC3E}">
        <p14:creationId xmlns:p14="http://schemas.microsoft.com/office/powerpoint/2010/main" val="2468967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793093410"/>
              </p:ext>
            </p:extLst>
          </p:nvPr>
        </p:nvGraphicFramePr>
        <p:xfrm>
          <a:off x="1259632" y="2276872"/>
          <a:ext cx="6624735" cy="3600400"/>
        </p:xfrm>
        <a:graphic>
          <a:graphicData uri="http://schemas.openxmlformats.org/drawingml/2006/table">
            <a:tbl>
              <a:tblPr firstRow="1" firstCol="1" bandRow="1"/>
              <a:tblGrid>
                <a:gridCol w="2208245"/>
                <a:gridCol w="2208245"/>
                <a:gridCol w="2208245"/>
              </a:tblGrid>
              <a:tr h="423576">
                <a:tc>
                  <a:txBody>
                    <a:bodyPr/>
                    <a:lstStyle/>
                    <a:p>
                      <a:pPr algn="ctr">
                        <a:spcAft>
                          <a:spcPts val="0"/>
                        </a:spcAft>
                      </a:pPr>
                      <a:r>
                        <a:rPr lang="ru-RU" sz="1300">
                          <a:solidFill>
                            <a:srgbClr val="000000"/>
                          </a:solidFill>
                          <a:effectLst/>
                          <a:latin typeface="Times New Roman"/>
                          <a:ea typeface="Calibri"/>
                          <a:cs typeface="Times New Roman"/>
                        </a:rPr>
                        <a:t>Компетенции PISA</a:t>
                      </a:r>
                      <a:endParaRPr lang="ru-RU" sz="1100">
                        <a:solidFill>
                          <a:srgbClr val="000000"/>
                        </a:solidFill>
                        <a:effectLst/>
                        <a:latin typeface="Times New Roman"/>
                        <a:ea typeface="Calibri"/>
                        <a:cs typeface="Times New Roman"/>
                      </a:endParaRPr>
                    </a:p>
                  </a:txBody>
                  <a:tcPr marL="65254" marR="652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solidFill>
                            <a:srgbClr val="000000"/>
                          </a:solidFill>
                          <a:effectLst/>
                          <a:latin typeface="Times New Roman"/>
                          <a:ea typeface="Calibri"/>
                          <a:cs typeface="Times New Roman"/>
                        </a:rPr>
                        <a:t>Содержательные области направлений</a:t>
                      </a:r>
                      <a:endParaRPr lang="ru-RU" sz="1100">
                        <a:solidFill>
                          <a:srgbClr val="000000"/>
                        </a:solidFill>
                        <a:effectLst/>
                        <a:latin typeface="Times New Roman"/>
                        <a:ea typeface="Calibri"/>
                        <a:cs typeface="Times New Roman"/>
                      </a:endParaRPr>
                    </a:p>
                  </a:txBody>
                  <a:tcPr marL="65254" marR="652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solidFill>
                            <a:srgbClr val="000000"/>
                          </a:solidFill>
                          <a:effectLst/>
                          <a:latin typeface="Times New Roman"/>
                          <a:ea typeface="Calibri"/>
                          <a:cs typeface="Times New Roman"/>
                        </a:rPr>
                        <a:t>Типы ситуаций</a:t>
                      </a:r>
                      <a:endParaRPr lang="ru-RU" sz="1100">
                        <a:solidFill>
                          <a:srgbClr val="000000"/>
                        </a:solidFill>
                        <a:effectLst/>
                        <a:latin typeface="Times New Roman"/>
                        <a:ea typeface="Calibri"/>
                        <a:cs typeface="Times New Roman"/>
                      </a:endParaRPr>
                    </a:p>
                  </a:txBody>
                  <a:tcPr marL="65254" marR="652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6824">
                <a:tc>
                  <a:txBody>
                    <a:bodyPr/>
                    <a:lstStyle/>
                    <a:p>
                      <a:pPr algn="just">
                        <a:spcAft>
                          <a:spcPts val="0"/>
                        </a:spcAft>
                      </a:pPr>
                      <a:r>
                        <a:rPr lang="ru-RU" sz="1300">
                          <a:solidFill>
                            <a:srgbClr val="000000"/>
                          </a:solidFill>
                          <a:effectLst/>
                          <a:latin typeface="Times New Roman"/>
                          <a:ea typeface="Calibri"/>
                          <a:cs typeface="Times New Roman"/>
                        </a:rPr>
                        <a:t>-описание, объяснение и прогнозирование естественнонаучных явлений;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-понимание научных исследований;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-интерпретация научной аргументации.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 </a:t>
                      </a:r>
                      <a:endParaRPr lang="ru-RU" sz="1100">
                        <a:solidFill>
                          <a:srgbClr val="000000"/>
                        </a:solidFill>
                        <a:effectLst/>
                        <a:latin typeface="Times New Roman"/>
                        <a:ea typeface="Calibri"/>
                        <a:cs typeface="Times New Roman"/>
                      </a:endParaRPr>
                    </a:p>
                  </a:txBody>
                  <a:tcPr marL="65254" marR="652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300">
                          <a:solidFill>
                            <a:srgbClr val="000000"/>
                          </a:solidFill>
                          <a:effectLst/>
                          <a:latin typeface="Times New Roman"/>
                          <a:ea typeface="Calibri"/>
                          <a:cs typeface="Times New Roman"/>
                        </a:rPr>
                        <a:t>-структура и свойства вещества;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-атмосферные изменения;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-физические и химические изменения;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-передача энергии;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-силы и движение;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-физиологические изменения;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-генетический контроль;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-экосистемы;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-Земля во Вселенной; </a:t>
                      </a:r>
                      <a:endParaRPr lang="ru-RU" sz="1100">
                        <a:solidFill>
                          <a:srgbClr val="000000"/>
                        </a:solidFill>
                        <a:effectLst/>
                        <a:latin typeface="Times New Roman"/>
                        <a:ea typeface="Calibri"/>
                        <a:cs typeface="Times New Roman"/>
                      </a:endParaRPr>
                    </a:p>
                    <a:p>
                      <a:pPr algn="just">
                        <a:spcAft>
                          <a:spcPts val="0"/>
                        </a:spcAft>
                      </a:pPr>
                      <a:r>
                        <a:rPr lang="ru-RU" sz="1300">
                          <a:solidFill>
                            <a:srgbClr val="000000"/>
                          </a:solidFill>
                          <a:effectLst/>
                          <a:latin typeface="Times New Roman"/>
                          <a:ea typeface="Calibri"/>
                          <a:cs typeface="Times New Roman"/>
                        </a:rPr>
                        <a:t>-географические изменения. </a:t>
                      </a:r>
                      <a:endParaRPr lang="ru-RU" sz="1100">
                        <a:solidFill>
                          <a:srgbClr val="000000"/>
                        </a:solidFill>
                        <a:effectLst/>
                        <a:latin typeface="Times New Roman"/>
                        <a:ea typeface="Calibri"/>
                        <a:cs typeface="Times New Roman"/>
                      </a:endParaRPr>
                    </a:p>
                  </a:txBody>
                  <a:tcPr marL="65254" marR="652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300" dirty="0">
                          <a:solidFill>
                            <a:srgbClr val="000000"/>
                          </a:solidFill>
                          <a:effectLst/>
                          <a:latin typeface="Times New Roman"/>
                          <a:ea typeface="Calibri"/>
                          <a:cs typeface="Times New Roman"/>
                        </a:rPr>
                        <a:t>-естествознание в жизни; </a:t>
                      </a:r>
                      <a:endParaRPr lang="ru-RU" sz="1100" dirty="0">
                        <a:solidFill>
                          <a:srgbClr val="000000"/>
                        </a:solidFill>
                        <a:effectLst/>
                        <a:latin typeface="Times New Roman"/>
                        <a:ea typeface="Calibri"/>
                        <a:cs typeface="Times New Roman"/>
                      </a:endParaRPr>
                    </a:p>
                    <a:p>
                      <a:pPr algn="just">
                        <a:spcAft>
                          <a:spcPts val="0"/>
                        </a:spcAft>
                      </a:pPr>
                      <a:r>
                        <a:rPr lang="ru-RU" sz="1300" dirty="0">
                          <a:solidFill>
                            <a:srgbClr val="000000"/>
                          </a:solidFill>
                          <a:effectLst/>
                          <a:latin typeface="Times New Roman"/>
                          <a:ea typeface="Calibri"/>
                          <a:cs typeface="Times New Roman"/>
                        </a:rPr>
                        <a:t>-здоровье; </a:t>
                      </a:r>
                      <a:endParaRPr lang="ru-RU" sz="1100" dirty="0">
                        <a:solidFill>
                          <a:srgbClr val="000000"/>
                        </a:solidFill>
                        <a:effectLst/>
                        <a:latin typeface="Times New Roman"/>
                        <a:ea typeface="Calibri"/>
                        <a:cs typeface="Times New Roman"/>
                      </a:endParaRPr>
                    </a:p>
                    <a:p>
                      <a:pPr algn="just">
                        <a:spcAft>
                          <a:spcPts val="0"/>
                        </a:spcAft>
                      </a:pPr>
                      <a:r>
                        <a:rPr lang="ru-RU" sz="1300" dirty="0">
                          <a:solidFill>
                            <a:srgbClr val="000000"/>
                          </a:solidFill>
                          <a:effectLst/>
                          <a:latin typeface="Times New Roman"/>
                          <a:ea typeface="Calibri"/>
                          <a:cs typeface="Times New Roman"/>
                        </a:rPr>
                        <a:t>-земля и окружающая среда; </a:t>
                      </a:r>
                      <a:endParaRPr lang="ru-RU" sz="1100" dirty="0">
                        <a:solidFill>
                          <a:srgbClr val="000000"/>
                        </a:solidFill>
                        <a:effectLst/>
                        <a:latin typeface="Times New Roman"/>
                        <a:ea typeface="Calibri"/>
                        <a:cs typeface="Times New Roman"/>
                      </a:endParaRPr>
                    </a:p>
                    <a:p>
                      <a:pPr algn="just">
                        <a:spcAft>
                          <a:spcPts val="0"/>
                        </a:spcAft>
                      </a:pPr>
                      <a:r>
                        <a:rPr lang="ru-RU" sz="1300" dirty="0">
                          <a:solidFill>
                            <a:srgbClr val="000000"/>
                          </a:solidFill>
                          <a:effectLst/>
                          <a:latin typeface="Times New Roman"/>
                          <a:ea typeface="Calibri"/>
                          <a:cs typeface="Times New Roman"/>
                        </a:rPr>
                        <a:t>-естествознание и техника. </a:t>
                      </a:r>
                      <a:endParaRPr lang="ru-RU" sz="1100" dirty="0">
                        <a:solidFill>
                          <a:srgbClr val="000000"/>
                        </a:solidFill>
                        <a:effectLst/>
                        <a:latin typeface="Times New Roman"/>
                        <a:ea typeface="Calibri"/>
                        <a:cs typeface="Times New Roman"/>
                      </a:endParaRPr>
                    </a:p>
                    <a:p>
                      <a:pPr algn="just">
                        <a:spcAft>
                          <a:spcPts val="0"/>
                        </a:spcAft>
                      </a:pPr>
                      <a:r>
                        <a:rPr lang="ru-RU" sz="1300" dirty="0">
                          <a:solidFill>
                            <a:srgbClr val="000000"/>
                          </a:solidFill>
                          <a:effectLst/>
                          <a:latin typeface="Times New Roman"/>
                          <a:ea typeface="Calibri"/>
                          <a:cs typeface="Times New Roman"/>
                        </a:rPr>
                        <a:t> </a:t>
                      </a:r>
                      <a:endParaRPr lang="ru-RU" sz="1100" dirty="0">
                        <a:solidFill>
                          <a:srgbClr val="000000"/>
                        </a:solidFill>
                        <a:effectLst/>
                        <a:latin typeface="Times New Roman"/>
                        <a:ea typeface="Calibri"/>
                        <a:cs typeface="Times New Roman"/>
                      </a:endParaRPr>
                    </a:p>
                  </a:txBody>
                  <a:tcPr marL="65254" marR="652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Заголовок 2"/>
          <p:cNvSpPr>
            <a:spLocks noGrp="1"/>
          </p:cNvSpPr>
          <p:nvPr>
            <p:ph type="title"/>
          </p:nvPr>
        </p:nvSpPr>
        <p:spPr>
          <a:xfrm>
            <a:off x="457200" y="338328"/>
            <a:ext cx="8229600" cy="1650512"/>
          </a:xfrm>
        </p:spPr>
        <p:txBody>
          <a:bodyPr>
            <a:noAutofit/>
          </a:bodyPr>
          <a:lstStyle/>
          <a:p>
            <a:r>
              <a:rPr lang="ru-RU" sz="1400" b="1" i="1" dirty="0">
                <a:solidFill>
                  <a:schemeClr val="tx1">
                    <a:lumMod val="95000"/>
                    <a:lumOff val="5000"/>
                  </a:schemeClr>
                </a:solidFill>
              </a:rPr>
              <a:t>Естественнонаучная грамотность </a:t>
            </a:r>
            <a:r>
              <a:rPr lang="ru-RU" sz="1400" dirty="0">
                <a:solidFill>
                  <a:schemeClr val="tx1">
                    <a:lumMod val="95000"/>
                    <a:lumOff val="5000"/>
                  </a:schemeClr>
                </a:solidFill>
              </a:rPr>
              <a:t>– способность человека занимать активную гражданскую позицию по вопросам, связанным с естественными науками, и его готовность интересоваться естественнонаучными идеями. </a:t>
            </a:r>
            <a:br>
              <a:rPr lang="ru-RU" sz="1400" dirty="0">
                <a:solidFill>
                  <a:schemeClr val="tx1">
                    <a:lumMod val="95000"/>
                    <a:lumOff val="5000"/>
                  </a:schemeClr>
                </a:solidFill>
              </a:rPr>
            </a:br>
            <a:r>
              <a:rPr lang="ru-RU" sz="1400" dirty="0">
                <a:solidFill>
                  <a:schemeClr val="tx1">
                    <a:lumMod val="95000"/>
                    <a:lumOff val="5000"/>
                  </a:schemeClr>
                </a:solidFill>
              </a:rPr>
              <a:t>Для проведения проверки читательской, математической и естественнонаучной грамотности были выделены три направления: </a:t>
            </a:r>
            <a:r>
              <a:rPr lang="ru-RU" sz="1400" i="1" dirty="0">
                <a:solidFill>
                  <a:schemeClr val="tx1">
                    <a:lumMod val="95000"/>
                    <a:lumOff val="5000"/>
                  </a:schemeClr>
                </a:solidFill>
              </a:rPr>
              <a:t>содержание, виды деятельности</a:t>
            </a:r>
            <a:r>
              <a:rPr lang="ru-RU" sz="1400" dirty="0">
                <a:solidFill>
                  <a:schemeClr val="tx1">
                    <a:lumMod val="95000"/>
                    <a:lumOff val="5000"/>
                  </a:schemeClr>
                </a:solidFill>
              </a:rPr>
              <a:t>, </a:t>
            </a:r>
            <a:r>
              <a:rPr lang="ru-RU" sz="1400" i="1" dirty="0">
                <a:solidFill>
                  <a:schemeClr val="tx1">
                    <a:lumMod val="95000"/>
                    <a:lumOff val="5000"/>
                  </a:schemeClr>
                </a:solidFill>
              </a:rPr>
              <a:t>ситуации.</a:t>
            </a:r>
            <a:r>
              <a:rPr lang="ru-RU" sz="1400" dirty="0">
                <a:solidFill>
                  <a:schemeClr val="tx1">
                    <a:lumMod val="95000"/>
                    <a:lumOff val="5000"/>
                  </a:schemeClr>
                </a:solidFill>
              </a:rPr>
              <a:t/>
            </a:r>
            <a:br>
              <a:rPr lang="ru-RU" sz="1400" dirty="0">
                <a:solidFill>
                  <a:schemeClr val="tx1">
                    <a:lumMod val="95000"/>
                    <a:lumOff val="5000"/>
                  </a:schemeClr>
                </a:solidFill>
              </a:rPr>
            </a:br>
            <a:endParaRPr lang="ru-RU" sz="1400" dirty="0">
              <a:solidFill>
                <a:schemeClr val="tx1">
                  <a:lumMod val="95000"/>
                  <a:lumOff val="5000"/>
                </a:schemeClr>
              </a:solidFill>
            </a:endParaRPr>
          </a:p>
        </p:txBody>
      </p:sp>
    </p:spTree>
    <p:extLst>
      <p:ext uri="{BB962C8B-B14F-4D97-AF65-F5344CB8AC3E}">
        <p14:creationId xmlns:p14="http://schemas.microsoft.com/office/powerpoint/2010/main" val="1582472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38328"/>
            <a:ext cx="8229600" cy="642400"/>
          </a:xfrm>
        </p:spPr>
        <p:txBody>
          <a:bodyPr>
            <a:normAutofit fontScale="90000"/>
          </a:bodyPr>
          <a:lstStyle/>
          <a:p>
            <a:r>
              <a:rPr lang="ru-RU" dirty="0"/>
              <a:t>Рассмотрим примеры заданий </a:t>
            </a:r>
            <a:r>
              <a:rPr lang="en-US" dirty="0"/>
              <a:t>PISA:</a:t>
            </a:r>
            <a:endParaRPr lang="ru-RU" dirty="0"/>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1556792"/>
            <a:ext cx="7536876" cy="4281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1113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233314852"/>
              </p:ext>
            </p:extLst>
          </p:nvPr>
        </p:nvGraphicFramePr>
        <p:xfrm>
          <a:off x="1043608" y="1412776"/>
          <a:ext cx="6427137" cy="2560315"/>
        </p:xfrm>
        <a:graphic>
          <a:graphicData uri="http://schemas.openxmlformats.org/drawingml/2006/table">
            <a:tbl>
              <a:tblPr firstRow="1" firstCol="1" bandRow="1"/>
              <a:tblGrid>
                <a:gridCol w="3499301"/>
                <a:gridCol w="2927836"/>
              </a:tblGrid>
              <a:tr h="698267">
                <a:tc>
                  <a:txBody>
                    <a:bodyPr/>
                    <a:lstStyle/>
                    <a:p>
                      <a:pPr algn="ctr">
                        <a:lnSpc>
                          <a:spcPct val="115000"/>
                        </a:lnSpc>
                        <a:spcAft>
                          <a:spcPts val="0"/>
                        </a:spcAft>
                      </a:pPr>
                      <a:r>
                        <a:rPr lang="ru-RU" sz="1200" b="1" dirty="0">
                          <a:solidFill>
                            <a:srgbClr val="000000"/>
                          </a:solidFill>
                          <a:effectLst/>
                          <a:latin typeface="Times New Roman"/>
                          <a:ea typeface="Times New Roman"/>
                          <a:cs typeface="Times New Roman"/>
                        </a:rPr>
                        <a:t>Материал можно</a:t>
                      </a:r>
                      <a:endParaRPr lang="ru-RU" sz="1100" dirty="0">
                        <a:effectLst/>
                        <a:latin typeface="Calibri"/>
                        <a:ea typeface="Calibri"/>
                        <a:cs typeface="Times New Roman"/>
                      </a:endParaRPr>
                    </a:p>
                    <a:p>
                      <a:pPr algn="ctr">
                        <a:lnSpc>
                          <a:spcPct val="115000"/>
                        </a:lnSpc>
                        <a:spcAft>
                          <a:spcPts val="0"/>
                        </a:spcAft>
                      </a:pPr>
                      <a:r>
                        <a:rPr lang="ru-RU" sz="1200" b="1" dirty="0">
                          <a:solidFill>
                            <a:srgbClr val="000000"/>
                          </a:solidFill>
                          <a:effectLst/>
                          <a:latin typeface="Times New Roman"/>
                          <a:ea typeface="Times New Roman"/>
                          <a:cs typeface="Times New Roman"/>
                        </a:rPr>
                        <a:t> </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a:solidFill>
                            <a:srgbClr val="000000"/>
                          </a:solidFill>
                          <a:effectLst/>
                          <a:latin typeface="Times New Roman"/>
                          <a:ea typeface="Times New Roman"/>
                          <a:cs typeface="Times New Roman"/>
                        </a:rPr>
                        <a:t>Может ли качество материала быть</a:t>
                      </a:r>
                      <a:endParaRPr lang="ru-RU" sz="1100">
                        <a:effectLst/>
                        <a:latin typeface="Calibri"/>
                        <a:ea typeface="Calibri"/>
                        <a:cs typeface="Times New Roman"/>
                      </a:endParaRPr>
                    </a:p>
                    <a:p>
                      <a:pPr algn="ctr">
                        <a:lnSpc>
                          <a:spcPct val="115000"/>
                        </a:lnSpc>
                        <a:spcAft>
                          <a:spcPts val="0"/>
                        </a:spcAft>
                      </a:pPr>
                      <a:r>
                        <a:rPr lang="ru-RU" sz="1200" b="1">
                          <a:solidFill>
                            <a:srgbClr val="000000"/>
                          </a:solidFill>
                          <a:effectLst/>
                          <a:latin typeface="Times New Roman"/>
                          <a:ea typeface="Times New Roman"/>
                          <a:cs typeface="Times New Roman"/>
                        </a:rPr>
                        <a:t>проверено с помощью научного</a:t>
                      </a:r>
                      <a:endParaRPr lang="ru-RU" sz="1100">
                        <a:effectLst/>
                        <a:latin typeface="Calibri"/>
                        <a:ea typeface="Calibri"/>
                        <a:cs typeface="Times New Roman"/>
                      </a:endParaRPr>
                    </a:p>
                    <a:p>
                      <a:pPr algn="ctr">
                        <a:lnSpc>
                          <a:spcPct val="115000"/>
                        </a:lnSpc>
                        <a:spcAft>
                          <a:spcPts val="0"/>
                        </a:spcAft>
                      </a:pPr>
                      <a:r>
                        <a:rPr lang="ru-RU" sz="1200" b="1">
                          <a:solidFill>
                            <a:srgbClr val="000000"/>
                          </a:solidFill>
                          <a:effectLst/>
                          <a:latin typeface="Times New Roman"/>
                          <a:ea typeface="Times New Roman"/>
                          <a:cs typeface="Times New Roman"/>
                        </a:rPr>
                        <a:t>эксперимента в лаборатории?</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512">
                <a:tc>
                  <a:txBody>
                    <a:bodyPr/>
                    <a:lstStyle/>
                    <a:p>
                      <a:pPr>
                        <a:lnSpc>
                          <a:spcPct val="115000"/>
                        </a:lnSpc>
                        <a:spcAft>
                          <a:spcPts val="0"/>
                        </a:spcAft>
                      </a:pPr>
                      <a:r>
                        <a:rPr lang="ru-RU" sz="1200" dirty="0">
                          <a:solidFill>
                            <a:srgbClr val="000000"/>
                          </a:solidFill>
                          <a:effectLst/>
                          <a:latin typeface="Times New Roman"/>
                          <a:ea typeface="Times New Roman"/>
                          <a:cs typeface="Times New Roman"/>
                        </a:rPr>
                        <a:t>стирать, не повредив его.</a:t>
                      </a:r>
                      <a:endParaRPr lang="ru-RU" sz="1100" dirty="0">
                        <a:effectLst/>
                        <a:latin typeface="Calibri"/>
                        <a:ea typeface="Calibri"/>
                        <a:cs typeface="Times New Roman"/>
                      </a:endParaRPr>
                    </a:p>
                    <a:p>
                      <a:pPr>
                        <a:lnSpc>
                          <a:spcPct val="115000"/>
                        </a:lnSpc>
                        <a:spcAft>
                          <a:spcPts val="0"/>
                        </a:spcAft>
                      </a:pPr>
                      <a:r>
                        <a:rPr lang="ru-RU" sz="1200" dirty="0">
                          <a:solidFill>
                            <a:srgbClr val="000000"/>
                          </a:solidFill>
                          <a:effectLst/>
                          <a:latin typeface="Times New Roman"/>
                          <a:ea typeface="Times New Roman"/>
                          <a:cs typeface="Times New Roman"/>
                        </a:rPr>
                        <a:t> </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effectLst/>
                          <a:latin typeface="Times New Roman"/>
                          <a:ea typeface="Times New Roman"/>
                          <a:cs typeface="Times New Roman"/>
                        </a:rPr>
                        <a:t>Да / Нет</a:t>
                      </a:r>
                      <a:endParaRPr lang="ru-RU" sz="1100">
                        <a:effectLst/>
                        <a:latin typeface="Calibri"/>
                        <a:ea typeface="Calibri"/>
                        <a:cs typeface="Times New Roman"/>
                      </a:endParaRPr>
                    </a:p>
                    <a:p>
                      <a:pPr>
                        <a:lnSpc>
                          <a:spcPct val="115000"/>
                        </a:lnSpc>
                        <a:spcAft>
                          <a:spcPts val="0"/>
                        </a:spcAft>
                      </a:pPr>
                      <a:r>
                        <a:rPr lang="ru-RU" sz="1200">
                          <a:solidFill>
                            <a:srgbClr val="000000"/>
                          </a:solidFill>
                          <a:effectLst/>
                          <a:latin typeface="Times New Roman"/>
                          <a:ea typeface="Times New Roman"/>
                          <a:cs typeface="Times New Roman"/>
                        </a:rPr>
                        <a: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512">
                <a:tc>
                  <a:txBody>
                    <a:bodyPr/>
                    <a:lstStyle/>
                    <a:p>
                      <a:pPr>
                        <a:lnSpc>
                          <a:spcPct val="115000"/>
                        </a:lnSpc>
                        <a:spcAft>
                          <a:spcPts val="0"/>
                        </a:spcAft>
                      </a:pPr>
                      <a:r>
                        <a:rPr lang="ru-RU" sz="1200">
                          <a:solidFill>
                            <a:srgbClr val="000000"/>
                          </a:solidFill>
                          <a:effectLst/>
                          <a:latin typeface="Times New Roman"/>
                          <a:ea typeface="Times New Roman"/>
                          <a:cs typeface="Times New Roman"/>
                        </a:rPr>
                        <a:t>наматывать вокруг предметов, не повредив его.</a:t>
                      </a:r>
                      <a:endParaRPr lang="ru-RU" sz="1100">
                        <a:effectLst/>
                        <a:latin typeface="Calibri"/>
                        <a:ea typeface="Calibri"/>
                        <a:cs typeface="Times New Roman"/>
                      </a:endParaRPr>
                    </a:p>
                    <a:p>
                      <a:pPr>
                        <a:lnSpc>
                          <a:spcPct val="115000"/>
                        </a:lnSpc>
                        <a:spcAft>
                          <a:spcPts val="0"/>
                        </a:spcAft>
                      </a:pPr>
                      <a:r>
                        <a:rPr lang="ru-RU" sz="1200">
                          <a:solidFill>
                            <a:srgbClr val="000000"/>
                          </a:solidFill>
                          <a:effectLst/>
                          <a:latin typeface="Times New Roman"/>
                          <a:ea typeface="Times New Roman"/>
                          <a:cs typeface="Times New Roman"/>
                        </a:rPr>
                        <a: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effectLst/>
                          <a:latin typeface="Times New Roman"/>
                          <a:ea typeface="Times New Roman"/>
                          <a:cs typeface="Times New Roman"/>
                        </a:rPr>
                        <a:t>Да / Нет</a:t>
                      </a:r>
                      <a:endParaRPr lang="ru-RU" sz="1100">
                        <a:effectLst/>
                        <a:latin typeface="Calibri"/>
                        <a:ea typeface="Calibri"/>
                        <a:cs typeface="Times New Roman"/>
                      </a:endParaRPr>
                    </a:p>
                    <a:p>
                      <a:pPr>
                        <a:lnSpc>
                          <a:spcPct val="115000"/>
                        </a:lnSpc>
                        <a:spcAft>
                          <a:spcPts val="0"/>
                        </a:spcAft>
                      </a:pPr>
                      <a:r>
                        <a:rPr lang="ru-RU" sz="1200">
                          <a:solidFill>
                            <a:srgbClr val="000000"/>
                          </a:solidFill>
                          <a:effectLst/>
                          <a:latin typeface="Times New Roman"/>
                          <a:ea typeface="Times New Roman"/>
                          <a:cs typeface="Times New Roman"/>
                        </a:rPr>
                        <a: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512">
                <a:tc>
                  <a:txBody>
                    <a:bodyPr/>
                    <a:lstStyle/>
                    <a:p>
                      <a:pPr>
                        <a:lnSpc>
                          <a:spcPct val="115000"/>
                        </a:lnSpc>
                        <a:spcAft>
                          <a:spcPts val="0"/>
                        </a:spcAft>
                      </a:pPr>
                      <a:r>
                        <a:rPr lang="ru-RU" sz="1200">
                          <a:solidFill>
                            <a:srgbClr val="000000"/>
                          </a:solidFill>
                          <a:effectLst/>
                          <a:latin typeface="Times New Roman"/>
                          <a:ea typeface="Times New Roman"/>
                          <a:cs typeface="Times New Roman"/>
                        </a:rPr>
                        <a:t>складывать, не повредив его.</a:t>
                      </a:r>
                      <a:endParaRPr lang="ru-RU" sz="1100">
                        <a:effectLst/>
                        <a:latin typeface="Calibri"/>
                        <a:ea typeface="Calibri"/>
                        <a:cs typeface="Times New Roman"/>
                      </a:endParaRPr>
                    </a:p>
                    <a:p>
                      <a:pPr>
                        <a:lnSpc>
                          <a:spcPct val="115000"/>
                        </a:lnSpc>
                        <a:spcAft>
                          <a:spcPts val="0"/>
                        </a:spcAft>
                      </a:pPr>
                      <a:r>
                        <a:rPr lang="ru-RU" sz="1200">
                          <a:solidFill>
                            <a:srgbClr val="000000"/>
                          </a:solidFill>
                          <a:effectLst/>
                          <a:latin typeface="Times New Roman"/>
                          <a:ea typeface="Times New Roman"/>
                          <a:cs typeface="Times New Roman"/>
                        </a:rPr>
                        <a: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effectLst/>
                          <a:latin typeface="Times New Roman"/>
                          <a:ea typeface="Times New Roman"/>
                          <a:cs typeface="Times New Roman"/>
                        </a:rPr>
                        <a:t>Да / Нет</a:t>
                      </a:r>
                      <a:endParaRPr lang="ru-RU" sz="1100">
                        <a:effectLst/>
                        <a:latin typeface="Calibri"/>
                        <a:ea typeface="Calibri"/>
                        <a:cs typeface="Times New Roman"/>
                      </a:endParaRPr>
                    </a:p>
                    <a:p>
                      <a:pPr>
                        <a:lnSpc>
                          <a:spcPct val="115000"/>
                        </a:lnSpc>
                        <a:spcAft>
                          <a:spcPts val="0"/>
                        </a:spcAft>
                      </a:pPr>
                      <a:r>
                        <a:rPr lang="ru-RU" sz="1200">
                          <a:solidFill>
                            <a:srgbClr val="000000"/>
                          </a:solidFill>
                          <a:effectLst/>
                          <a:latin typeface="Times New Roman"/>
                          <a:ea typeface="Times New Roman"/>
                          <a:cs typeface="Times New Roman"/>
                        </a:rPr>
                        <a: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512">
                <a:tc>
                  <a:txBody>
                    <a:bodyPr/>
                    <a:lstStyle/>
                    <a:p>
                      <a:pPr>
                        <a:lnSpc>
                          <a:spcPct val="115000"/>
                        </a:lnSpc>
                        <a:spcAft>
                          <a:spcPts val="0"/>
                        </a:spcAft>
                      </a:pPr>
                      <a:r>
                        <a:rPr lang="ru-RU" sz="1200">
                          <a:solidFill>
                            <a:srgbClr val="000000"/>
                          </a:solidFill>
                          <a:effectLst/>
                          <a:latin typeface="Times New Roman"/>
                          <a:ea typeface="Times New Roman"/>
                          <a:cs typeface="Times New Roman"/>
                        </a:rPr>
                        <a:t>запустить в дешевое массовое производство.</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solidFill>
                            <a:srgbClr val="000000"/>
                          </a:solidFill>
                          <a:effectLst/>
                          <a:latin typeface="Times New Roman"/>
                          <a:ea typeface="Times New Roman"/>
                          <a:cs typeface="Times New Roman"/>
                        </a:rPr>
                        <a:t>Да / Нет</a:t>
                      </a:r>
                      <a:endParaRPr lang="ru-RU" sz="1100" dirty="0">
                        <a:effectLst/>
                        <a:latin typeface="Calibri"/>
                        <a:ea typeface="Calibri"/>
                        <a:cs typeface="Times New Roman"/>
                      </a:endParaRPr>
                    </a:p>
                    <a:p>
                      <a:pPr>
                        <a:lnSpc>
                          <a:spcPct val="115000"/>
                        </a:lnSpc>
                        <a:spcAft>
                          <a:spcPts val="0"/>
                        </a:spcAft>
                      </a:pPr>
                      <a:r>
                        <a:rPr lang="ru-RU" sz="1200" dirty="0">
                          <a:solidFill>
                            <a:srgbClr val="000000"/>
                          </a:solidFill>
                          <a:effectLst/>
                          <a:latin typeface="Times New Roman"/>
                          <a:ea typeface="Times New Roman"/>
                          <a:cs typeface="Times New Roman"/>
                        </a:rPr>
                        <a:t> </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Заголовок 2"/>
          <p:cNvSpPr>
            <a:spLocks noGrp="1"/>
          </p:cNvSpPr>
          <p:nvPr>
            <p:ph type="title"/>
          </p:nvPr>
        </p:nvSpPr>
        <p:spPr/>
        <p:txBody>
          <a:bodyPr/>
          <a:lstStyle/>
          <a:p>
            <a:endParaRPr lang="ru-RU"/>
          </a:p>
        </p:txBody>
      </p:sp>
      <p:sp>
        <p:nvSpPr>
          <p:cNvPr id="5" name="Rectangle 3"/>
          <p:cNvSpPr>
            <a:spLocks noChangeArrowheads="1"/>
          </p:cNvSpPr>
          <p:nvPr/>
        </p:nvSpPr>
        <p:spPr bwMode="auto">
          <a:xfrm>
            <a:off x="529858" y="332656"/>
            <a:ext cx="8244408"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Вопрос 1</a:t>
            </a:r>
            <a:endParaRPr kumimoji="0" lang="ru-RU" alt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Можно ли качества материала, о которых говорилось в тексте, проверить с помощью научного эксперимента в лаборатории?</a:t>
            </a:r>
            <a:endParaRPr kumimoji="0" lang="ru-RU" alt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Обведите «Да» или «Нет».</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683568" y="4077072"/>
            <a:ext cx="8090698" cy="1600438"/>
          </a:xfrm>
          <a:prstGeom prst="rect">
            <a:avLst/>
          </a:prstGeom>
        </p:spPr>
        <p:txBody>
          <a:bodyPr wrap="square">
            <a:spAutoFit/>
          </a:bodyPr>
          <a:lstStyle/>
          <a:p>
            <a:r>
              <a:rPr lang="ru-RU" sz="1400" b="1" dirty="0"/>
              <a:t>Вопрос  2</a:t>
            </a:r>
            <a:endParaRPr lang="ru-RU" sz="1400" dirty="0"/>
          </a:p>
          <a:p>
            <a:r>
              <a:rPr lang="ru-RU" sz="1400" dirty="0"/>
              <a:t>Какой лабораторный прибор может быть использован для того, чтобы определить, проводит ли ткань электрический ток?</a:t>
            </a:r>
          </a:p>
          <a:p>
            <a:r>
              <a:rPr lang="ru-RU" sz="1400" dirty="0"/>
              <a:t>A Вольтметр</a:t>
            </a:r>
          </a:p>
          <a:p>
            <a:r>
              <a:rPr lang="ru-RU" sz="1400" dirty="0"/>
              <a:t>B Индикатор света</a:t>
            </a:r>
          </a:p>
          <a:p>
            <a:r>
              <a:rPr lang="ru-RU" sz="1400" dirty="0"/>
              <a:t>C Микрометр</a:t>
            </a:r>
          </a:p>
          <a:p>
            <a:r>
              <a:rPr lang="ru-RU" sz="1400" dirty="0"/>
              <a:t>D Индикатор звука</a:t>
            </a:r>
          </a:p>
        </p:txBody>
      </p:sp>
    </p:spTree>
    <p:extLst>
      <p:ext uri="{BB962C8B-B14F-4D97-AF65-F5344CB8AC3E}">
        <p14:creationId xmlns:p14="http://schemas.microsoft.com/office/powerpoint/2010/main" val="1030546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5123"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476672"/>
            <a:ext cx="7452416"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9566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404664"/>
            <a:ext cx="8136903" cy="4752528"/>
          </a:xfrm>
        </p:spPr>
        <p:txBody>
          <a:bodyPr>
            <a:normAutofit fontScale="85000" lnSpcReduction="20000"/>
          </a:bodyPr>
          <a:lstStyle/>
          <a:p>
            <a:pPr marL="0" indent="0">
              <a:buNone/>
            </a:pPr>
            <a:r>
              <a:rPr lang="ru-RU" b="1" dirty="0">
                <a:solidFill>
                  <a:schemeClr val="tx1">
                    <a:lumMod val="95000"/>
                    <a:lumOff val="5000"/>
                  </a:schemeClr>
                </a:solidFill>
              </a:rPr>
              <a:t>Пример 3:</a:t>
            </a:r>
            <a:r>
              <a:rPr lang="ru-RU" b="1" i="1" dirty="0">
                <a:solidFill>
                  <a:schemeClr val="tx1">
                    <a:lumMod val="95000"/>
                    <a:lumOff val="5000"/>
                  </a:schemeClr>
                </a:solidFill>
              </a:rPr>
              <a:t> «Средства защиты от солнца»</a:t>
            </a:r>
            <a:endParaRPr lang="ru-RU" dirty="0">
              <a:solidFill>
                <a:schemeClr val="tx1">
                  <a:lumMod val="95000"/>
                  <a:lumOff val="5000"/>
                </a:schemeClr>
              </a:solidFill>
            </a:endParaRPr>
          </a:p>
          <a:p>
            <a:pPr marL="0" indent="0">
              <a:buNone/>
            </a:pPr>
            <a:r>
              <a:rPr lang="ru-RU" sz="2100" dirty="0">
                <a:solidFill>
                  <a:schemeClr val="tx1">
                    <a:lumMod val="95000"/>
                    <a:lumOff val="5000"/>
                  </a:schemeClr>
                </a:solidFill>
              </a:rPr>
              <a:t>Маша и Денис интересуются, какое средство защиты от солнца лучше всего защитит их кожу. Средства защиты от солнца характеризуются показателем SPF-фактора — фактора защиты от солнца, который показывает, насколько хорошо то или иное средство поглощает ультрафиолетовое излучение, которое является составляющей солнечного света. Средство защиты от солнца с высоким показателем SPF защищает кожу дольше, чем средства с низким показателем SPF.</a:t>
            </a:r>
          </a:p>
          <a:p>
            <a:pPr marL="0" indent="0">
              <a:buNone/>
            </a:pPr>
            <a:r>
              <a:rPr lang="ru-RU" sz="2100" dirty="0">
                <a:solidFill>
                  <a:schemeClr val="tx1">
                    <a:lumMod val="95000"/>
                    <a:lumOff val="5000"/>
                  </a:schemeClr>
                </a:solidFill>
              </a:rPr>
              <a:t>Маша стала искать способ, как сравнить разные средства защиты от солнца. Они с Денисом решили использовать для этого:</a:t>
            </a:r>
            <a:br>
              <a:rPr lang="ru-RU" sz="2100" dirty="0">
                <a:solidFill>
                  <a:schemeClr val="tx1">
                    <a:lumMod val="95000"/>
                    <a:lumOff val="5000"/>
                  </a:schemeClr>
                </a:solidFill>
              </a:rPr>
            </a:br>
            <a:r>
              <a:rPr lang="ru-RU" sz="2100" dirty="0">
                <a:solidFill>
                  <a:schemeClr val="tx1">
                    <a:lumMod val="95000"/>
                    <a:lumOff val="5000"/>
                  </a:schemeClr>
                </a:solidFill>
              </a:rPr>
              <a:t>− две пластины прозрачного пластика, который не поглощает солнечный свет; − один лист светочувствительной бумаги; − минеральное масло (M) и крем, содержащий оксид цинка (</a:t>
            </a:r>
            <a:r>
              <a:rPr lang="ru-RU" sz="2100" dirty="0" err="1">
                <a:solidFill>
                  <a:schemeClr val="tx1">
                    <a:lumMod val="95000"/>
                    <a:lumOff val="5000"/>
                  </a:schemeClr>
                </a:solidFill>
              </a:rPr>
              <a:t>ZnO</a:t>
            </a:r>
            <a:r>
              <a:rPr lang="ru-RU" sz="2100" dirty="0">
                <a:solidFill>
                  <a:schemeClr val="tx1">
                    <a:lumMod val="95000"/>
                    <a:lumOff val="5000"/>
                  </a:schemeClr>
                </a:solidFill>
              </a:rPr>
              <a:t>); − четыре разных средства защиты от солнца, которые они обозначили как С1, С2, С3 и С4.</a:t>
            </a:r>
          </a:p>
          <a:p>
            <a:pPr marL="0" indent="0">
              <a:buNone/>
            </a:pPr>
            <a:r>
              <a:rPr lang="ru-RU" sz="2100" dirty="0">
                <a:solidFill>
                  <a:schemeClr val="tx1">
                    <a:lumMod val="95000"/>
                    <a:lumOff val="5000"/>
                  </a:schemeClr>
                </a:solidFill>
              </a:rPr>
              <a:t>Маша и Денис взяли минеральное масло, потому что через него почти полностью проходит солнечный свет, и оксид цинка, потому что он почти полностью препятствует прохождению солнечного света. Денис капнул внутрь кружочков, обозначенных на одной пластине из пластика, по одной капле каждого вещества. Затем он положил вторую пластину из пластика поверх первой и прижал их, поместив сверху большую книгу</a:t>
            </a:r>
            <a:r>
              <a:rPr lang="ru-RU" sz="2100" dirty="0" smtClean="0">
                <a:solidFill>
                  <a:schemeClr val="tx1">
                    <a:lumMod val="95000"/>
                    <a:lumOff val="5000"/>
                  </a:schemeClr>
                </a:solidFill>
              </a:rPr>
              <a:t>.</a:t>
            </a:r>
          </a:p>
          <a:p>
            <a:pPr marL="0" indent="0">
              <a:buNone/>
            </a:pPr>
            <a:endParaRPr lang="ru-RU" dirty="0" smtClean="0">
              <a:solidFill>
                <a:schemeClr val="tx1">
                  <a:lumMod val="95000"/>
                  <a:lumOff val="5000"/>
                </a:schemeClr>
              </a:solidFill>
            </a:endParaRPr>
          </a:p>
          <a:p>
            <a:pPr marL="0" indent="0">
              <a:buNone/>
            </a:pPr>
            <a:endParaRPr lang="ru-RU" dirty="0">
              <a:solidFill>
                <a:schemeClr val="tx1">
                  <a:lumMod val="95000"/>
                  <a:lumOff val="5000"/>
                </a:schemeClr>
              </a:solidFill>
            </a:endParaRPr>
          </a:p>
          <a:p>
            <a:pPr marL="0" indent="0">
              <a:buNone/>
            </a:pPr>
            <a:endParaRPr lang="ru-RU" dirty="0">
              <a:solidFill>
                <a:schemeClr val="tx1">
                  <a:lumMod val="95000"/>
                  <a:lumOff val="5000"/>
                </a:schemeClr>
              </a:solidFill>
            </a:endParaRPr>
          </a:p>
        </p:txBody>
      </p:sp>
      <p:sp>
        <p:nvSpPr>
          <p:cNvPr id="3" name="Заголовок 2"/>
          <p:cNvSpPr>
            <a:spLocks noGrp="1"/>
          </p:cNvSpPr>
          <p:nvPr>
            <p:ph type="title"/>
          </p:nvPr>
        </p:nvSpPr>
        <p:spPr/>
        <p:txBody>
          <a:bodyPr/>
          <a:lstStyle/>
          <a:p>
            <a:endParaRPr lang="ru-RU"/>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5085184"/>
            <a:ext cx="375602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948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332656"/>
            <a:ext cx="8280920" cy="1761645"/>
          </a:xfrm>
        </p:spPr>
        <p:txBody>
          <a:bodyPr>
            <a:normAutofit fontScale="92500" lnSpcReduction="10000"/>
          </a:bodyPr>
          <a:lstStyle/>
          <a:p>
            <a:pPr marL="0" indent="0">
              <a:buNone/>
            </a:pPr>
            <a:r>
              <a:rPr lang="ru-RU" dirty="0">
                <a:solidFill>
                  <a:schemeClr val="tx1">
                    <a:lumMod val="95000"/>
                    <a:lumOff val="5000"/>
                  </a:schemeClr>
                </a:solidFill>
              </a:rPr>
              <a:t>После этого Маша положила пластины из пластика на лист светочувствительной бумаги. В зависимости от того, как долго светочувствительная бумага находится на солнце, она меняет свой цвет с темно-серого на светло-серый. После всех приготовлений Денис выставил пластины на солнце.</a:t>
            </a:r>
          </a:p>
          <a:p>
            <a:endParaRPr lang="ru-RU" dirty="0"/>
          </a:p>
        </p:txBody>
      </p:sp>
      <p:sp>
        <p:nvSpPr>
          <p:cNvPr id="3" name="Заголовок 2"/>
          <p:cNvSpPr>
            <a:spLocks noGrp="1"/>
          </p:cNvSpPr>
          <p:nvPr>
            <p:ph type="title"/>
          </p:nvPr>
        </p:nvSpPr>
        <p:spPr/>
        <p:txBody>
          <a:bodyPr/>
          <a:lstStyle/>
          <a:p>
            <a:endParaRPr lang="ru-RU"/>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1947883"/>
            <a:ext cx="2487613" cy="99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41718" y="2944259"/>
            <a:ext cx="8352928" cy="923330"/>
          </a:xfrm>
          <a:prstGeom prst="rect">
            <a:avLst/>
          </a:prstGeom>
        </p:spPr>
        <p:txBody>
          <a:bodyPr wrap="square">
            <a:spAutoFit/>
          </a:bodyPr>
          <a:lstStyle/>
          <a:p>
            <a:r>
              <a:rPr lang="ru-RU" b="1" dirty="0"/>
              <a:t>Вопрос 1.</a:t>
            </a:r>
            <a:r>
              <a:rPr lang="ru-RU" dirty="0"/>
              <a:t> Какое из следующих утверждений является научным описанием роли, которую минеральное масло и оксид цинка играют в эксперименте по сравнению эффективности средств защиты от солнца?</a:t>
            </a:r>
          </a:p>
        </p:txBody>
      </p:sp>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3933056"/>
            <a:ext cx="6550025"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5003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404664"/>
            <a:ext cx="7408333" cy="2880320"/>
          </a:xfrm>
        </p:spPr>
        <p:txBody>
          <a:bodyPr/>
          <a:lstStyle/>
          <a:p>
            <a:pPr>
              <a:lnSpc>
                <a:spcPct val="115000"/>
              </a:lnSpc>
              <a:spcAft>
                <a:spcPts val="1000"/>
              </a:spcAft>
            </a:pPr>
            <a:r>
              <a:rPr lang="ru-RU" b="1" dirty="0">
                <a:solidFill>
                  <a:srgbClr val="000000"/>
                </a:solidFill>
                <a:latin typeface="Times New Roman"/>
                <a:ea typeface="Times New Roman"/>
                <a:cs typeface="Times New Roman"/>
              </a:rPr>
              <a:t>Вопрос 2.</a:t>
            </a:r>
            <a:r>
              <a:rPr lang="ru-RU" dirty="0">
                <a:solidFill>
                  <a:srgbClr val="000000"/>
                </a:solidFill>
                <a:latin typeface="Times New Roman"/>
                <a:ea typeface="Times New Roman"/>
                <a:cs typeface="Times New Roman"/>
              </a:rPr>
              <a:t> На какой из следующих вопросов пытались ответить Маша и Денис?</a:t>
            </a:r>
            <a:endParaRPr lang="ru-RU" sz="18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lstStyle/>
          <a:p>
            <a:endParaRPr lang="ru-RU" dirty="0"/>
          </a:p>
        </p:txBody>
      </p:sp>
      <p:graphicFrame>
        <p:nvGraphicFramePr>
          <p:cNvPr id="4" name="Объект 3"/>
          <p:cNvGraphicFramePr>
            <a:graphicFrameLocks noChangeAspect="1"/>
          </p:cNvGraphicFramePr>
          <p:nvPr>
            <p:extLst>
              <p:ext uri="{D42A27DB-BD31-4B8C-83A1-F6EECF244321}">
                <p14:modId xmlns:p14="http://schemas.microsoft.com/office/powerpoint/2010/main" val="2482940367"/>
              </p:ext>
            </p:extLst>
          </p:nvPr>
        </p:nvGraphicFramePr>
        <p:xfrm>
          <a:off x="971600" y="1340768"/>
          <a:ext cx="6771624" cy="2304256"/>
        </p:xfrm>
        <a:graphic>
          <a:graphicData uri="http://schemas.openxmlformats.org/presentationml/2006/ole">
            <mc:AlternateContent xmlns:mc="http://schemas.openxmlformats.org/markup-compatibility/2006">
              <mc:Choice xmlns:v="urn:schemas-microsoft-com:vml" Requires="v">
                <p:oleObj spid="_x0000_s11274" name="Документ" r:id="rId3" imgW="6550363" imgH="2229069" progId="Word.Document.12">
                  <p:embed/>
                </p:oleObj>
              </mc:Choice>
              <mc:Fallback>
                <p:oleObj name="Документ" r:id="rId3" imgW="6550363" imgH="2229069" progId="Word.Document.12">
                  <p:embed/>
                  <p:pic>
                    <p:nvPicPr>
                      <p:cNvPr id="0" name=""/>
                      <p:cNvPicPr/>
                      <p:nvPr/>
                    </p:nvPicPr>
                    <p:blipFill>
                      <a:blip r:embed="rId4"/>
                      <a:stretch>
                        <a:fillRect/>
                      </a:stretch>
                    </p:blipFill>
                    <p:spPr>
                      <a:xfrm>
                        <a:off x="971600" y="1340768"/>
                        <a:ext cx="6771624" cy="2304256"/>
                      </a:xfrm>
                      <a:prstGeom prst="rect">
                        <a:avLst/>
                      </a:prstGeom>
                    </p:spPr>
                  </p:pic>
                </p:oleObj>
              </mc:Fallback>
            </mc:AlternateContent>
          </a:graphicData>
        </a:graphic>
      </p:graphicFrame>
      <p:sp>
        <p:nvSpPr>
          <p:cNvPr id="5" name="Прямоугольник 4"/>
          <p:cNvSpPr/>
          <p:nvPr/>
        </p:nvSpPr>
        <p:spPr>
          <a:xfrm>
            <a:off x="395536" y="3726324"/>
            <a:ext cx="8280920" cy="369332"/>
          </a:xfrm>
          <a:prstGeom prst="rect">
            <a:avLst/>
          </a:prstGeom>
        </p:spPr>
        <p:txBody>
          <a:bodyPr wrap="square">
            <a:spAutoFit/>
          </a:bodyPr>
          <a:lstStyle/>
          <a:p>
            <a:r>
              <a:rPr lang="ru-RU" b="1" dirty="0" smtClean="0"/>
              <a:t>Вопрос 3.</a:t>
            </a:r>
            <a:r>
              <a:rPr lang="ru-RU" dirty="0" smtClean="0"/>
              <a:t> Зачем нужно было прижимать вторую пластину из пластика?</a:t>
            </a:r>
            <a:endParaRPr lang="ru-RU" dirty="0"/>
          </a:p>
        </p:txBody>
      </p:sp>
      <p:graphicFrame>
        <p:nvGraphicFramePr>
          <p:cNvPr id="6" name="Объект 5"/>
          <p:cNvGraphicFramePr>
            <a:graphicFrameLocks noChangeAspect="1"/>
          </p:cNvGraphicFramePr>
          <p:nvPr>
            <p:extLst>
              <p:ext uri="{D42A27DB-BD31-4B8C-83A1-F6EECF244321}">
                <p14:modId xmlns:p14="http://schemas.microsoft.com/office/powerpoint/2010/main" val="34828639"/>
              </p:ext>
            </p:extLst>
          </p:nvPr>
        </p:nvGraphicFramePr>
        <p:xfrm>
          <a:off x="981169" y="4437112"/>
          <a:ext cx="7695287" cy="1656184"/>
        </p:xfrm>
        <a:graphic>
          <a:graphicData uri="http://schemas.openxmlformats.org/presentationml/2006/ole">
            <mc:AlternateContent xmlns:mc="http://schemas.openxmlformats.org/markup-compatibility/2006">
              <mc:Choice xmlns:v="urn:schemas-microsoft-com:vml" Requires="v">
                <p:oleObj spid="_x0000_s11275" name="Документ" r:id="rId5" imgW="6550363" imgH="1409845" progId="Word.Document.12">
                  <p:embed/>
                </p:oleObj>
              </mc:Choice>
              <mc:Fallback>
                <p:oleObj name="Документ" r:id="rId5" imgW="6550363" imgH="1409845" progId="Word.Document.12">
                  <p:embed/>
                  <p:pic>
                    <p:nvPicPr>
                      <p:cNvPr id="0" name=""/>
                      <p:cNvPicPr/>
                      <p:nvPr/>
                    </p:nvPicPr>
                    <p:blipFill>
                      <a:blip r:embed="rId6"/>
                      <a:stretch>
                        <a:fillRect/>
                      </a:stretch>
                    </p:blipFill>
                    <p:spPr>
                      <a:xfrm>
                        <a:off x="981169" y="4437112"/>
                        <a:ext cx="7695287" cy="1656184"/>
                      </a:xfrm>
                      <a:prstGeom prst="rect">
                        <a:avLst/>
                      </a:prstGeom>
                    </p:spPr>
                  </p:pic>
                </p:oleObj>
              </mc:Fallback>
            </mc:AlternateContent>
          </a:graphicData>
        </a:graphic>
      </p:graphicFrame>
    </p:spTree>
    <p:extLst>
      <p:ext uri="{BB962C8B-B14F-4D97-AF65-F5344CB8AC3E}">
        <p14:creationId xmlns:p14="http://schemas.microsoft.com/office/powerpoint/2010/main" val="7215127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58</TotalTime>
  <Words>798</Words>
  <Application>Microsoft Office PowerPoint</Application>
  <PresentationFormat>Экран (4:3)</PresentationFormat>
  <Paragraphs>93</Paragraphs>
  <Slides>17</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17</vt:i4>
      </vt:variant>
    </vt:vector>
  </HeadingPairs>
  <TitlesOfParts>
    <vt:vector size="19" baseType="lpstr">
      <vt:lpstr>Волна</vt:lpstr>
      <vt:lpstr>Документ</vt:lpstr>
      <vt:lpstr>Использование заданий PISA  на уроках физики </vt:lpstr>
      <vt:lpstr>Презентация PowerPoint</vt:lpstr>
      <vt:lpstr>Естественнонаучная грамотность – способность человека занимать активную гражданскую позицию по вопросам, связанным с естественными науками, и его готовность интересоваться естественнонаучными идеями.  Для проведения проверки читательской, математической и естественнонаучной грамотности были выделены три направления: содержание, виды деятельности, ситуации. </vt:lpstr>
      <vt:lpstr>Рассмотрим примеры заданий PISA: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заданий pisa на уроках физики </dc:title>
  <dc:creator>Александр Ласточкин</dc:creator>
  <cp:lastModifiedBy>Пользователь Windows</cp:lastModifiedBy>
  <cp:revision>9</cp:revision>
  <dcterms:created xsi:type="dcterms:W3CDTF">2021-11-07T16:17:01Z</dcterms:created>
  <dcterms:modified xsi:type="dcterms:W3CDTF">2021-11-09T21:22:28Z</dcterms:modified>
</cp:coreProperties>
</file>