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5" r:id="rId2"/>
    <p:sldId id="276" r:id="rId3"/>
    <p:sldId id="283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139B99-39F5-4DDD-A38B-99676C7A62BE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D2610-8AC1-4D31-8C45-3041F00805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139B99-39F5-4DDD-A38B-99676C7A62BE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D2610-8AC1-4D31-8C45-3041F00805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139B99-39F5-4DDD-A38B-99676C7A62BE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D2610-8AC1-4D31-8C45-3041F00805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139B99-39F5-4DDD-A38B-99676C7A62BE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D2610-8AC1-4D31-8C45-3041F00805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139B99-39F5-4DDD-A38B-99676C7A62BE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D2610-8AC1-4D31-8C45-3041F00805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139B99-39F5-4DDD-A38B-99676C7A62BE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D2610-8AC1-4D31-8C45-3041F00805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139B99-39F5-4DDD-A38B-99676C7A62BE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D2610-8AC1-4D31-8C45-3041F00805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139B99-39F5-4DDD-A38B-99676C7A62BE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D2610-8AC1-4D31-8C45-3041F00805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139B99-39F5-4DDD-A38B-99676C7A62BE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D2610-8AC1-4D31-8C45-3041F00805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139B99-39F5-4DDD-A38B-99676C7A62BE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D2610-8AC1-4D31-8C45-3041F00805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139B99-39F5-4DDD-A38B-99676C7A62BE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480D2610-8AC1-4D31-8C45-3041F00805C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E7139B99-39F5-4DDD-A38B-99676C7A62BE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80D2610-8AC1-4D31-8C45-3041F00805CB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18730" y="404664"/>
            <a:ext cx="6772431" cy="107721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t-RU" sz="32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Бирелгән сүзләрнен язылышын </a:t>
            </a:r>
          </a:p>
          <a:p>
            <a:pPr algn="ctr"/>
            <a:r>
              <a:rPr lang="tt-RU" sz="32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искә төшер, укы.</a:t>
            </a:r>
            <a:endParaRPr lang="ru-RU" sz="32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83568" y="1844824"/>
            <a:ext cx="7992888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t-RU" sz="5400" dirty="0" smtClean="0">
                <a:latin typeface="Times New Roman" pitchFamily="18" charset="0"/>
                <a:cs typeface="Times New Roman" pitchFamily="18" charset="0"/>
              </a:rPr>
              <a:t>Гөрлә</a:t>
            </a:r>
            <a:r>
              <a:rPr lang="tt-RU" sz="5400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tt-RU" sz="5400" dirty="0" smtClean="0">
                <a:latin typeface="Times New Roman" pitchFamily="18" charset="0"/>
                <a:cs typeface="Times New Roman" pitchFamily="18" charset="0"/>
              </a:rPr>
              <a:t>ек, ко</a:t>
            </a:r>
            <a:r>
              <a:rPr lang="tt-RU" sz="5400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я</a:t>
            </a:r>
            <a:r>
              <a:rPr lang="tt-RU" sz="5400" dirty="0" smtClean="0">
                <a:latin typeface="Times New Roman" pitchFamily="18" charset="0"/>
                <a:cs typeface="Times New Roman" pitchFamily="18" charset="0"/>
              </a:rPr>
              <a:t>ш, челтер</a:t>
            </a:r>
            <a:r>
              <a:rPr lang="tt-RU" sz="5400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tt-RU" sz="5400" dirty="0" smtClean="0">
                <a:latin typeface="Times New Roman" pitchFamily="18" charset="0"/>
                <a:cs typeface="Times New Roman" pitchFamily="18" charset="0"/>
              </a:rPr>
              <a:t>челтер, кошка</a:t>
            </a:r>
            <a:r>
              <a:rPr lang="tt-RU" sz="5400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й</a:t>
            </a:r>
            <a:r>
              <a:rPr lang="tt-RU" sz="5400" dirty="0" smtClean="0">
                <a:latin typeface="Times New Roman" pitchFamily="18" charset="0"/>
                <a:cs typeface="Times New Roman" pitchFamily="18" charset="0"/>
              </a:rPr>
              <a:t>лар, сы</a:t>
            </a:r>
            <a:r>
              <a:rPr lang="tt-RU" sz="5400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tt-RU" sz="5400" dirty="0" smtClean="0">
                <a:latin typeface="Times New Roman" pitchFamily="18" charset="0"/>
                <a:cs typeface="Times New Roman" pitchFamily="18" charset="0"/>
              </a:rPr>
              <a:t>рчык, </a:t>
            </a:r>
            <a:r>
              <a:rPr lang="tt-RU" sz="5400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я</a:t>
            </a:r>
            <a:r>
              <a:rPr lang="tt-RU" sz="5400" dirty="0" smtClean="0">
                <a:latin typeface="Times New Roman" pitchFamily="18" charset="0"/>
                <a:cs typeface="Times New Roman" pitchFamily="18" charset="0"/>
              </a:rPr>
              <a:t>ңгыр, табигат</a:t>
            </a:r>
            <a:r>
              <a:rPr lang="tt-RU" sz="5400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ь</a:t>
            </a:r>
            <a:r>
              <a:rPr lang="tt-RU" sz="5400" dirty="0" smtClean="0">
                <a:latin typeface="Times New Roman" pitchFamily="18" charset="0"/>
                <a:cs typeface="Times New Roman" pitchFamily="18" charset="0"/>
              </a:rPr>
              <a:t>, бөр</a:t>
            </a:r>
            <a:r>
              <a:rPr lang="tt-RU" sz="5400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tt-RU" sz="5400" dirty="0" smtClean="0">
                <a:latin typeface="Times New Roman" pitchFamily="18" charset="0"/>
                <a:cs typeface="Times New Roman" pitchFamily="18" charset="0"/>
              </a:rPr>
              <a:t>ләр, </a:t>
            </a:r>
            <a:r>
              <a:rPr lang="tt-RU" sz="5400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җ</a:t>
            </a:r>
            <a:r>
              <a:rPr lang="tt-RU" sz="5400" dirty="0" smtClean="0">
                <a:latin typeface="Times New Roman" pitchFamily="18" charset="0"/>
                <a:cs typeface="Times New Roman" pitchFamily="18" charset="0"/>
              </a:rPr>
              <a:t>ир, дөн</a:t>
            </a:r>
            <a:r>
              <a:rPr lang="tt-RU" sz="5400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ь</a:t>
            </a:r>
            <a:r>
              <a:rPr lang="tt-RU" sz="5400" dirty="0" smtClean="0">
                <a:latin typeface="Times New Roman" pitchFamily="18" charset="0"/>
                <a:cs typeface="Times New Roman" pitchFamily="18" charset="0"/>
              </a:rPr>
              <a:t>я, ям</a:t>
            </a:r>
            <a:r>
              <a:rPr lang="tt-RU" sz="5400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ь</a:t>
            </a:r>
            <a:r>
              <a:rPr lang="tt-RU" sz="5400" dirty="0" smtClean="0">
                <a:latin typeface="Times New Roman" pitchFamily="18" charset="0"/>
                <a:cs typeface="Times New Roman" pitchFamily="18" charset="0"/>
              </a:rPr>
              <a:t>ле, ямь</a:t>
            </a:r>
            <a:r>
              <a:rPr lang="tt-RU" sz="5400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tt-RU" sz="5400" dirty="0" smtClean="0">
                <a:latin typeface="Times New Roman" pitchFamily="18" charset="0"/>
                <a:cs typeface="Times New Roman" pitchFamily="18" charset="0"/>
              </a:rPr>
              <a:t>яшел.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251520" y="-360783"/>
            <a:ext cx="8640960" cy="54861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t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Җөмләләрне</a:t>
            </a:r>
            <a:r>
              <a:rPr kumimoji="0" lang="tt-RU" sz="20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укы. Алар кайсы яклары белән охшаш, кайсы яклары белән аерылалар?</a:t>
            </a:r>
            <a:endParaRPr kumimoji="0" lang="tt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tt-RU" sz="2000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t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t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Яз җитте.                                             Ямьле яз җитте.</a:t>
            </a:r>
            <a:endParaRPr kumimoji="0" lang="ru-RU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t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Көннәр  җылынды.                            Якты кояш җирне җылыта.</a:t>
            </a:r>
            <a:endParaRPr kumimoji="0" lang="ru-RU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t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Кошлар кайттылар.                            Беренче яңгырлар явып үтте.</a:t>
            </a:r>
            <a:endParaRPr kumimoji="0" lang="ru-RU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t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Кара каргалар  күренде.                    Җылы җил битләрне назлый.</a:t>
            </a:r>
            <a:endParaRPr kumimoji="0" lang="ru-RU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t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Кошлар ясыйлар.                               Агачлар яшел яфракка күмелде.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t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Чәчәкләр үсә.                                     Болында аллы-гөлле чәчәкләр үсә.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tt-RU" sz="2000" dirty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t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tt-RU" sz="2000" dirty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tt-RU" sz="2000" dirty="0" smtClean="0">
                <a:latin typeface="Times New Roman" pitchFamily="18" charset="0"/>
                <a:cs typeface="Times New Roman" pitchFamily="18" charset="0"/>
              </a:rPr>
              <a:t>Сул яктагы баганадагы җөмләләр </a:t>
            </a:r>
            <a:r>
              <a:rPr lang="tt-RU" sz="2000" b="1" i="1" dirty="0" smtClean="0">
                <a:latin typeface="Times New Roman" pitchFamily="18" charset="0"/>
                <a:cs typeface="Times New Roman" pitchFamily="18" charset="0"/>
              </a:rPr>
              <a:t>җыйнак җөмләләр </a:t>
            </a:r>
            <a:r>
              <a:rPr lang="tt-RU" sz="2000" dirty="0" smtClean="0">
                <a:latin typeface="Times New Roman" pitchFamily="18" charset="0"/>
                <a:cs typeface="Times New Roman" pitchFamily="18" charset="0"/>
              </a:rPr>
              <a:t>булалар. Чөнки алар ия белән хәбәрдән (баш кисәкләрдән) генә торалар. Ә уң яктагы баганада урнашкан җөмләләр җәенке җөмләләр дип аталалар. Чөнки бу җөмләләрдә баш кисәкләрдән тыш, иярчен кисәкләр дә бар.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0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600200"/>
            <a:ext cx="8856984" cy="4525963"/>
          </a:xfrm>
        </p:spPr>
        <p:txBody>
          <a:bodyPr/>
          <a:lstStyle/>
          <a:p>
            <a:r>
              <a:rPr lang="tt-RU" sz="3600" dirty="0" smtClean="0">
                <a:solidFill>
                  <a:srgbClr val="0000FF"/>
                </a:solidFill>
              </a:rPr>
              <a:t>Баш кисәкләрдән (ия һәм хәбәрдән) генә торган җөмлә </a:t>
            </a:r>
            <a:r>
              <a:rPr lang="tt-RU" sz="3600" dirty="0" smtClean="0">
                <a:solidFill>
                  <a:srgbClr val="FF33CC"/>
                </a:solidFill>
              </a:rPr>
              <a:t>җыйнак җөмлә </a:t>
            </a:r>
            <a:r>
              <a:rPr lang="tt-RU" sz="3600" b="1" dirty="0" smtClean="0">
                <a:solidFill>
                  <a:srgbClr val="00B0F0"/>
                </a:solidFill>
                <a:latin typeface="+mn-lt"/>
                <a:ea typeface="+mn-ea"/>
                <a:cs typeface="+mn-cs"/>
              </a:rPr>
              <a:t>(</a:t>
            </a:r>
            <a:r>
              <a:rPr lang="tt-RU" sz="3600" b="1" dirty="0">
                <a:solidFill>
                  <a:srgbClr val="00B0F0"/>
                </a:solidFill>
                <a:latin typeface="+mn-lt"/>
                <a:ea typeface="+mn-ea"/>
                <a:cs typeface="+mn-cs"/>
              </a:rPr>
              <a:t>нераспространенное)</a:t>
            </a:r>
            <a:r>
              <a:rPr lang="tt-RU" sz="3600" dirty="0">
                <a:solidFill>
                  <a:srgbClr val="00B0F0"/>
                </a:solidFill>
                <a:latin typeface="+mn-lt"/>
                <a:ea typeface="+mn-ea"/>
                <a:cs typeface="+mn-cs"/>
              </a:rPr>
              <a:t> </a:t>
            </a:r>
            <a:r>
              <a:rPr lang="tt-RU" sz="3600" dirty="0" smtClean="0">
                <a:solidFill>
                  <a:srgbClr val="00B0F0"/>
                </a:solidFill>
              </a:rPr>
              <a:t> </a:t>
            </a:r>
            <a:r>
              <a:rPr lang="tt-RU" sz="3600" dirty="0" smtClean="0">
                <a:solidFill>
                  <a:srgbClr val="0000FF"/>
                </a:solidFill>
              </a:rPr>
              <a:t>дип атала.</a:t>
            </a:r>
          </a:p>
          <a:p>
            <a:pPr>
              <a:buNone/>
            </a:pPr>
            <a:endParaRPr lang="tt-RU" sz="3600" dirty="0" smtClean="0">
              <a:solidFill>
                <a:srgbClr val="0000FF"/>
              </a:solidFill>
            </a:endParaRPr>
          </a:p>
          <a:p>
            <a:r>
              <a:rPr lang="tt-RU" sz="3600" dirty="0" smtClean="0">
                <a:solidFill>
                  <a:srgbClr val="0000FF"/>
                </a:solidFill>
              </a:rPr>
              <a:t>Баш һәм иярчен кисәкләрдән торган җөмлә </a:t>
            </a:r>
            <a:r>
              <a:rPr lang="tt-RU" sz="3600" dirty="0" smtClean="0">
                <a:solidFill>
                  <a:srgbClr val="FF33CC"/>
                </a:solidFill>
              </a:rPr>
              <a:t>җәенке җөмлә </a:t>
            </a:r>
            <a:r>
              <a:rPr lang="tt-RU" sz="3600" b="1" dirty="0">
                <a:solidFill>
                  <a:srgbClr val="00B0F0"/>
                </a:solidFill>
                <a:latin typeface="+mn-lt"/>
                <a:ea typeface="+mn-ea"/>
                <a:cs typeface="+mn-cs"/>
              </a:rPr>
              <a:t>(распространенное) </a:t>
            </a:r>
            <a:r>
              <a:rPr lang="tt-RU" sz="3600" dirty="0" smtClean="0">
                <a:solidFill>
                  <a:srgbClr val="0000FF"/>
                </a:solidFill>
              </a:rPr>
              <a:t>дип атала.</a:t>
            </a:r>
            <a:endParaRPr lang="ru-RU" sz="3600" dirty="0">
              <a:solidFill>
                <a:srgbClr val="0000FF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555776" y="0"/>
            <a:ext cx="3657733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t-RU" sz="72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Кагыйдә</a:t>
            </a:r>
            <a:endParaRPr lang="ru-RU" sz="72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343</TotalTime>
  <Words>171</Words>
  <Application>Microsoft Office PowerPoint</Application>
  <PresentationFormat>Экран (4:3)</PresentationFormat>
  <Paragraphs>21</Paragraphs>
  <Slides>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8" baseType="lpstr">
      <vt:lpstr>Calibri</vt:lpstr>
      <vt:lpstr>Constantia</vt:lpstr>
      <vt:lpstr>Times New Roman</vt:lpstr>
      <vt:lpstr>Wingdings 2</vt:lpstr>
      <vt:lpstr>Поток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Рифат</dc:creator>
  <cp:lastModifiedBy>Начальная</cp:lastModifiedBy>
  <cp:revision>38</cp:revision>
  <dcterms:created xsi:type="dcterms:W3CDTF">2017-03-10T15:18:58Z</dcterms:created>
  <dcterms:modified xsi:type="dcterms:W3CDTF">2020-04-11T16:41:33Z</dcterms:modified>
</cp:coreProperties>
</file>