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57" r:id="rId3"/>
    <p:sldId id="258" r:id="rId4"/>
    <p:sldId id="259" r:id="rId5"/>
    <p:sldId id="260" r:id="rId6"/>
    <p:sldId id="261" r:id="rId7"/>
    <p:sldId id="262" r:id="rId8"/>
    <p:sldId id="263" r:id="rId9"/>
    <p:sldId id="264" r:id="rId10"/>
    <p:sldId id="266" r:id="rId11"/>
    <p:sldId id="267" r:id="rId12"/>
    <p:sldId id="268" r:id="rId13"/>
    <p:sldId id="270" r:id="rId14"/>
    <p:sldId id="272" r:id="rId15"/>
    <p:sldId id="273" r:id="rId16"/>
    <p:sldId id="274" r:id="rId17"/>
    <p:sldId id="275" r:id="rId18"/>
    <p:sldId id="276" r:id="rId19"/>
    <p:sldId id="278" r:id="rId20"/>
    <p:sldId id="279" r:id="rId21"/>
    <p:sldId id="280" r:id="rId22"/>
    <p:sldId id="281" r:id="rId23"/>
    <p:sldId id="283" r:id="rId24"/>
    <p:sldId id="285" r:id="rId25"/>
    <p:sldId id="286" r:id="rId26"/>
    <p:sldId id="287" r:id="rId27"/>
    <p:sldId id="289" r:id="rId28"/>
    <p:sldId id="290" r:id="rId29"/>
    <p:sldId id="293" r:id="rId30"/>
    <p:sldId id="294" r:id="rId31"/>
  </p:sldIdLst>
  <p:sldSz cx="12192000" cy="6858000"/>
  <p:notesSz cx="6858000" cy="9144000"/>
  <p:kinsoku lang="zh-CN" invalStChars="!%),.:;?]}¨·ˇˉ་―‖’”…‰∶、。〃々〉》」』】〕〗！＂＇％），．：；？］｀｜｝～￠" invalEndChars="([{·‘“〈《「『【〔〖（．［｛￡￥"/>
  <p:defaultTextStyle>
    <a:defPPr>
      <a:defRPr lang="zh-CN"/>
    </a:defPPr>
    <a:lvl1pPr marL="0" indent="0" algn="l" defTabSz="914400" eaLnBrk="1" fontAlgn="auto" latinLnBrk="0" hangingPunct="1">
      <a:buNone/>
      <a:defRPr sz="1800" kern="1200">
        <a:solidFill>
          <a:schemeClr val="tx1"/>
        </a:solidFill>
        <a:latin typeface="Droid Sans" charset="0"/>
        <a:ea typeface="Droid Sans" charset="0"/>
        <a:cs typeface="Droid Sans" charset="0"/>
      </a:defRPr>
    </a:lvl1pPr>
    <a:lvl2pPr marL="457200" indent="0" algn="l" defTabSz="914400" eaLnBrk="1" fontAlgn="auto" latinLnBrk="0" hangingPunct="1">
      <a:buNone/>
      <a:defRPr sz="1800" kern="1200">
        <a:solidFill>
          <a:schemeClr val="tx1"/>
        </a:solidFill>
        <a:latin typeface="Droid Sans" charset="0"/>
        <a:ea typeface="Droid Sans" charset="0"/>
        <a:cs typeface="Droid Sans" charset="0"/>
      </a:defRPr>
    </a:lvl2pPr>
    <a:lvl3pPr marL="914400" indent="0" algn="l" defTabSz="914400" eaLnBrk="1" fontAlgn="auto" latinLnBrk="0" hangingPunct="1">
      <a:buNone/>
      <a:defRPr sz="1800" kern="1200">
        <a:solidFill>
          <a:schemeClr val="tx1"/>
        </a:solidFill>
        <a:latin typeface="Droid Sans" charset="0"/>
        <a:ea typeface="Droid Sans" charset="0"/>
        <a:cs typeface="Droid Sans" charset="0"/>
      </a:defRPr>
    </a:lvl3pPr>
    <a:lvl4pPr marL="1371600" indent="0" algn="l" defTabSz="914400" eaLnBrk="1" fontAlgn="auto" latinLnBrk="0" hangingPunct="1">
      <a:buNone/>
      <a:defRPr sz="1800" kern="1200">
        <a:solidFill>
          <a:schemeClr val="tx1"/>
        </a:solidFill>
        <a:latin typeface="Droid Sans" charset="0"/>
        <a:ea typeface="Droid Sans" charset="0"/>
        <a:cs typeface="Droid Sans" charset="0"/>
      </a:defRPr>
    </a:lvl4pPr>
    <a:lvl5pPr marL="1828800" indent="0" algn="l" defTabSz="914400" eaLnBrk="1" fontAlgn="auto" latinLnBrk="0" hangingPunct="1">
      <a:buNone/>
      <a:defRPr sz="1800" kern="1200">
        <a:solidFill>
          <a:schemeClr val="tx1"/>
        </a:solidFill>
        <a:latin typeface="Droid Sans" charset="0"/>
        <a:ea typeface="Droid Sans" charset="0"/>
        <a:cs typeface="Droid Sans" charset="0"/>
      </a:defRPr>
    </a:lvl5pPr>
    <a:lvl6pPr marL="2286000" indent="0" algn="l" defTabSz="914400" eaLnBrk="1" fontAlgn="auto" latinLnBrk="0" hangingPunct="1">
      <a:buNone/>
      <a:defRPr sz="1800" kern="1200">
        <a:solidFill>
          <a:schemeClr val="tx1"/>
        </a:solidFill>
        <a:latin typeface="Droid Sans" charset="0"/>
        <a:ea typeface="Droid Sans" charset="0"/>
        <a:cs typeface="Droid Sans" charset="0"/>
      </a:defRPr>
    </a:lvl6pPr>
    <a:lvl7pPr marL="2743200" indent="0" algn="l" defTabSz="914400" eaLnBrk="1" fontAlgn="auto" latinLnBrk="0" hangingPunct="1">
      <a:buNone/>
      <a:defRPr sz="1800" kern="1200">
        <a:solidFill>
          <a:schemeClr val="tx1"/>
        </a:solidFill>
        <a:latin typeface="Droid Sans" charset="0"/>
        <a:ea typeface="Droid Sans" charset="0"/>
        <a:cs typeface="Droid Sans" charset="0"/>
      </a:defRPr>
    </a:lvl7pPr>
    <a:lvl8pPr marL="3200400" indent="0" algn="l" defTabSz="914400" eaLnBrk="1" fontAlgn="auto" latinLnBrk="0" hangingPunct="1">
      <a:buNone/>
      <a:defRPr sz="1800" kern="1200">
        <a:solidFill>
          <a:schemeClr val="tx1"/>
        </a:solidFill>
        <a:latin typeface="Droid Sans" charset="0"/>
        <a:ea typeface="Droid Sans" charset="0"/>
        <a:cs typeface="Droid Sans" charset="0"/>
      </a:defRPr>
    </a:lvl8pPr>
    <a:lvl9pPr marL="3200400" indent="0" algn="l" defTabSz="914400" eaLnBrk="1" fontAlgn="auto" latinLnBrk="0" hangingPunct="1">
      <a:buNone/>
      <a:defRPr sz="1800" kern="1200">
        <a:solidFill>
          <a:schemeClr val="tx1"/>
        </a:solidFill>
        <a:latin typeface="Droid Sans" charset="0"/>
        <a:ea typeface="Droid Sans" charset="0"/>
        <a:cs typeface="Droid Sans"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 xmlns:p14="http://schemas.microsoft.com/office/powerpoint/2010/main">
          <a:srgbClr val="FF0000"/>
        </p14:laserClr>
      </p:ext>
    </p:extLst>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9539" autoAdjust="0"/>
    <p:restoredTop sz="94660" autoAdjust="0"/>
  </p:normalViewPr>
  <p:slideViewPr>
    <p:cSldViewPr snapToGrid="0">
      <p:cViewPr>
        <p:scale>
          <a:sx n="106" d="100"/>
          <a:sy n="106" d="100"/>
        </p:scale>
        <p:origin x="490" y="14"/>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57" d="100"/>
          <a:sy n="57" d="100"/>
        </p:scale>
        <p:origin x="0" y="0"/>
      </p:cViewPr>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bg>
      <p:bgPr>
        <a:solidFill>
          <a:schemeClr val="bg1"/>
        </a:solidFill>
        <a:effectLst/>
      </p:bgPr>
    </p:bg>
    <p:spTree>
      <p:nvGrpSpPr>
        <p:cNvPr id="1" name=""/>
        <p:cNvGrpSpPr/>
        <p:nvPr/>
      </p:nvGrpSpPr>
      <p:grpSpPr>
        <a:xfrm>
          <a:off x="0" y="0"/>
          <a:ext cx="0" cy="0"/>
          <a:chOff x="0" y="0"/>
          <a:chExt cx="0" cy="0"/>
        </a:xfrm>
      </p:grpSpPr>
      <p:sp>
        <p:nvSpPr>
          <p:cNvPr id="7" name="Текстовое поле"/>
          <p:cNvSpPr>
            <a:spLocks noGrp="1"/>
          </p:cNvSpPr>
          <p:nvPr>
            <p:ph type="ctrTitle"/>
          </p:nvPr>
        </p:nvSpPr>
        <p:spPr>
          <a:xfrm>
            <a:off x="1524000" y="1122363"/>
            <a:ext cx="9144000" cy="2387600"/>
          </a:xfrm>
          <a:prstGeom prst="rect">
            <a:avLst/>
          </a:prstGeom>
          <a:noFill/>
          <a:ln w="12700" cap="flat" cmpd="sng">
            <a:noFill/>
            <a:prstDash val="solid"/>
            <a:miter/>
          </a:ln>
        </p:spPr>
        <p:txBody>
          <a:bodyPr vert="horz" wrap="square" lIns="91440" tIns="45720" rIns="91440" bIns="45720" anchor="ctr" anchorCtr="0">
            <a:prstTxWarp prst="textNoShape">
              <a:avLst/>
            </a:prstTxWarp>
          </a:bodyPr>
          <a:lstStyle/>
          <a:p>
            <a:pPr marL="0" indent="0" algn="ctr">
              <a:lnSpc>
                <a:spcPct val="90000"/>
              </a:lnSpc>
              <a:spcBef>
                <a:spcPts val="0"/>
              </a:spcBef>
              <a:spcAft>
                <a:spcPts val="0"/>
              </a:spcAft>
              <a:buNone/>
            </a:pPr>
            <a:r>
              <a:rPr lang="en-US" altLang="zh-CN" sz="6000" b="0" i="0" u="none" strike="noStrike" kern="1200" cap="none" spc="0" baseline="0">
                <a:solidFill>
                  <a:schemeClr val="tx1"/>
                </a:solidFill>
                <a:latin typeface="REG" charset="0"/>
                <a:ea typeface="等线 Light" charset="0"/>
                <a:cs typeface="Lucida Sans"/>
              </a:rPr>
              <a:t>Образец заголовка</a:t>
            </a:r>
            <a:endParaRPr lang="zh-CN" altLang="en-US" sz="6000" b="0" i="0" u="none" strike="noStrike" kern="1200" cap="none" spc="0" baseline="0">
              <a:solidFill>
                <a:schemeClr val="tx1"/>
              </a:solidFill>
              <a:latin typeface="REG" charset="0"/>
              <a:ea typeface="等线 Light" charset="0"/>
              <a:cs typeface="Lucida Sans"/>
            </a:endParaRPr>
          </a:p>
        </p:txBody>
      </p:sp>
      <p:sp>
        <p:nvSpPr>
          <p:cNvPr id="8" name="Текстовое поле"/>
          <p:cNvSpPr>
            <a:spLocks noGrp="1"/>
          </p:cNvSpPr>
          <p:nvPr>
            <p:ph type="subTitle" idx="1"/>
          </p:nvPr>
        </p:nvSpPr>
        <p:spPr>
          <a:xfrm>
            <a:off x="1524000" y="3602038"/>
            <a:ext cx="9144000" cy="1655762"/>
          </a:xfrm>
          <a:prstGeom prst="rect">
            <a:avLst/>
          </a:prstGeom>
          <a:noFill/>
          <a:ln w="12700" cap="flat" cmpd="sng">
            <a:noFill/>
            <a:prstDash val="solid"/>
            <a:miter/>
          </a:ln>
        </p:spPr>
        <p:txBody>
          <a:bodyPr vert="horz" wrap="square" lIns="91440" tIns="45720" rIns="91440" bIns="45720" anchor="t" anchorCtr="0">
            <a:prstTxWarp prst="textNoShape">
              <a:avLst/>
            </a:prstTxWarp>
          </a:bodyPr>
          <a:lstStyle/>
          <a:p>
            <a:pPr marL="0" indent="0" algn="ctr">
              <a:lnSpc>
                <a:spcPct val="90000"/>
              </a:lnSpc>
              <a:spcBef>
                <a:spcPts val="1000"/>
              </a:spcBef>
              <a:spcAft>
                <a:spcPts val="0"/>
              </a:spcAft>
              <a:buNone/>
            </a:pPr>
            <a:r>
              <a:rPr lang="en-US" altLang="zh-CN" sz="2400" b="0" i="0" u="none" strike="noStrike" kern="1200" cap="none" spc="0" baseline="0">
                <a:solidFill>
                  <a:schemeClr val="tx1"/>
                </a:solidFill>
                <a:latin typeface="REG" charset="0"/>
                <a:ea typeface="等线" charset="0"/>
                <a:cs typeface="Lucida Sans"/>
              </a:rPr>
              <a:t>Образец подзаголовка</a:t>
            </a:r>
            <a:endParaRPr lang="zh-CN" altLang="en-US" sz="2400" b="0" i="0" u="none" strike="noStrike" kern="1200" cap="none" spc="0" baseline="0">
              <a:solidFill>
                <a:schemeClr val="tx1"/>
              </a:solidFill>
              <a:latin typeface="REG" charset="0"/>
              <a:ea typeface="等线" charset="0"/>
              <a:cs typeface="Lucida Sans"/>
            </a:endParaRPr>
          </a:p>
        </p:txBody>
      </p:sp>
      <p:sp>
        <p:nvSpPr>
          <p:cNvPr id="9" name="Текстовое поле"/>
          <p:cNvSpPr>
            <a:spLocks noGrp="1"/>
          </p:cNvSpPr>
          <p:nvPr>
            <p:ph type="dt" idx="10"/>
          </p:nvPr>
        </p:nvSpPr>
        <p:spPr>
          <a:xfrm>
            <a:off x="838200" y="6356349"/>
            <a:ext cx="2743200" cy="365125"/>
          </a:xfrm>
          <a:prstGeom prst="rect">
            <a:avLst/>
          </a:prstGeom>
          <a:noFill/>
          <a:ln cap="flat" cmpd="sng">
            <a:noFill/>
            <a:prstDash val="solid"/>
            <a:miter/>
          </a:ln>
        </p:spPr>
        <p:txBody>
          <a:bodyPr vert="horz" wrap="square" lIns="91440" tIns="45720" rIns="91440" bIns="45720" anchor="ctr" anchorCtr="0">
            <a:prstTxWarp prst="textNoShape">
              <a:avLst/>
            </a:prstTxWarp>
          </a:bodyPr>
          <a:lstStyle/>
          <a:p>
            <a:pPr marL="0" indent="0" algn="l">
              <a:lnSpc>
                <a:spcPct val="100000"/>
              </a:lnSpc>
              <a:spcBef>
                <a:spcPts val="0"/>
              </a:spcBef>
              <a:spcAft>
                <a:spcPts val="0"/>
              </a:spcAft>
              <a:buNone/>
            </a:pPr>
            <a:r>
              <a:rPr lang="en-US" altLang="zh-CN" sz="1200" b="0" i="0" u="none" strike="noStrike" kern="1200" cap="none" spc="0" baseline="0">
                <a:solidFill>
                  <a:srgbClr val="898989"/>
                </a:solidFill>
                <a:latin typeface="REG" charset="0"/>
                <a:ea typeface="等线" charset="0"/>
                <a:cs typeface="Droid Sans" charset="0"/>
              </a:rPr>
              <a:t>Date/Time</a:t>
            </a:r>
            <a:endParaRPr lang="zh-CN" altLang="en-US" sz="1200" b="0" i="0" u="none" strike="noStrike" kern="1200" cap="none" spc="0" baseline="0">
              <a:solidFill>
                <a:srgbClr val="898989"/>
              </a:solidFill>
              <a:latin typeface="REG" charset="0"/>
              <a:ea typeface="等线" charset="0"/>
              <a:cs typeface="Droid Sans" charset="0"/>
            </a:endParaRPr>
          </a:p>
        </p:txBody>
      </p:sp>
      <p:sp>
        <p:nvSpPr>
          <p:cNvPr id="10" name="Текстовое поле"/>
          <p:cNvSpPr>
            <a:spLocks noGrp="1"/>
          </p:cNvSpPr>
          <p:nvPr>
            <p:ph type="ftr"/>
          </p:nvPr>
        </p:nvSpPr>
        <p:spPr>
          <a:xfrm>
            <a:off x="4038600" y="6356349"/>
            <a:ext cx="4114800" cy="365125"/>
          </a:xfrm>
          <a:prstGeom prst="rect">
            <a:avLst/>
          </a:prstGeom>
          <a:noFill/>
          <a:ln cap="flat" cmpd="sng">
            <a:noFill/>
            <a:prstDash val="solid"/>
            <a:miter/>
          </a:ln>
        </p:spPr>
        <p:txBody>
          <a:bodyPr vert="horz" wrap="square" lIns="91440" tIns="45720" rIns="91440" bIns="45720" anchor="ctr" anchorCtr="0">
            <a:prstTxWarp prst="textNoShape">
              <a:avLst/>
            </a:prstTxWarp>
          </a:bodyPr>
          <a:lstStyle/>
          <a:p>
            <a:pPr marL="0" indent="0" algn="ctr">
              <a:lnSpc>
                <a:spcPct val="100000"/>
              </a:lnSpc>
              <a:spcBef>
                <a:spcPts val="0"/>
              </a:spcBef>
              <a:spcAft>
                <a:spcPts val="0"/>
              </a:spcAft>
              <a:buNone/>
            </a:pPr>
            <a:endParaRPr lang="zh-CN" altLang="en-US" sz="1200" b="0" i="0" u="none" strike="noStrike" kern="1200" cap="none" spc="0" baseline="0">
              <a:solidFill>
                <a:srgbClr val="898989"/>
              </a:solidFill>
              <a:latin typeface="REG" charset="0"/>
              <a:ea typeface="等线" charset="0"/>
              <a:cs typeface="Droid Sans" charset="0"/>
            </a:endParaRPr>
          </a:p>
        </p:txBody>
      </p:sp>
      <p:sp>
        <p:nvSpPr>
          <p:cNvPr id="11" name="Текстовое поле"/>
          <p:cNvSpPr>
            <a:spLocks noGrp="1"/>
          </p:cNvSpPr>
          <p:nvPr>
            <p:ph type="sldNum"/>
          </p:nvPr>
        </p:nvSpPr>
        <p:spPr>
          <a:xfrm>
            <a:off x="8610600" y="6356349"/>
            <a:ext cx="2743200" cy="365125"/>
          </a:xfrm>
          <a:prstGeom prst="rect">
            <a:avLst/>
          </a:prstGeom>
          <a:noFill/>
          <a:ln cap="flat" cmpd="sng">
            <a:noFill/>
            <a:prstDash val="solid"/>
            <a:miter/>
          </a:ln>
        </p:spPr>
        <p:txBody>
          <a:bodyPr vert="horz" wrap="square" lIns="91440" tIns="45720" rIns="91440" bIns="45720" anchor="ctr" anchorCtr="0">
            <a:prstTxWarp prst="textNoShape">
              <a:avLst/>
            </a:prstTxWarp>
          </a:bodyPr>
          <a:lstStyle/>
          <a:p>
            <a:pPr marL="0" indent="0" algn="r">
              <a:lnSpc>
                <a:spcPct val="100000"/>
              </a:lnSpc>
              <a:spcBef>
                <a:spcPts val="0"/>
              </a:spcBef>
              <a:spcAft>
                <a:spcPts val="0"/>
              </a:spcAft>
              <a:buNone/>
            </a:pPr>
            <a:fld id="{CAD2D6BD-DE1B-4B5F-8B41-2702339687B9}" type="slidenum">
              <a:rPr lang="en-US" altLang="zh-CN" sz="1200" b="0" i="0" u="none" strike="noStrike" kern="1200" cap="none" spc="0" baseline="0">
                <a:solidFill>
                  <a:srgbClr val="898989"/>
                </a:solidFill>
                <a:latin typeface="REG" charset="0"/>
                <a:ea typeface="等线" charset="0"/>
                <a:cs typeface="Droid Sans" charset="0"/>
              </a:rPr>
              <a:pPr marL="0" indent="0" algn="r">
                <a:lnSpc>
                  <a:spcPct val="100000"/>
                </a:lnSpc>
                <a:spcBef>
                  <a:spcPts val="0"/>
                </a:spcBef>
                <a:spcAft>
                  <a:spcPts val="0"/>
                </a:spcAft>
                <a:buNone/>
              </a:pPr>
              <a:t>‹#›</a:t>
            </a:fld>
            <a:endParaRPr lang="zh-CN" altLang="en-US" sz="1200" b="0" i="0" u="none" strike="noStrike" kern="1200" cap="none" spc="0" baseline="0">
              <a:solidFill>
                <a:srgbClr val="898989"/>
              </a:solidFill>
              <a:latin typeface="REG" charset="0"/>
              <a:ea typeface="等线" charset="0"/>
              <a:cs typeface="Droid Sans" charset="0"/>
            </a:endParaRPr>
          </a:p>
        </p:txBody>
      </p:sp>
    </p:spTree>
    <p:extLst>
      <p:ext uri="{BB962C8B-B14F-4D97-AF65-F5344CB8AC3E}">
        <p14:creationId xmlns="" xmlns:p14="http://schemas.microsoft.com/office/powerpoint/2010/main" val="2925123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Текстовое поле"/>
          <p:cNvSpPr>
            <a:spLocks noGrp="1"/>
          </p:cNvSpPr>
          <p:nvPr>
            <p:ph type="title"/>
          </p:nvPr>
        </p:nvSpPr>
        <p:spPr/>
        <p:txBody>
          <a:bodyPr/>
          <a:lstStyle/>
          <a:p>
            <a:r>
              <a:rPr lang="zh-CN" altLang="en-US" smtClean="0"/>
              <a:t>单击此处编辑母版标题样式</a:t>
            </a:r>
            <a:endParaRPr lang="zh-CN" altLang="en-US"/>
          </a:p>
        </p:txBody>
      </p:sp>
      <p:sp>
        <p:nvSpPr>
          <p:cNvPr id="3" name="Текстовое поле"/>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Текстовое поле"/>
          <p:cNvSpPr>
            <a:spLocks noGrp="1"/>
          </p:cNvSpPr>
          <p:nvPr>
            <p:ph type="dt" sz="half" idx="10"/>
          </p:nvPr>
        </p:nvSpPr>
        <p:spPr/>
        <p:txBody>
          <a:bodyPr/>
          <a:lstStyle/>
          <a:p>
            <a:fld id="{72514870-5082-4025-BC8A-5E070B8EB77D}" type="datetimeFigureOut">
              <a:rPr lang="zh-CN" altLang="en-US" smtClean="0"/>
              <a:pPr/>
              <a:t>2025/12/9</a:t>
            </a:fld>
            <a:endParaRPr lang="zh-CN" altLang="en-US"/>
          </a:p>
        </p:txBody>
      </p:sp>
      <p:sp>
        <p:nvSpPr>
          <p:cNvPr id="5" name="Текстовое поле"/>
          <p:cNvSpPr>
            <a:spLocks noGrp="1"/>
          </p:cNvSpPr>
          <p:nvPr>
            <p:ph type="ftr" sz="quarter" idx="11"/>
          </p:nvPr>
        </p:nvSpPr>
        <p:spPr/>
        <p:txBody>
          <a:bodyPr/>
          <a:lstStyle/>
          <a:p>
            <a:endParaRPr lang="zh-CN" altLang="en-US"/>
          </a:p>
        </p:txBody>
      </p:sp>
      <p:sp>
        <p:nvSpPr>
          <p:cNvPr id="6" name="Текстовое поле"/>
          <p:cNvSpPr>
            <a:spLocks noGrp="1"/>
          </p:cNvSpPr>
          <p:nvPr>
            <p:ph type="sldNum" sz="quarter" idx="12"/>
          </p:nvPr>
        </p:nvSpPr>
        <p:spPr/>
        <p:txBody>
          <a:bodyPr/>
          <a:lstStyle/>
          <a:p>
            <a:fld id="{3E00D155-3BB6-43CF-9AC4-BC63A66E74A9}" type="slidenum">
              <a:rPr lang="zh-CN" altLang="en-US" smtClean="0"/>
              <a:pPr/>
              <a:t>‹#›</a:t>
            </a:fld>
            <a:endParaRPr lang="zh-CN" altLang="en-US"/>
          </a:p>
        </p:txBody>
      </p:sp>
    </p:spTree>
    <p:extLst>
      <p:ext uri="{BB962C8B-B14F-4D97-AF65-F5344CB8AC3E}">
        <p14:creationId xmlns="" xmlns:p14="http://schemas.microsoft.com/office/powerpoint/2010/main" val="3507081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Текстовое поле"/>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Текстовое поле"/>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Текстовое поле"/>
          <p:cNvSpPr>
            <a:spLocks noGrp="1"/>
          </p:cNvSpPr>
          <p:nvPr>
            <p:ph type="dt" sz="half" idx="10"/>
          </p:nvPr>
        </p:nvSpPr>
        <p:spPr/>
        <p:txBody>
          <a:bodyPr/>
          <a:lstStyle/>
          <a:p>
            <a:fld id="{72514870-5082-4025-BC8A-5E070B8EB77D}" type="datetimeFigureOut">
              <a:rPr lang="zh-CN" altLang="en-US" smtClean="0"/>
              <a:pPr/>
              <a:t>2025/12/9</a:t>
            </a:fld>
            <a:endParaRPr lang="zh-CN" altLang="en-US"/>
          </a:p>
        </p:txBody>
      </p:sp>
      <p:sp>
        <p:nvSpPr>
          <p:cNvPr id="5" name="Текстовое поле"/>
          <p:cNvSpPr>
            <a:spLocks noGrp="1"/>
          </p:cNvSpPr>
          <p:nvPr>
            <p:ph type="ftr" sz="quarter" idx="11"/>
          </p:nvPr>
        </p:nvSpPr>
        <p:spPr/>
        <p:txBody>
          <a:bodyPr/>
          <a:lstStyle/>
          <a:p>
            <a:endParaRPr lang="zh-CN" altLang="en-US"/>
          </a:p>
        </p:txBody>
      </p:sp>
      <p:sp>
        <p:nvSpPr>
          <p:cNvPr id="6" name="Текстовое поле"/>
          <p:cNvSpPr>
            <a:spLocks noGrp="1"/>
          </p:cNvSpPr>
          <p:nvPr>
            <p:ph type="sldNum" sz="quarter" idx="12"/>
          </p:nvPr>
        </p:nvSpPr>
        <p:spPr/>
        <p:txBody>
          <a:bodyPr/>
          <a:lstStyle/>
          <a:p>
            <a:fld id="{3E00D155-3BB6-43CF-9AC4-BC63A66E74A9}" type="slidenum">
              <a:rPr lang="zh-CN" altLang="en-US" smtClean="0"/>
              <a:pPr/>
              <a:t>‹#›</a:t>
            </a:fld>
            <a:endParaRPr lang="zh-CN" altLang="en-US"/>
          </a:p>
        </p:txBody>
      </p:sp>
    </p:spTree>
    <p:extLst>
      <p:ext uri="{BB962C8B-B14F-4D97-AF65-F5344CB8AC3E}">
        <p14:creationId xmlns="" xmlns:p14="http://schemas.microsoft.com/office/powerpoint/2010/main" val="2467685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Текстовое поле"/>
          <p:cNvSpPr>
            <a:spLocks noGrp="1"/>
          </p:cNvSpPr>
          <p:nvPr>
            <p:ph type="title"/>
          </p:nvPr>
        </p:nvSpPr>
        <p:spPr/>
        <p:txBody>
          <a:bodyPr/>
          <a:lstStyle/>
          <a:p>
            <a:r>
              <a:rPr lang="zh-CN" altLang="en-US" smtClean="0"/>
              <a:t>单击此处编辑母版标题样式</a:t>
            </a:r>
            <a:endParaRPr lang="zh-CN" altLang="en-US"/>
          </a:p>
        </p:txBody>
      </p:sp>
      <p:sp>
        <p:nvSpPr>
          <p:cNvPr id="3" name="Текстовое поле"/>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Текстовое поле"/>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Текстовое поле"/>
          <p:cNvSpPr>
            <a:spLocks noGrp="1"/>
          </p:cNvSpPr>
          <p:nvPr>
            <p:ph type="dt" sz="half" idx="10"/>
          </p:nvPr>
        </p:nvSpPr>
        <p:spPr/>
        <p:txBody>
          <a:bodyPr/>
          <a:lstStyle/>
          <a:p>
            <a:fld id="{72514870-5082-4025-BC8A-5E070B8EB77D}" type="datetimeFigureOut">
              <a:rPr lang="zh-CN" altLang="en-US" smtClean="0"/>
              <a:pPr/>
              <a:t>2025/12/9</a:t>
            </a:fld>
            <a:endParaRPr lang="zh-CN" altLang="en-US"/>
          </a:p>
        </p:txBody>
      </p:sp>
      <p:sp>
        <p:nvSpPr>
          <p:cNvPr id="6" name="Текстовое поле"/>
          <p:cNvSpPr>
            <a:spLocks noGrp="1"/>
          </p:cNvSpPr>
          <p:nvPr>
            <p:ph type="ftr" sz="quarter" idx="11"/>
          </p:nvPr>
        </p:nvSpPr>
        <p:spPr/>
        <p:txBody>
          <a:bodyPr/>
          <a:lstStyle/>
          <a:p>
            <a:endParaRPr lang="zh-CN" altLang="en-US"/>
          </a:p>
        </p:txBody>
      </p:sp>
      <p:sp>
        <p:nvSpPr>
          <p:cNvPr id="7" name="Текстовое поле"/>
          <p:cNvSpPr>
            <a:spLocks noGrp="1"/>
          </p:cNvSpPr>
          <p:nvPr>
            <p:ph type="sldNum" sz="quarter" idx="12"/>
          </p:nvPr>
        </p:nvSpPr>
        <p:spPr/>
        <p:txBody>
          <a:bodyPr/>
          <a:lstStyle/>
          <a:p>
            <a:fld id="{3E00D155-3BB6-43CF-9AC4-BC63A66E74A9}" type="slidenum">
              <a:rPr lang="zh-CN" altLang="en-US" smtClean="0"/>
              <a:pPr/>
              <a:t>‹#›</a:t>
            </a:fld>
            <a:endParaRPr lang="zh-CN" altLang="en-US"/>
          </a:p>
        </p:txBody>
      </p:sp>
    </p:spTree>
    <p:extLst>
      <p:ext uri="{BB962C8B-B14F-4D97-AF65-F5344CB8AC3E}">
        <p14:creationId xmlns="" xmlns:p14="http://schemas.microsoft.com/office/powerpoint/2010/main" val="14946718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Текстовое поле"/>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Текстовое поле"/>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Текстовое поле"/>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Текстовое поле"/>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Текстовое поле"/>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Текстовое поле"/>
          <p:cNvSpPr>
            <a:spLocks noGrp="1"/>
          </p:cNvSpPr>
          <p:nvPr>
            <p:ph type="dt" sz="half" idx="10"/>
          </p:nvPr>
        </p:nvSpPr>
        <p:spPr/>
        <p:txBody>
          <a:bodyPr/>
          <a:lstStyle/>
          <a:p>
            <a:fld id="{72514870-5082-4025-BC8A-5E070B8EB77D}" type="datetimeFigureOut">
              <a:rPr lang="zh-CN" altLang="en-US" smtClean="0"/>
              <a:pPr/>
              <a:t>2025/12/9</a:t>
            </a:fld>
            <a:endParaRPr lang="zh-CN" altLang="en-US"/>
          </a:p>
        </p:txBody>
      </p:sp>
      <p:sp>
        <p:nvSpPr>
          <p:cNvPr id="8" name="Текстовое поле"/>
          <p:cNvSpPr>
            <a:spLocks noGrp="1"/>
          </p:cNvSpPr>
          <p:nvPr>
            <p:ph type="ftr" sz="quarter" idx="11"/>
          </p:nvPr>
        </p:nvSpPr>
        <p:spPr/>
        <p:txBody>
          <a:bodyPr/>
          <a:lstStyle/>
          <a:p>
            <a:endParaRPr lang="zh-CN" altLang="en-US"/>
          </a:p>
        </p:txBody>
      </p:sp>
      <p:sp>
        <p:nvSpPr>
          <p:cNvPr id="9" name="Текстовое поле"/>
          <p:cNvSpPr>
            <a:spLocks noGrp="1"/>
          </p:cNvSpPr>
          <p:nvPr>
            <p:ph type="sldNum" sz="quarter" idx="12"/>
          </p:nvPr>
        </p:nvSpPr>
        <p:spPr/>
        <p:txBody>
          <a:bodyPr/>
          <a:lstStyle/>
          <a:p>
            <a:fld id="{3E00D155-3BB6-43CF-9AC4-BC63A66E74A9}" type="slidenum">
              <a:rPr lang="zh-CN" altLang="en-US" smtClean="0"/>
              <a:pPr/>
              <a:t>‹#›</a:t>
            </a:fld>
            <a:endParaRPr lang="zh-CN" altLang="en-US"/>
          </a:p>
        </p:txBody>
      </p:sp>
    </p:spTree>
    <p:extLst>
      <p:ext uri="{BB962C8B-B14F-4D97-AF65-F5344CB8AC3E}">
        <p14:creationId xmlns="" xmlns:p14="http://schemas.microsoft.com/office/powerpoint/2010/main" val="4943075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Текстовое поле"/>
          <p:cNvSpPr>
            <a:spLocks noGrp="1"/>
          </p:cNvSpPr>
          <p:nvPr>
            <p:ph type="title"/>
          </p:nvPr>
        </p:nvSpPr>
        <p:spPr/>
        <p:txBody>
          <a:bodyPr/>
          <a:lstStyle/>
          <a:p>
            <a:r>
              <a:rPr lang="zh-CN" altLang="en-US" smtClean="0"/>
              <a:t>单击此处编辑母版标题样式</a:t>
            </a:r>
            <a:endParaRPr lang="zh-CN" altLang="en-US"/>
          </a:p>
        </p:txBody>
      </p:sp>
      <p:sp>
        <p:nvSpPr>
          <p:cNvPr id="3" name="Текстовое поле"/>
          <p:cNvSpPr>
            <a:spLocks noGrp="1"/>
          </p:cNvSpPr>
          <p:nvPr>
            <p:ph type="dt" sz="half" idx="10"/>
          </p:nvPr>
        </p:nvSpPr>
        <p:spPr/>
        <p:txBody>
          <a:bodyPr/>
          <a:lstStyle/>
          <a:p>
            <a:fld id="{72514870-5082-4025-BC8A-5E070B8EB77D}" type="datetimeFigureOut">
              <a:rPr lang="zh-CN" altLang="en-US" smtClean="0"/>
              <a:pPr/>
              <a:t>2025/12/9</a:t>
            </a:fld>
            <a:endParaRPr lang="zh-CN" altLang="en-US"/>
          </a:p>
        </p:txBody>
      </p:sp>
      <p:sp>
        <p:nvSpPr>
          <p:cNvPr id="4" name="Текстовое поле"/>
          <p:cNvSpPr>
            <a:spLocks noGrp="1"/>
          </p:cNvSpPr>
          <p:nvPr>
            <p:ph type="ftr" sz="quarter" idx="11"/>
          </p:nvPr>
        </p:nvSpPr>
        <p:spPr/>
        <p:txBody>
          <a:bodyPr/>
          <a:lstStyle/>
          <a:p>
            <a:endParaRPr lang="zh-CN" altLang="en-US"/>
          </a:p>
        </p:txBody>
      </p:sp>
      <p:sp>
        <p:nvSpPr>
          <p:cNvPr id="5" name="Текстовое поле"/>
          <p:cNvSpPr>
            <a:spLocks noGrp="1"/>
          </p:cNvSpPr>
          <p:nvPr>
            <p:ph type="sldNum" sz="quarter" idx="12"/>
          </p:nvPr>
        </p:nvSpPr>
        <p:spPr/>
        <p:txBody>
          <a:bodyPr/>
          <a:lstStyle/>
          <a:p>
            <a:fld id="{3E00D155-3BB6-43CF-9AC4-BC63A66E74A9}" type="slidenum">
              <a:rPr lang="zh-CN" altLang="en-US" smtClean="0"/>
              <a:pPr/>
              <a:t>‹#›</a:t>
            </a:fld>
            <a:endParaRPr lang="zh-CN" altLang="en-US"/>
          </a:p>
        </p:txBody>
      </p:sp>
    </p:spTree>
    <p:extLst>
      <p:ext uri="{BB962C8B-B14F-4D97-AF65-F5344CB8AC3E}">
        <p14:creationId xmlns="" xmlns:p14="http://schemas.microsoft.com/office/powerpoint/2010/main" val="1366005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Текстовое поле"/>
          <p:cNvSpPr>
            <a:spLocks noGrp="1"/>
          </p:cNvSpPr>
          <p:nvPr>
            <p:ph type="dt" sz="half" idx="10"/>
          </p:nvPr>
        </p:nvSpPr>
        <p:spPr/>
        <p:txBody>
          <a:bodyPr/>
          <a:lstStyle/>
          <a:p>
            <a:fld id="{72514870-5082-4025-BC8A-5E070B8EB77D}" type="datetimeFigureOut">
              <a:rPr lang="zh-CN" altLang="en-US" smtClean="0"/>
              <a:pPr/>
              <a:t>2025/12/9</a:t>
            </a:fld>
            <a:endParaRPr lang="zh-CN" altLang="en-US"/>
          </a:p>
        </p:txBody>
      </p:sp>
      <p:sp>
        <p:nvSpPr>
          <p:cNvPr id="3" name="Текстовое поле"/>
          <p:cNvSpPr>
            <a:spLocks noGrp="1"/>
          </p:cNvSpPr>
          <p:nvPr>
            <p:ph type="ftr" sz="quarter" idx="11"/>
          </p:nvPr>
        </p:nvSpPr>
        <p:spPr/>
        <p:txBody>
          <a:bodyPr/>
          <a:lstStyle/>
          <a:p>
            <a:endParaRPr lang="zh-CN" altLang="en-US"/>
          </a:p>
        </p:txBody>
      </p:sp>
      <p:sp>
        <p:nvSpPr>
          <p:cNvPr id="4" name="Текстовое поле"/>
          <p:cNvSpPr>
            <a:spLocks noGrp="1"/>
          </p:cNvSpPr>
          <p:nvPr>
            <p:ph type="sldNum" sz="quarter" idx="12"/>
          </p:nvPr>
        </p:nvSpPr>
        <p:spPr/>
        <p:txBody>
          <a:bodyPr/>
          <a:lstStyle/>
          <a:p>
            <a:fld id="{3E00D155-3BB6-43CF-9AC4-BC63A66E74A9}" type="slidenum">
              <a:rPr lang="zh-CN" altLang="en-US" smtClean="0"/>
              <a:pPr/>
              <a:t>‹#›</a:t>
            </a:fld>
            <a:endParaRPr lang="zh-CN" altLang="en-US"/>
          </a:p>
        </p:txBody>
      </p:sp>
    </p:spTree>
    <p:extLst>
      <p:ext uri="{BB962C8B-B14F-4D97-AF65-F5344CB8AC3E}">
        <p14:creationId xmlns="" xmlns:p14="http://schemas.microsoft.com/office/powerpoint/2010/main" val="15969900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Текстовое поле"/>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Текстовое поле"/>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Текстовое поле"/>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Текстовое поле"/>
          <p:cNvSpPr>
            <a:spLocks noGrp="1"/>
          </p:cNvSpPr>
          <p:nvPr>
            <p:ph type="dt" sz="half" idx="10"/>
          </p:nvPr>
        </p:nvSpPr>
        <p:spPr/>
        <p:txBody>
          <a:bodyPr/>
          <a:lstStyle/>
          <a:p>
            <a:fld id="{72514870-5082-4025-BC8A-5E070B8EB77D}" type="datetimeFigureOut">
              <a:rPr lang="zh-CN" altLang="en-US" smtClean="0"/>
              <a:pPr/>
              <a:t>2025/12/9</a:t>
            </a:fld>
            <a:endParaRPr lang="zh-CN" altLang="en-US"/>
          </a:p>
        </p:txBody>
      </p:sp>
      <p:sp>
        <p:nvSpPr>
          <p:cNvPr id="6" name="Текстовое поле"/>
          <p:cNvSpPr>
            <a:spLocks noGrp="1"/>
          </p:cNvSpPr>
          <p:nvPr>
            <p:ph type="ftr" sz="quarter" idx="11"/>
          </p:nvPr>
        </p:nvSpPr>
        <p:spPr/>
        <p:txBody>
          <a:bodyPr/>
          <a:lstStyle/>
          <a:p>
            <a:endParaRPr lang="zh-CN" altLang="en-US"/>
          </a:p>
        </p:txBody>
      </p:sp>
      <p:sp>
        <p:nvSpPr>
          <p:cNvPr id="7" name="Текстовое поле"/>
          <p:cNvSpPr>
            <a:spLocks noGrp="1"/>
          </p:cNvSpPr>
          <p:nvPr>
            <p:ph type="sldNum" sz="quarter" idx="12"/>
          </p:nvPr>
        </p:nvSpPr>
        <p:spPr/>
        <p:txBody>
          <a:bodyPr/>
          <a:lstStyle/>
          <a:p>
            <a:fld id="{3E00D155-3BB6-43CF-9AC4-BC63A66E74A9}" type="slidenum">
              <a:rPr lang="zh-CN" altLang="en-US" smtClean="0"/>
              <a:pPr/>
              <a:t>‹#›</a:t>
            </a:fld>
            <a:endParaRPr lang="zh-CN" altLang="en-US"/>
          </a:p>
        </p:txBody>
      </p:sp>
    </p:spTree>
    <p:extLst>
      <p:ext uri="{BB962C8B-B14F-4D97-AF65-F5344CB8AC3E}">
        <p14:creationId xmlns="" xmlns:p14="http://schemas.microsoft.com/office/powerpoint/2010/main" val="10532757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Текстовое поле"/>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Текстовое поле"/>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Текстовое поле"/>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Текстовое поле"/>
          <p:cNvSpPr>
            <a:spLocks noGrp="1"/>
          </p:cNvSpPr>
          <p:nvPr>
            <p:ph type="dt" sz="half" idx="10"/>
          </p:nvPr>
        </p:nvSpPr>
        <p:spPr/>
        <p:txBody>
          <a:bodyPr/>
          <a:lstStyle/>
          <a:p>
            <a:fld id="{72514870-5082-4025-BC8A-5E070B8EB77D}" type="datetimeFigureOut">
              <a:rPr lang="zh-CN" altLang="en-US" smtClean="0"/>
              <a:pPr/>
              <a:t>2025/12/9</a:t>
            </a:fld>
            <a:endParaRPr lang="zh-CN" altLang="en-US"/>
          </a:p>
        </p:txBody>
      </p:sp>
      <p:sp>
        <p:nvSpPr>
          <p:cNvPr id="6" name="Текстовое поле"/>
          <p:cNvSpPr>
            <a:spLocks noGrp="1"/>
          </p:cNvSpPr>
          <p:nvPr>
            <p:ph type="ftr" sz="quarter" idx="11"/>
          </p:nvPr>
        </p:nvSpPr>
        <p:spPr/>
        <p:txBody>
          <a:bodyPr/>
          <a:lstStyle/>
          <a:p>
            <a:endParaRPr lang="zh-CN" altLang="en-US"/>
          </a:p>
        </p:txBody>
      </p:sp>
      <p:sp>
        <p:nvSpPr>
          <p:cNvPr id="7" name="Текстовое поле"/>
          <p:cNvSpPr>
            <a:spLocks noGrp="1"/>
          </p:cNvSpPr>
          <p:nvPr>
            <p:ph type="sldNum" sz="quarter" idx="12"/>
          </p:nvPr>
        </p:nvSpPr>
        <p:spPr/>
        <p:txBody>
          <a:bodyPr/>
          <a:lstStyle/>
          <a:p>
            <a:fld id="{3E00D155-3BB6-43CF-9AC4-BC63A66E74A9}" type="slidenum">
              <a:rPr lang="zh-CN" altLang="en-US" smtClean="0"/>
              <a:pPr/>
              <a:t>‹#›</a:t>
            </a:fld>
            <a:endParaRPr lang="zh-CN" altLang="en-US"/>
          </a:p>
        </p:txBody>
      </p:sp>
    </p:spTree>
    <p:extLst>
      <p:ext uri="{BB962C8B-B14F-4D97-AF65-F5344CB8AC3E}">
        <p14:creationId xmlns="" xmlns:p14="http://schemas.microsoft.com/office/powerpoint/2010/main" val="3819802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本">
    <p:spTree>
      <p:nvGrpSpPr>
        <p:cNvPr id="1" name=""/>
        <p:cNvGrpSpPr/>
        <p:nvPr/>
      </p:nvGrpSpPr>
      <p:grpSpPr>
        <a:xfrm>
          <a:off x="0" y="0"/>
          <a:ext cx="0" cy="0"/>
          <a:chOff x="0" y="0"/>
          <a:chExt cx="0" cy="0"/>
        </a:xfrm>
      </p:grpSpPr>
      <p:sp>
        <p:nvSpPr>
          <p:cNvPr id="2" name="Текстовое поле"/>
          <p:cNvSpPr>
            <a:spLocks noGrp="1"/>
          </p:cNvSpPr>
          <p:nvPr>
            <p:ph type="title"/>
          </p:nvPr>
        </p:nvSpPr>
        <p:spPr/>
        <p:txBody>
          <a:bodyPr/>
          <a:lstStyle/>
          <a:p>
            <a:r>
              <a:rPr lang="zh-CN" altLang="en-US" smtClean="0"/>
              <a:t>单击此处编辑母版标题样式</a:t>
            </a:r>
            <a:endParaRPr lang="zh-CN" altLang="en-US"/>
          </a:p>
        </p:txBody>
      </p:sp>
      <p:sp>
        <p:nvSpPr>
          <p:cNvPr id="3" name="Текстовое поле"/>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Текстовое поле"/>
          <p:cNvSpPr>
            <a:spLocks noGrp="1"/>
          </p:cNvSpPr>
          <p:nvPr>
            <p:ph type="dt" sz="half" idx="10"/>
          </p:nvPr>
        </p:nvSpPr>
        <p:spPr/>
        <p:txBody>
          <a:bodyPr/>
          <a:lstStyle/>
          <a:p>
            <a:fld id="{72514870-5082-4025-BC8A-5E070B8EB77D}" type="datetimeFigureOut">
              <a:rPr lang="zh-CN" altLang="en-US" smtClean="0"/>
              <a:pPr/>
              <a:t>2025/12/9</a:t>
            </a:fld>
            <a:endParaRPr lang="zh-CN" altLang="en-US"/>
          </a:p>
        </p:txBody>
      </p:sp>
      <p:sp>
        <p:nvSpPr>
          <p:cNvPr id="5" name="Текстовое поле"/>
          <p:cNvSpPr>
            <a:spLocks noGrp="1"/>
          </p:cNvSpPr>
          <p:nvPr>
            <p:ph type="ftr" sz="quarter" idx="11"/>
          </p:nvPr>
        </p:nvSpPr>
        <p:spPr/>
        <p:txBody>
          <a:bodyPr/>
          <a:lstStyle/>
          <a:p>
            <a:endParaRPr lang="zh-CN" altLang="en-US"/>
          </a:p>
        </p:txBody>
      </p:sp>
      <p:sp>
        <p:nvSpPr>
          <p:cNvPr id="6" name="Текстовое поле"/>
          <p:cNvSpPr>
            <a:spLocks noGrp="1"/>
          </p:cNvSpPr>
          <p:nvPr>
            <p:ph type="sldNum" sz="quarter" idx="12"/>
          </p:nvPr>
        </p:nvSpPr>
        <p:spPr/>
        <p:txBody>
          <a:bodyPr/>
          <a:lstStyle/>
          <a:p>
            <a:fld id="{3E00D155-3BB6-43CF-9AC4-BC63A66E74A9}" type="slidenum">
              <a:rPr lang="zh-CN" altLang="en-US" smtClean="0"/>
              <a:pPr/>
              <a:t>‹#›</a:t>
            </a:fld>
            <a:endParaRPr lang="zh-CN" altLang="en-US"/>
          </a:p>
        </p:txBody>
      </p:sp>
    </p:spTree>
    <p:extLst>
      <p:ext uri="{BB962C8B-B14F-4D97-AF65-F5344CB8AC3E}">
        <p14:creationId xmlns="" xmlns:p14="http://schemas.microsoft.com/office/powerpoint/2010/main" val="21024281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Текстовое поле"/>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Текстовое поле"/>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Текстовое поле"/>
          <p:cNvSpPr>
            <a:spLocks noGrp="1"/>
          </p:cNvSpPr>
          <p:nvPr>
            <p:ph type="dt" sz="half" idx="10"/>
          </p:nvPr>
        </p:nvSpPr>
        <p:spPr/>
        <p:txBody>
          <a:bodyPr/>
          <a:lstStyle/>
          <a:p>
            <a:fld id="{72514870-5082-4025-BC8A-5E070B8EB77D}" type="datetimeFigureOut">
              <a:rPr lang="zh-CN" altLang="en-US" smtClean="0"/>
              <a:pPr/>
              <a:t>2025/12/9</a:t>
            </a:fld>
            <a:endParaRPr lang="zh-CN" altLang="en-US"/>
          </a:p>
        </p:txBody>
      </p:sp>
      <p:sp>
        <p:nvSpPr>
          <p:cNvPr id="5" name="Текстовое поле"/>
          <p:cNvSpPr>
            <a:spLocks noGrp="1"/>
          </p:cNvSpPr>
          <p:nvPr>
            <p:ph type="ftr" sz="quarter" idx="11"/>
          </p:nvPr>
        </p:nvSpPr>
        <p:spPr/>
        <p:txBody>
          <a:bodyPr/>
          <a:lstStyle/>
          <a:p>
            <a:endParaRPr lang="zh-CN" altLang="en-US"/>
          </a:p>
        </p:txBody>
      </p:sp>
      <p:sp>
        <p:nvSpPr>
          <p:cNvPr id="6" name="Текстовое поле"/>
          <p:cNvSpPr>
            <a:spLocks noGrp="1"/>
          </p:cNvSpPr>
          <p:nvPr>
            <p:ph type="sldNum" sz="quarter" idx="12"/>
          </p:nvPr>
        </p:nvSpPr>
        <p:spPr/>
        <p:txBody>
          <a:bodyPr/>
          <a:lstStyle/>
          <a:p>
            <a:fld id="{3E00D155-3BB6-43CF-9AC4-BC63A66E74A9}" type="slidenum">
              <a:rPr lang="zh-CN" altLang="en-US" smtClean="0"/>
              <a:pPr/>
              <a:t>‹#›</a:t>
            </a:fld>
            <a:endParaRPr lang="zh-CN" altLang="en-US"/>
          </a:p>
        </p:txBody>
      </p:sp>
    </p:spTree>
    <p:extLst>
      <p:ext uri="{BB962C8B-B14F-4D97-AF65-F5344CB8AC3E}">
        <p14:creationId xmlns="" xmlns:p14="http://schemas.microsoft.com/office/powerpoint/2010/main" val="16531037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自定义版式">
    <p:bg>
      <p:bgPr>
        <a:solidFill>
          <a:schemeClr val="bg1"/>
        </a:solidFill>
        <a:effectLst/>
      </p:bgPr>
    </p:bg>
    <p:spTree>
      <p:nvGrpSpPr>
        <p:cNvPr id="1" name=""/>
        <p:cNvGrpSpPr/>
        <p:nvPr/>
      </p:nvGrpSpPr>
      <p:grpSpPr>
        <a:xfrm>
          <a:off x="0" y="0"/>
          <a:ext cx="0" cy="0"/>
          <a:chOff x="0" y="0"/>
          <a:chExt cx="0" cy="0"/>
        </a:xfrm>
      </p:grpSpPr>
      <p:sp>
        <p:nvSpPr>
          <p:cNvPr id="14" name="Текстовое поле"/>
          <p:cNvSpPr>
            <a:spLocks noGrp="1"/>
          </p:cNvSpPr>
          <p:nvPr>
            <p:ph type="title"/>
          </p:nvPr>
        </p:nvSpPr>
        <p:spPr>
          <a:xfrm>
            <a:off x="838200" y="365124"/>
            <a:ext cx="10515600" cy="1325562"/>
          </a:xfrm>
          <a:prstGeom prst="rect">
            <a:avLst/>
          </a:prstGeom>
          <a:noFill/>
          <a:ln w="12700" cap="flat" cmpd="sng">
            <a:noFill/>
            <a:prstDash val="solid"/>
            <a:miter/>
          </a:ln>
        </p:spPr>
        <p:txBody>
          <a:bodyPr vert="horz" wrap="square" lIns="91440" tIns="45720" rIns="91440" bIns="45720" anchor="ctr" anchorCtr="0">
            <a:prstTxWarp prst="textNoShape">
              <a:avLst/>
            </a:prstTxWarp>
          </a:bodyPr>
          <a:lstStyle/>
          <a:p>
            <a:r>
              <a:rPr lang="en-US" altLang="zh-CN">
                <a:latin typeface="REG" charset="0"/>
              </a:rPr>
              <a:t>Образец заголовка</a:t>
            </a:r>
            <a:endParaRPr lang="zh-CN" altLang="en-US">
              <a:latin typeface="REG" charset="0"/>
            </a:endParaRPr>
          </a:p>
        </p:txBody>
      </p:sp>
      <p:sp>
        <p:nvSpPr>
          <p:cNvPr id="15" name="Текстовое поле"/>
          <p:cNvSpPr>
            <a:spLocks noGrp="1"/>
          </p:cNvSpPr>
          <p:nvPr>
            <p:ph type="body" idx="1"/>
          </p:nvPr>
        </p:nvSpPr>
        <p:spPr>
          <a:xfrm>
            <a:off x="838200" y="1825625"/>
            <a:ext cx="10515600" cy="4351338"/>
          </a:xfrm>
          <a:prstGeom prst="rect">
            <a:avLst/>
          </a:prstGeom>
          <a:noFill/>
          <a:ln w="12700" cap="flat" cmpd="sng">
            <a:noFill/>
            <a:prstDash val="solid"/>
            <a:miter/>
          </a:ln>
        </p:spPr>
        <p:txBody>
          <a:bodyPr vert="horz" wrap="square" lIns="91440" tIns="45720" rIns="91440" bIns="45720" anchor="t" anchorCtr="0">
            <a:prstTxWarp prst="textNoShape">
              <a:avLst/>
            </a:prstTxWarp>
          </a:bodyPr>
          <a:lstStyle/>
          <a:p>
            <a:r>
              <a:rPr lang="en-US" altLang="zh-CN">
                <a:latin typeface="REG" charset="0"/>
              </a:rPr>
              <a:t>Образец текста</a:t>
            </a:r>
          </a:p>
          <a:p>
            <a:pPr lvl="1"/>
            <a:r>
              <a:rPr lang="en-US" altLang="zh-CN">
                <a:latin typeface="REG" charset="0"/>
              </a:rPr>
              <a:t>Второй уровень</a:t>
            </a:r>
          </a:p>
          <a:p>
            <a:pPr lvl="2"/>
            <a:r>
              <a:rPr lang="en-US" altLang="zh-CN">
                <a:latin typeface="REG" charset="0"/>
              </a:rPr>
              <a:t>Третий уровень</a:t>
            </a:r>
          </a:p>
          <a:p>
            <a:pPr lvl="3"/>
            <a:r>
              <a:rPr lang="en-US" altLang="zh-CN">
                <a:latin typeface="REG" charset="0"/>
              </a:rPr>
              <a:t>Четвертый уровень</a:t>
            </a:r>
          </a:p>
          <a:p>
            <a:pPr lvl="4"/>
            <a:r>
              <a:rPr lang="en-US" altLang="zh-CN">
                <a:latin typeface="REG" charset="0"/>
              </a:rPr>
              <a:t>Пятый уровень</a:t>
            </a:r>
            <a:endParaRPr lang="zh-CN" altLang="en-US">
              <a:latin typeface="REG" charset="0"/>
            </a:endParaRPr>
          </a:p>
        </p:txBody>
      </p:sp>
      <p:sp>
        <p:nvSpPr>
          <p:cNvPr id="16" name="Текстовое поле"/>
          <p:cNvSpPr>
            <a:spLocks noGrp="1"/>
          </p:cNvSpPr>
          <p:nvPr>
            <p:ph type="dt" idx="10"/>
          </p:nvPr>
        </p:nvSpPr>
        <p:spPr>
          <a:xfrm>
            <a:off x="838200" y="6356349"/>
            <a:ext cx="2743200" cy="365125"/>
          </a:xfrm>
          <a:prstGeom prst="rect">
            <a:avLst/>
          </a:prstGeom>
          <a:noFill/>
          <a:ln cap="flat" cmpd="sng">
            <a:noFill/>
            <a:prstDash val="solid"/>
            <a:miter/>
          </a:ln>
        </p:spPr>
        <p:txBody>
          <a:bodyPr vert="horz" wrap="square" lIns="91440" tIns="45720" rIns="91440" bIns="45720" anchor="ctr" anchorCtr="0">
            <a:prstTxWarp prst="textNoShape">
              <a:avLst/>
            </a:prstTxWarp>
          </a:bodyPr>
          <a:lstStyle/>
          <a:p>
            <a:pPr algn="l"/>
            <a:r>
              <a:rPr lang="en-US" altLang="zh-CN" sz="1200">
                <a:solidFill>
                  <a:srgbClr val="898989"/>
                </a:solidFill>
                <a:latin typeface="REG" charset="0"/>
                <a:ea typeface="等线" charset="0"/>
                <a:cs typeface="Droid Sans" charset="0"/>
              </a:rPr>
              <a:t>Date/Time</a:t>
            </a:r>
            <a:endParaRPr lang="zh-CN" altLang="en-US" sz="1200">
              <a:solidFill>
                <a:srgbClr val="898989"/>
              </a:solidFill>
              <a:latin typeface="REG" charset="0"/>
              <a:ea typeface="等线" charset="0"/>
              <a:cs typeface="Droid Sans" charset="0"/>
            </a:endParaRPr>
          </a:p>
        </p:txBody>
      </p:sp>
      <p:sp>
        <p:nvSpPr>
          <p:cNvPr id="17" name="Текстовое поле"/>
          <p:cNvSpPr>
            <a:spLocks noGrp="1"/>
          </p:cNvSpPr>
          <p:nvPr>
            <p:ph type="ftr"/>
          </p:nvPr>
        </p:nvSpPr>
        <p:spPr>
          <a:xfrm>
            <a:off x="4038600" y="6356349"/>
            <a:ext cx="4114800" cy="365125"/>
          </a:xfrm>
          <a:prstGeom prst="rect">
            <a:avLst/>
          </a:prstGeom>
          <a:noFill/>
          <a:ln cap="flat" cmpd="sng">
            <a:noFill/>
            <a:prstDash val="solid"/>
            <a:miter/>
          </a:ln>
        </p:spPr>
        <p:txBody>
          <a:bodyPr vert="horz" wrap="square" lIns="91440" tIns="45720" rIns="91440" bIns="45720" anchor="ctr" anchorCtr="0">
            <a:prstTxWarp prst="textNoShape">
              <a:avLst/>
            </a:prstTxWarp>
          </a:bodyPr>
          <a:lstStyle/>
          <a:p>
            <a:pPr algn="ctr"/>
            <a:endParaRPr lang="zh-CN" altLang="en-US" sz="1200">
              <a:solidFill>
                <a:srgbClr val="898989"/>
              </a:solidFill>
              <a:latin typeface="REG" charset="0"/>
              <a:ea typeface="等线" charset="0"/>
              <a:cs typeface="Droid Sans" charset="0"/>
            </a:endParaRPr>
          </a:p>
        </p:txBody>
      </p:sp>
      <p:sp>
        <p:nvSpPr>
          <p:cNvPr id="18" name="Текстовое поле"/>
          <p:cNvSpPr>
            <a:spLocks noGrp="1"/>
          </p:cNvSpPr>
          <p:nvPr>
            <p:ph type="sldNum"/>
          </p:nvPr>
        </p:nvSpPr>
        <p:spPr>
          <a:xfrm>
            <a:off x="8610600" y="6356349"/>
            <a:ext cx="2743200" cy="365125"/>
          </a:xfrm>
          <a:prstGeom prst="rect">
            <a:avLst/>
          </a:prstGeom>
          <a:noFill/>
          <a:ln cap="flat" cmpd="sng">
            <a:noFill/>
            <a:prstDash val="solid"/>
            <a:miter/>
          </a:ln>
        </p:spPr>
        <p:txBody>
          <a:bodyPr vert="horz" wrap="square" lIns="91440" tIns="45720" rIns="91440" bIns="45720" anchor="ctr" anchorCtr="0">
            <a:prstTxWarp prst="textNoShape">
              <a:avLst/>
            </a:prstTxWarp>
          </a:bodyPr>
          <a:lstStyle/>
          <a:p>
            <a:pPr algn="r"/>
            <a:fld id="{CAD2D6BD-DE1B-4B5F-8B41-2702339687B9}" type="slidenum">
              <a:rPr lang="en-US" altLang="zh-CN" sz="1200" b="0" i="0" u="none" strike="noStrike" kern="1200" cap="none" spc="0" baseline="0">
                <a:solidFill>
                  <a:srgbClr val="898989"/>
                </a:solidFill>
                <a:latin typeface="REG" charset="0"/>
                <a:ea typeface="等线" charset="0"/>
                <a:cs typeface="Droid Sans" charset="0"/>
              </a:rPr>
              <a:pPr algn="r"/>
              <a:t>‹#›</a:t>
            </a:fld>
            <a:endParaRPr lang="zh-CN" altLang="en-US" sz="1200">
              <a:solidFill>
                <a:srgbClr val="898989"/>
              </a:solidFill>
              <a:latin typeface="REG" charset="0"/>
              <a:ea typeface="等线" charset="0"/>
              <a:cs typeface="Droid Sans" charset="0"/>
            </a:endParaRPr>
          </a:p>
        </p:txBody>
      </p:sp>
    </p:spTree>
    <p:extLst>
      <p:ext uri="{BB962C8B-B14F-4D97-AF65-F5344CB8AC3E}">
        <p14:creationId xmlns="" xmlns:p14="http://schemas.microsoft.com/office/powerpoint/2010/main" val="1430804742"/>
      </p:ext>
    </p:extLst>
  </p:cSld>
  <p:clrMapOvr>
    <a:masterClrMapping/>
  </p:clrMapOvr>
  <p:hf sldNum="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Текстовое поле"/>
          <p:cNvSpPr>
            <a:spLocks noGrp="1"/>
          </p:cNvSpPr>
          <p:nvPr>
            <p:ph type="title"/>
          </p:nvPr>
        </p:nvSpPr>
        <p:spPr>
          <a:xfrm>
            <a:off x="838200" y="365124"/>
            <a:ext cx="10515600" cy="1325562"/>
          </a:xfrm>
          <a:prstGeom prst="rect">
            <a:avLst/>
          </a:prstGeom>
          <a:noFill/>
          <a:ln w="12700" cap="flat" cmpd="sng">
            <a:noFill/>
            <a:prstDash val="solid"/>
            <a:miter/>
          </a:ln>
        </p:spPr>
        <p:txBody>
          <a:bodyPr vert="horz" wrap="square" lIns="91440" tIns="45720" rIns="91440" bIns="45720" anchor="ctr" anchorCtr="0">
            <a:prstTxWarp prst="textNoShape">
              <a:avLst/>
            </a:prstTxWarp>
          </a:bodyPr>
          <a:lstStyle/>
          <a:p>
            <a:r>
              <a:rPr lang="en-US" altLang="zh-CN"/>
              <a:t>Образец заголовка</a:t>
            </a:r>
            <a:endParaRPr lang="zh-CN" altLang="en-US"/>
          </a:p>
        </p:txBody>
      </p:sp>
      <p:sp>
        <p:nvSpPr>
          <p:cNvPr id="3" name="Текстовое поле"/>
          <p:cNvSpPr>
            <a:spLocks noGrp="1"/>
          </p:cNvSpPr>
          <p:nvPr>
            <p:ph type="body" idx="1"/>
          </p:nvPr>
        </p:nvSpPr>
        <p:spPr>
          <a:xfrm>
            <a:off x="838200" y="1825625"/>
            <a:ext cx="10515600" cy="4351338"/>
          </a:xfrm>
          <a:prstGeom prst="rect">
            <a:avLst/>
          </a:prstGeom>
          <a:noFill/>
          <a:ln w="12700" cap="flat" cmpd="sng">
            <a:noFill/>
            <a:prstDash val="solid"/>
            <a:miter/>
          </a:ln>
        </p:spPr>
        <p:txBody>
          <a:bodyPr vert="horz" wrap="square" lIns="91440" tIns="45720" rIns="91440" bIns="45720" anchor="t" anchorCtr="0">
            <a:prstTxWarp prst="textNoShape">
              <a:avLst/>
            </a:prstTxWarp>
          </a:bodyPr>
          <a:lstStyle/>
          <a:p>
            <a:r>
              <a:rPr lang="en-US" altLang="zh-CN"/>
              <a:t>Образец текста</a:t>
            </a:r>
          </a:p>
          <a:p>
            <a:pPr lvl="1"/>
            <a:r>
              <a:rPr lang="en-US" altLang="zh-CN"/>
              <a:t>Второй уровень</a:t>
            </a:r>
          </a:p>
          <a:p>
            <a:pPr lvl="2"/>
            <a:r>
              <a:rPr lang="en-US" altLang="zh-CN"/>
              <a:t>Третий уровень</a:t>
            </a:r>
          </a:p>
          <a:p>
            <a:pPr lvl="3"/>
            <a:r>
              <a:rPr lang="en-US" altLang="zh-CN"/>
              <a:t>Четвертый уровень</a:t>
            </a:r>
          </a:p>
          <a:p>
            <a:pPr lvl="4"/>
            <a:r>
              <a:rPr lang="en-US" altLang="zh-CN"/>
              <a:t>Пятый уровень</a:t>
            </a:r>
            <a:endParaRPr lang="zh-CN" altLang="en-US"/>
          </a:p>
        </p:txBody>
      </p:sp>
      <p:sp>
        <p:nvSpPr>
          <p:cNvPr id="4" name="Текстовое поле"/>
          <p:cNvSpPr>
            <a:spLocks noGrp="1"/>
          </p:cNvSpPr>
          <p:nvPr>
            <p:ph type="dt" idx="2"/>
          </p:nvPr>
        </p:nvSpPr>
        <p:spPr>
          <a:xfrm>
            <a:off x="838200" y="6356349"/>
            <a:ext cx="2743200" cy="365125"/>
          </a:xfrm>
          <a:prstGeom prst="rect">
            <a:avLst/>
          </a:prstGeom>
          <a:noFill/>
          <a:ln w="12700" cap="flat" cmpd="sng">
            <a:noFill/>
            <a:prstDash val="solid"/>
            <a:miter/>
          </a:ln>
        </p:spPr>
        <p:txBody>
          <a:bodyPr vert="horz" wrap="square" lIns="91440" tIns="45720" rIns="91440" bIns="45720" anchor="ctr" anchorCtr="0">
            <a:prstTxWarp prst="textNoShape">
              <a:avLst/>
            </a:prstTxWarp>
          </a:bodyPr>
          <a:lstStyle/>
          <a:p>
            <a:pPr algn="l"/>
            <a:fld id="{CAD2D6BD-DE1B-4B5F-8B41-2702339687B9}" type="datetime1">
              <a:rPr lang="en-US" altLang="zh-CN" sz="1200">
                <a:solidFill>
                  <a:srgbClr val="898989"/>
                </a:solidFill>
                <a:latin typeface="REG" charset="0"/>
                <a:ea typeface="等线" charset="0"/>
                <a:cs typeface="Droid Sans" charset="0"/>
              </a:rPr>
              <a:pPr algn="l"/>
              <a:t>12/9/2025</a:t>
            </a:fld>
            <a:endParaRPr lang="zh-CN" altLang="en-US" sz="1200">
              <a:solidFill>
                <a:srgbClr val="898989"/>
              </a:solidFill>
              <a:latin typeface="REG" charset="0"/>
              <a:ea typeface="等线" charset="0"/>
              <a:cs typeface="Droid Sans" charset="0"/>
            </a:endParaRPr>
          </a:p>
        </p:txBody>
      </p:sp>
      <p:sp>
        <p:nvSpPr>
          <p:cNvPr id="5" name="Текстовое поле"/>
          <p:cNvSpPr>
            <a:spLocks noGrp="1"/>
          </p:cNvSpPr>
          <p:nvPr>
            <p:ph type="ftr" idx="3"/>
          </p:nvPr>
        </p:nvSpPr>
        <p:spPr>
          <a:xfrm>
            <a:off x="4038600" y="6356349"/>
            <a:ext cx="4114800" cy="365125"/>
          </a:xfrm>
          <a:prstGeom prst="rect">
            <a:avLst/>
          </a:prstGeom>
          <a:noFill/>
          <a:ln w="12700" cap="flat" cmpd="sng">
            <a:noFill/>
            <a:prstDash val="solid"/>
            <a:miter/>
          </a:ln>
        </p:spPr>
        <p:txBody>
          <a:bodyPr vert="horz" wrap="square" lIns="91440" tIns="45720" rIns="91440" bIns="45720" anchor="ctr" anchorCtr="0">
            <a:prstTxWarp prst="textNoShape">
              <a:avLst/>
            </a:prstTxWarp>
          </a:bodyPr>
          <a:lstStyle/>
          <a:p>
            <a:pPr algn="ctr"/>
            <a:endParaRPr lang="zh-CN" altLang="en-US" sz="1200">
              <a:solidFill>
                <a:srgbClr val="898989"/>
              </a:solidFill>
              <a:latin typeface="REG" charset="0"/>
              <a:ea typeface="等线" charset="0"/>
              <a:cs typeface="Droid Sans" charset="0"/>
            </a:endParaRPr>
          </a:p>
        </p:txBody>
      </p:sp>
      <p:sp>
        <p:nvSpPr>
          <p:cNvPr id="6" name="Текстовое поле"/>
          <p:cNvSpPr>
            <a:spLocks noGrp="1"/>
          </p:cNvSpPr>
          <p:nvPr>
            <p:ph type="sldNum" idx="4"/>
          </p:nvPr>
        </p:nvSpPr>
        <p:spPr>
          <a:xfrm>
            <a:off x="8610600" y="6356349"/>
            <a:ext cx="2743200" cy="365125"/>
          </a:xfrm>
          <a:prstGeom prst="rect">
            <a:avLst/>
          </a:prstGeom>
          <a:noFill/>
          <a:ln w="12700" cap="flat" cmpd="sng">
            <a:noFill/>
            <a:prstDash val="solid"/>
            <a:miter/>
          </a:ln>
        </p:spPr>
        <p:txBody>
          <a:bodyPr vert="horz" wrap="square" lIns="91440" tIns="45720" rIns="91440" bIns="45720" anchor="ctr" anchorCtr="0">
            <a:prstTxWarp prst="textNoShape">
              <a:avLst/>
            </a:prstTxWarp>
          </a:bodyPr>
          <a:lstStyle/>
          <a:p>
            <a:pPr algn="r"/>
            <a:fld id="{CAD2D6BD-DE1B-4B5F-8B41-2702339687B9}" type="slidenum">
              <a:rPr lang="en-US" altLang="zh-CN" sz="1200" b="0" i="0" u="none" strike="noStrike" kern="1200" cap="none" spc="0" baseline="0">
                <a:solidFill>
                  <a:srgbClr val="898989"/>
                </a:solidFill>
                <a:latin typeface="REG" charset="0"/>
                <a:ea typeface="等线" charset="0"/>
                <a:cs typeface="Droid Sans" charset="0"/>
              </a:rPr>
              <a:pPr algn="r"/>
              <a:t>‹#›</a:t>
            </a:fld>
            <a:endParaRPr lang="zh-CN" altLang="en-US" sz="1200">
              <a:solidFill>
                <a:srgbClr val="898989"/>
              </a:solidFill>
              <a:latin typeface="REG" charset="0"/>
              <a:ea typeface="等线" charset="0"/>
              <a:cs typeface="Droid Sans" charset="0"/>
            </a:endParaRPr>
          </a:p>
        </p:txBody>
      </p:sp>
    </p:spTree>
    <p:extLst>
      <p:ext uri="{BB962C8B-B14F-4D97-AF65-F5344CB8AC3E}">
        <p14:creationId xmlns="" xmlns:p14="http://schemas.microsoft.com/office/powerpoint/2010/main" val="1064389271"/>
      </p:ext>
    </p:extLst>
  </p:cSld>
  <p:clrMap bg1="lt1" tx1="dk1" bg2="lt2" tx2="dk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sldNum="0" hdr="0" ftr="0" dt="0"/>
  <p:txStyles>
    <p:titleStyle>
      <a:lvl1pPr algn="l" defTabSz="914400" eaLnBrk="1" fontAlgn="auto" latinLnBrk="0" hangingPunct="1">
        <a:lnSpc>
          <a:spcPct val="90000"/>
        </a:lnSpc>
        <a:spcBef>
          <a:spcPts val="0"/>
        </a:spcBef>
        <a:buNone/>
        <a:defRPr sz="4400" kern="1200">
          <a:solidFill>
            <a:schemeClr val="tx1"/>
          </a:solidFill>
          <a:latin typeface="REG" charset="0"/>
          <a:ea typeface="等线 Light" charset="0"/>
          <a:cs typeface="Droid Sans" charset="0"/>
        </a:defRPr>
      </a:lvl1pPr>
    </p:titleStyle>
    <p:bodyStyle>
      <a:lvl1pPr marL="228600" indent="-228600" algn="l" defTabSz="914400" eaLnBrk="1" fontAlgn="auto" latinLnBrk="0" hangingPunct="1">
        <a:lnSpc>
          <a:spcPct val="90000"/>
        </a:lnSpc>
        <a:spcBef>
          <a:spcPts val="1000"/>
        </a:spcBef>
        <a:buFont typeface="Arial" pitchFamily="34" charset="0"/>
        <a:buChar char="•"/>
        <a:defRPr sz="2800" kern="1200">
          <a:solidFill>
            <a:schemeClr val="tx1"/>
          </a:solidFill>
          <a:latin typeface="REG" charset="0"/>
          <a:ea typeface="等线" charset="0"/>
          <a:cs typeface="Droid Sans" charset="0"/>
        </a:defRPr>
      </a:lvl1pPr>
      <a:lvl2pPr marL="685800" indent="-228600" algn="l" defTabSz="914400" eaLnBrk="1" fontAlgn="auto" latinLnBrk="0" hangingPunct="1">
        <a:lnSpc>
          <a:spcPct val="90000"/>
        </a:lnSpc>
        <a:spcBef>
          <a:spcPts val="500"/>
        </a:spcBef>
        <a:buFont typeface="Arial" pitchFamily="34" charset="0"/>
        <a:buChar char="•"/>
        <a:defRPr sz="2400" kern="1200">
          <a:solidFill>
            <a:schemeClr val="tx1"/>
          </a:solidFill>
          <a:latin typeface="REG" charset="0"/>
          <a:ea typeface="等线" charset="0"/>
          <a:cs typeface="Droid Sans" charset="0"/>
        </a:defRPr>
      </a:lvl2pPr>
      <a:lvl3pPr marL="1143000" indent="-228600" algn="l" defTabSz="914400" eaLnBrk="1" fontAlgn="auto" latinLnBrk="0" hangingPunct="1">
        <a:lnSpc>
          <a:spcPct val="90000"/>
        </a:lnSpc>
        <a:spcBef>
          <a:spcPts val="500"/>
        </a:spcBef>
        <a:buFont typeface="Arial" pitchFamily="34" charset="0"/>
        <a:buChar char="•"/>
        <a:defRPr sz="2000" kern="1200">
          <a:solidFill>
            <a:schemeClr val="tx1"/>
          </a:solidFill>
          <a:latin typeface="REG" charset="0"/>
          <a:ea typeface="等线" charset="0"/>
          <a:cs typeface="Droid Sans" charset="0"/>
        </a:defRPr>
      </a:lvl3pPr>
      <a:lvl4pPr marL="1600200" indent="-228600" algn="l" defTabSz="914400" eaLnBrk="1" fontAlgn="auto" latinLnBrk="0" hangingPunct="1">
        <a:lnSpc>
          <a:spcPct val="90000"/>
        </a:lnSpc>
        <a:spcBef>
          <a:spcPts val="500"/>
        </a:spcBef>
        <a:buFont typeface="Arial" pitchFamily="34" charset="0"/>
        <a:buChar char="•"/>
        <a:defRPr sz="1800" kern="1200">
          <a:solidFill>
            <a:schemeClr val="tx1"/>
          </a:solidFill>
          <a:latin typeface="REG" charset="0"/>
          <a:ea typeface="等线" charset="0"/>
          <a:cs typeface="Droid Sans" charset="0"/>
        </a:defRPr>
      </a:lvl4pPr>
      <a:lvl5pPr marL="2057400" indent="-228600" algn="l" defTabSz="914400" eaLnBrk="1" fontAlgn="auto" latinLnBrk="0" hangingPunct="1">
        <a:lnSpc>
          <a:spcPct val="90000"/>
        </a:lnSpc>
        <a:spcBef>
          <a:spcPts val="500"/>
        </a:spcBef>
        <a:buFont typeface="Arial" pitchFamily="34" charset="0"/>
        <a:buChar char="•"/>
        <a:defRPr sz="1800" kern="1200">
          <a:solidFill>
            <a:schemeClr val="tx1"/>
          </a:solidFill>
          <a:latin typeface="REG" charset="0"/>
          <a:ea typeface="等线" charset="0"/>
          <a:cs typeface="Droid Sans" charset="0"/>
        </a:defRPr>
      </a:lvl5pPr>
      <a:lvl6pPr marL="2514600" indent="-228600" algn="l" defTabSz="914400" eaLnBrk="1" fontAlgn="auto" latinLnBrk="0" hangingPunct="1">
        <a:lnSpc>
          <a:spcPct val="90000"/>
        </a:lnSpc>
        <a:spcBef>
          <a:spcPts val="500"/>
        </a:spcBef>
        <a:buFont typeface="Arial" pitchFamily="34" charset="0"/>
        <a:buChar char="•"/>
        <a:defRPr sz="1800" kern="1200">
          <a:solidFill>
            <a:schemeClr val="tx1"/>
          </a:solidFill>
          <a:latin typeface="Calibri" charset="0"/>
          <a:ea typeface="等线" charset="0"/>
          <a:cs typeface="Droid Sans" charset="0"/>
        </a:defRPr>
      </a:lvl6pPr>
      <a:lvl7pPr marL="2971800" indent="-228600" algn="l" defTabSz="914400" eaLnBrk="1" fontAlgn="auto" latinLnBrk="0" hangingPunct="1">
        <a:lnSpc>
          <a:spcPct val="90000"/>
        </a:lnSpc>
        <a:spcBef>
          <a:spcPts val="500"/>
        </a:spcBef>
        <a:buFont typeface="Arial" pitchFamily="34" charset="0"/>
        <a:buChar char="•"/>
        <a:defRPr sz="1800" kern="1200">
          <a:solidFill>
            <a:schemeClr val="tx1"/>
          </a:solidFill>
          <a:latin typeface="Calibri" charset="0"/>
          <a:ea typeface="等线" charset="0"/>
          <a:cs typeface="Droid Sans" charset="0"/>
        </a:defRPr>
      </a:lvl7pPr>
      <a:lvl8pPr marL="3429000" indent="-228600" algn="l" defTabSz="914400" eaLnBrk="1" fontAlgn="auto" latinLnBrk="0" hangingPunct="1">
        <a:lnSpc>
          <a:spcPct val="90000"/>
        </a:lnSpc>
        <a:spcBef>
          <a:spcPts val="500"/>
        </a:spcBef>
        <a:buFont typeface="Arial" pitchFamily="34" charset="0"/>
        <a:buChar char="•"/>
        <a:defRPr sz="1800" kern="1200">
          <a:solidFill>
            <a:schemeClr val="tx1"/>
          </a:solidFill>
          <a:latin typeface="Calibri" charset="0"/>
          <a:ea typeface="等线" charset="0"/>
          <a:cs typeface="Droid Sans" charset="0"/>
        </a:defRPr>
      </a:lvl8pPr>
      <a:lvl9pPr marL="3429000" indent="-228600" algn="l" defTabSz="914400" eaLnBrk="1" fontAlgn="auto" latinLnBrk="0" hangingPunct="1">
        <a:lnSpc>
          <a:spcPct val="90000"/>
        </a:lnSpc>
        <a:spcBef>
          <a:spcPts val="500"/>
        </a:spcBef>
        <a:buFont typeface="Arial" pitchFamily="34" charset="0"/>
        <a:buChar char="•"/>
        <a:defRPr sz="1800" kern="1200">
          <a:solidFill>
            <a:schemeClr val="tx1"/>
          </a:solidFill>
          <a:latin typeface="Calibri" charset="0"/>
          <a:ea typeface="等线" charset="0"/>
          <a:cs typeface="Droid Sans" charset="0"/>
        </a:defRPr>
      </a:lvl9pPr>
    </p:bodyStyle>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2" name="Изображения" descr="Picture background"/>
          <p:cNvPicPr>
            <a:picLocks noChangeAspect="1"/>
          </p:cNvPicPr>
          <p:nvPr/>
        </p:nvPicPr>
        <p:blipFill>
          <a:blip r:embed="rId2" cstate="print"/>
          <a:stretch>
            <a:fillRect/>
          </a:stretch>
        </p:blipFill>
        <p:spPr>
          <a:xfrm>
            <a:off x="0" y="-71756"/>
            <a:ext cx="12446000" cy="7000875"/>
          </a:xfrm>
          <a:prstGeom prst="rect">
            <a:avLst/>
          </a:prstGeom>
          <a:noFill/>
          <a:ln w="12700" cap="flat" cmpd="sng">
            <a:noFill/>
            <a:prstDash val="solid"/>
            <a:miter/>
          </a:ln>
        </p:spPr>
      </p:pic>
      <p:sp>
        <p:nvSpPr>
          <p:cNvPr id="13" name="Текстовое поле"/>
          <p:cNvSpPr>
            <a:spLocks noGrp="1"/>
          </p:cNvSpPr>
          <p:nvPr>
            <p:ph type="ctrTitle"/>
          </p:nvPr>
        </p:nvSpPr>
        <p:spPr>
          <a:xfrm>
            <a:off x="1452880" y="1961516"/>
            <a:ext cx="9144000" cy="2387600"/>
          </a:xfrm>
          <a:prstGeom prst="rect">
            <a:avLst/>
          </a:prstGeom>
          <a:noFill/>
          <a:ln w="12700" cap="flat" cmpd="sng">
            <a:noFill/>
            <a:prstDash val="solid"/>
            <a:miter/>
          </a:ln>
        </p:spPr>
        <p:txBody>
          <a:bodyPr vert="horz" wrap="square" lIns="91440" tIns="45720" rIns="91440" bIns="45720" anchor="b" anchorCtr="0">
            <a:prstTxWarp prst="textNoShape">
              <a:avLst/>
            </a:prstTxWarp>
          </a:bodyPr>
          <a:lstStyle/>
          <a:p>
            <a:pPr marL="0" indent="0" algn="ctr">
              <a:lnSpc>
                <a:spcPct val="90000"/>
              </a:lnSpc>
              <a:spcBef>
                <a:spcPts val="0"/>
              </a:spcBef>
              <a:spcAft>
                <a:spcPts val="0"/>
              </a:spcAft>
              <a:buNone/>
            </a:pPr>
            <a:r>
              <a:rPr lang="en-US" altLang="zh-CN" sz="3200" b="1" i="0" u="none" strike="noStrike" kern="1200" cap="none" spc="0" baseline="0" dirty="0" err="1">
                <a:solidFill>
                  <a:schemeClr val="tx1"/>
                </a:solidFill>
                <a:latin typeface="REG" charset="0"/>
                <a:ea typeface="等线 Light" charset="0"/>
                <a:cs typeface="Lucida Sans"/>
              </a:rPr>
              <a:t>Формы</a:t>
            </a:r>
            <a:r>
              <a:rPr lang="en-US" altLang="zh-CN" sz="3200" b="1" i="0" u="none" strike="noStrike" kern="1200" cap="none" spc="0" baseline="0" dirty="0">
                <a:solidFill>
                  <a:schemeClr val="tx1"/>
                </a:solidFill>
                <a:latin typeface="REG" charset="0"/>
                <a:ea typeface="等线 Light" charset="0"/>
                <a:cs typeface="Lucida Sans"/>
              </a:rPr>
              <a:t> и </a:t>
            </a:r>
            <a:r>
              <a:rPr lang="en-US" altLang="zh-CN" sz="3200" b="1" i="0" u="none" strike="noStrike" kern="1200" cap="none" spc="0" baseline="0" dirty="0" err="1">
                <a:solidFill>
                  <a:schemeClr val="tx1"/>
                </a:solidFill>
                <a:latin typeface="REG" charset="0"/>
                <a:ea typeface="等线 Light" charset="0"/>
                <a:cs typeface="Lucida Sans"/>
              </a:rPr>
              <a:t>методы</a:t>
            </a:r>
            <a:r>
              <a:rPr lang="en-US" altLang="zh-CN" sz="3200" b="1" i="0" u="none" strike="noStrike" kern="1200" cap="none" spc="0" baseline="0" dirty="0">
                <a:solidFill>
                  <a:schemeClr val="tx1"/>
                </a:solidFill>
                <a:latin typeface="REG" charset="0"/>
                <a:ea typeface="等线 Light" charset="0"/>
                <a:cs typeface="Lucida Sans"/>
              </a:rPr>
              <a:t> </a:t>
            </a:r>
            <a:r>
              <a:rPr lang="en-US" altLang="zh-CN" sz="3200" b="1" i="0" u="none" strike="noStrike" kern="1200" cap="none" spc="0" baseline="0" dirty="0" err="1">
                <a:solidFill>
                  <a:schemeClr val="tx1"/>
                </a:solidFill>
                <a:latin typeface="REG" charset="0"/>
                <a:ea typeface="等线 Light" charset="0"/>
                <a:cs typeface="Lucida Sans"/>
              </a:rPr>
              <a:t>работы</a:t>
            </a:r>
            <a:r>
              <a:rPr lang="en-US" altLang="zh-CN" sz="3200" b="1" i="0" u="none" strike="noStrike" kern="1200" cap="none" spc="0" baseline="0" dirty="0">
                <a:solidFill>
                  <a:schemeClr val="tx1"/>
                </a:solidFill>
                <a:latin typeface="REG" charset="0"/>
                <a:ea typeface="等线 Light" charset="0"/>
                <a:cs typeface="Lucida Sans"/>
              </a:rPr>
              <a:t> с </a:t>
            </a:r>
            <a:r>
              <a:rPr lang="en-US" altLang="zh-CN" sz="3200" b="1" i="0" u="none" strike="noStrike" kern="1200" cap="none" spc="0" baseline="0" dirty="0" err="1">
                <a:solidFill>
                  <a:schemeClr val="tx1"/>
                </a:solidFill>
                <a:latin typeface="REG" charset="0"/>
                <a:ea typeface="等线 Light" charset="0"/>
                <a:cs typeface="Lucida Sans"/>
              </a:rPr>
              <a:t>родителями</a:t>
            </a:r>
            <a:r>
              <a:rPr lang="en-US" altLang="zh-CN" sz="3200" b="1" i="0" u="none" strike="noStrike" kern="1200" cap="none" spc="0" baseline="0" dirty="0">
                <a:solidFill>
                  <a:schemeClr val="tx1"/>
                </a:solidFill>
                <a:latin typeface="REG" charset="0"/>
                <a:ea typeface="等线 Light" charset="0"/>
                <a:cs typeface="Lucida Sans"/>
              </a:rPr>
              <a:t> (</a:t>
            </a:r>
            <a:r>
              <a:rPr lang="en-US" altLang="zh-CN" sz="3200" b="1" i="0" u="none" strike="noStrike" kern="1200" cap="none" spc="0" baseline="0" dirty="0" err="1">
                <a:solidFill>
                  <a:schemeClr val="tx1"/>
                </a:solidFill>
                <a:latin typeface="REG" charset="0"/>
                <a:ea typeface="等线 Light" charset="0"/>
                <a:cs typeface="Lucida Sans"/>
              </a:rPr>
              <a:t>законными</a:t>
            </a:r>
            <a:r>
              <a:rPr lang="en-US" altLang="zh-CN" sz="3200" b="1" i="0" u="none" strike="noStrike" kern="1200" cap="none" spc="0" baseline="0" dirty="0">
                <a:solidFill>
                  <a:schemeClr val="tx1"/>
                </a:solidFill>
                <a:latin typeface="REG" charset="0"/>
                <a:ea typeface="等线 Light" charset="0"/>
                <a:cs typeface="Lucida Sans"/>
              </a:rPr>
              <a:t> </a:t>
            </a:r>
            <a:r>
              <a:rPr lang="en-US" altLang="zh-CN" sz="3200" b="1" i="0" u="none" strike="noStrike" kern="1200" cap="none" spc="0" baseline="0" dirty="0" err="1">
                <a:solidFill>
                  <a:schemeClr val="tx1"/>
                </a:solidFill>
                <a:latin typeface="REG" charset="0"/>
                <a:ea typeface="等线 Light" charset="0"/>
                <a:cs typeface="Lucida Sans"/>
              </a:rPr>
              <a:t>представителями</a:t>
            </a:r>
            <a:r>
              <a:rPr lang="en-US" altLang="zh-CN" sz="3200" b="1" i="0" u="none" strike="noStrike" kern="1200" cap="none" spc="0" baseline="0" dirty="0">
                <a:solidFill>
                  <a:schemeClr val="tx1"/>
                </a:solidFill>
                <a:latin typeface="REG" charset="0"/>
                <a:ea typeface="等线 Light" charset="0"/>
                <a:cs typeface="Lucida Sans"/>
              </a:rPr>
              <a:t>) в</a:t>
            </a:r>
            <a:r>
              <a:rPr lang="zh-CN" altLang="en-US" sz="3200" b="1" i="0" u="none" strike="noStrike" kern="1200" cap="none" spc="0" baseline="0" dirty="0">
                <a:solidFill>
                  <a:schemeClr val="tx1"/>
                </a:solidFill>
                <a:latin typeface="REG" charset="0"/>
                <a:ea typeface="等线 Light" charset="0"/>
                <a:cs typeface="Lucida Sans"/>
              </a:rPr>
              <a:t/>
            </a:r>
            <a:br>
              <a:rPr lang="zh-CN" altLang="en-US" sz="3200" b="1" i="0" u="none" strike="noStrike" kern="1200" cap="none" spc="0" baseline="0" dirty="0">
                <a:solidFill>
                  <a:schemeClr val="tx1"/>
                </a:solidFill>
                <a:latin typeface="REG" charset="0"/>
                <a:ea typeface="等线 Light" charset="0"/>
                <a:cs typeface="Lucida Sans"/>
              </a:rPr>
            </a:br>
            <a:r>
              <a:rPr lang="en-US" altLang="zh-CN" sz="3200" b="1" i="0" u="none" strike="noStrike" kern="1200" cap="none" spc="0" baseline="0" dirty="0" err="1">
                <a:solidFill>
                  <a:schemeClr val="tx1"/>
                </a:solidFill>
                <a:latin typeface="REG" charset="0"/>
                <a:ea typeface="等线 Light" charset="0"/>
                <a:cs typeface="Lucida Sans"/>
              </a:rPr>
              <a:t>дошкольной</a:t>
            </a:r>
            <a:r>
              <a:rPr lang="en-US" altLang="zh-CN" sz="3200" b="1" i="0" u="none" strike="noStrike" kern="1200" cap="none" spc="0" baseline="0" dirty="0">
                <a:solidFill>
                  <a:schemeClr val="tx1"/>
                </a:solidFill>
                <a:latin typeface="REG" charset="0"/>
                <a:ea typeface="等线 Light" charset="0"/>
                <a:cs typeface="Lucida Sans"/>
              </a:rPr>
              <a:t> </a:t>
            </a:r>
            <a:r>
              <a:rPr lang="en-US" altLang="zh-CN" sz="3200" b="1" i="0" u="none" strike="noStrike" kern="1200" cap="none" spc="0" baseline="0" dirty="0" err="1">
                <a:solidFill>
                  <a:schemeClr val="tx1"/>
                </a:solidFill>
                <a:latin typeface="REG" charset="0"/>
                <a:ea typeface="等线 Light" charset="0"/>
                <a:cs typeface="Lucida Sans"/>
              </a:rPr>
              <a:t>образовательной</a:t>
            </a:r>
            <a:r>
              <a:rPr lang="en-US" altLang="zh-CN" sz="3200" b="1" i="0" u="none" strike="noStrike" kern="1200" cap="none" spc="0" baseline="0" dirty="0">
                <a:solidFill>
                  <a:schemeClr val="tx1"/>
                </a:solidFill>
                <a:latin typeface="REG" charset="0"/>
                <a:ea typeface="等线 Light" charset="0"/>
                <a:cs typeface="Lucida Sans"/>
              </a:rPr>
              <a:t> </a:t>
            </a:r>
            <a:r>
              <a:rPr lang="en-US" altLang="zh-CN" sz="3200" b="1" i="0" u="none" strike="noStrike" kern="1200" cap="none" spc="0" baseline="0" dirty="0" err="1">
                <a:solidFill>
                  <a:schemeClr val="tx1"/>
                </a:solidFill>
                <a:latin typeface="REG" charset="0"/>
                <a:ea typeface="等线 Light" charset="0"/>
                <a:cs typeface="Lucida Sans"/>
              </a:rPr>
              <a:t>организации</a:t>
            </a:r>
            <a:r>
              <a:rPr lang="en-US" altLang="zh-CN" sz="3200" b="1" i="0" u="none" strike="noStrike" kern="1200" cap="none" spc="0" baseline="0" dirty="0">
                <a:solidFill>
                  <a:schemeClr val="tx1"/>
                </a:solidFill>
                <a:latin typeface="REG" charset="0"/>
                <a:ea typeface="等线 Light" charset="0"/>
                <a:cs typeface="Lucida Sans"/>
              </a:rPr>
              <a:t>. </a:t>
            </a:r>
            <a:r>
              <a:rPr lang="zh-CN" altLang="en-US" sz="3200" b="1" i="0" u="none" strike="noStrike" kern="1200" cap="none" spc="0" baseline="0" dirty="0">
                <a:solidFill>
                  <a:schemeClr val="tx1"/>
                </a:solidFill>
                <a:latin typeface="REG" charset="0"/>
                <a:ea typeface="等线 Light" charset="0"/>
                <a:cs typeface="Lucida Sans"/>
              </a:rPr>
              <a:t/>
            </a:r>
            <a:br>
              <a:rPr lang="zh-CN" altLang="en-US" sz="3200" b="1" i="0" u="none" strike="noStrike" kern="1200" cap="none" spc="0" baseline="0" dirty="0">
                <a:solidFill>
                  <a:schemeClr val="tx1"/>
                </a:solidFill>
                <a:latin typeface="REG" charset="0"/>
                <a:ea typeface="等线 Light" charset="0"/>
                <a:cs typeface="Lucida Sans"/>
              </a:rPr>
            </a:br>
            <a:r>
              <a:rPr lang="en-US" altLang="zh-CN" sz="3200" b="1" i="0" u="none" strike="noStrike" kern="1200" cap="none" spc="0" baseline="0" dirty="0" err="1">
                <a:solidFill>
                  <a:schemeClr val="tx1"/>
                </a:solidFill>
                <a:latin typeface="REG" charset="0"/>
                <a:ea typeface="等线 Light" charset="0"/>
                <a:cs typeface="Lucida Sans"/>
              </a:rPr>
              <a:t>Конструктивное</a:t>
            </a:r>
            <a:r>
              <a:rPr lang="en-US" altLang="zh-CN" sz="3200" b="1" i="0" u="none" strike="noStrike" kern="1200" cap="none" spc="0" baseline="0" dirty="0">
                <a:solidFill>
                  <a:schemeClr val="tx1"/>
                </a:solidFill>
                <a:latin typeface="REG" charset="0"/>
                <a:ea typeface="等线 Light" charset="0"/>
                <a:cs typeface="Lucida Sans"/>
              </a:rPr>
              <a:t> </a:t>
            </a:r>
            <a:r>
              <a:rPr lang="en-US" altLang="zh-CN" sz="3200" b="1" i="0" u="none" strike="noStrike" kern="1200" cap="none" spc="0" baseline="0" dirty="0" err="1">
                <a:solidFill>
                  <a:schemeClr val="tx1"/>
                </a:solidFill>
                <a:latin typeface="REG" charset="0"/>
                <a:ea typeface="等线 Light" charset="0"/>
                <a:cs typeface="Lucida Sans"/>
              </a:rPr>
              <a:t>общение</a:t>
            </a:r>
            <a:r>
              <a:rPr lang="en-US" altLang="zh-CN" sz="3200" b="1" i="0" u="none" strike="noStrike" kern="1200" cap="none" spc="0" baseline="0" dirty="0">
                <a:solidFill>
                  <a:schemeClr val="tx1"/>
                </a:solidFill>
                <a:latin typeface="REG" charset="0"/>
                <a:ea typeface="等线 Light" charset="0"/>
                <a:cs typeface="Lucida Sans"/>
              </a:rPr>
              <a:t> с </a:t>
            </a:r>
            <a:r>
              <a:rPr lang="en-US" altLang="zh-CN" sz="3200" b="1" i="0" u="none" strike="noStrike" kern="1200" cap="none" spc="0" baseline="0" dirty="0" err="1" smtClean="0">
                <a:solidFill>
                  <a:schemeClr val="tx1"/>
                </a:solidFill>
                <a:latin typeface="REG" charset="0"/>
                <a:ea typeface="等线 Light" charset="0"/>
                <a:cs typeface="Lucida Sans"/>
              </a:rPr>
              <a:t>родителями</a:t>
            </a:r>
            <a:r>
              <a:rPr lang="ru-RU" altLang="zh-CN" sz="3200" b="1" dirty="0" smtClean="0">
                <a:cs typeface="Lucida Sans"/>
              </a:rPr>
              <a:t> (по Программе просвещение родителей (законных представителей)</a:t>
            </a:r>
            <a:endParaRPr lang="zh-CN" altLang="en-US" sz="3200" b="0" i="0" u="none" strike="noStrike" kern="1200" cap="none" spc="0" baseline="0" dirty="0">
              <a:solidFill>
                <a:schemeClr val="tx1"/>
              </a:solidFill>
              <a:latin typeface="REG" charset="0"/>
              <a:ea typeface="等线 Light" charset="0"/>
              <a:cs typeface="Lucida Sans"/>
            </a:endParaRPr>
          </a:p>
        </p:txBody>
      </p:sp>
      <p:sp>
        <p:nvSpPr>
          <p:cNvPr id="4" name="TextBox 3"/>
          <p:cNvSpPr txBox="1"/>
          <p:nvPr/>
        </p:nvSpPr>
        <p:spPr>
          <a:xfrm>
            <a:off x="2217600" y="230400"/>
            <a:ext cx="7897226" cy="923330"/>
          </a:xfrm>
          <a:prstGeom prst="rect">
            <a:avLst/>
          </a:prstGeom>
          <a:noFill/>
        </p:spPr>
        <p:txBody>
          <a:bodyPr wrap="none" rtlCol="0">
            <a:spAutoFit/>
          </a:bodyPr>
          <a:lstStyle/>
          <a:p>
            <a:pPr algn="ctr"/>
            <a:r>
              <a:rPr lang="ru-RU" dirty="0" smtClean="0"/>
              <a:t>Муниципальное автономное дошкольное образовательное учреждение</a:t>
            </a:r>
          </a:p>
          <a:p>
            <a:pPr algn="ctr"/>
            <a:r>
              <a:rPr lang="ru-RU" dirty="0" smtClean="0"/>
              <a:t>«Детский сад №1 «Родничок» общеразвивающего вида» </a:t>
            </a:r>
          </a:p>
          <a:p>
            <a:pPr algn="ctr"/>
            <a:r>
              <a:rPr lang="ru-RU" dirty="0" smtClean="0"/>
              <a:t>г. Нурлат Республика Татарстан</a:t>
            </a:r>
            <a:endParaRPr lang="ru-RU" dirty="0"/>
          </a:p>
        </p:txBody>
      </p:sp>
    </p:spTree>
    <p:extLst>
      <p:ext uri="{BB962C8B-B14F-4D97-AF65-F5344CB8AC3E}">
        <p14:creationId xmlns="" xmlns:p14="http://schemas.microsoft.com/office/powerpoint/2010/main" val="9943014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9" name="Изображения" descr="Picture background"/>
          <p:cNvPicPr>
            <a:picLocks noChangeAspect="1"/>
          </p:cNvPicPr>
          <p:nvPr/>
        </p:nvPicPr>
        <p:blipFill>
          <a:blip r:embed="rId2" cstate="print"/>
          <a:stretch>
            <a:fillRect/>
          </a:stretch>
        </p:blipFill>
        <p:spPr>
          <a:xfrm>
            <a:off x="0" y="0"/>
            <a:ext cx="12192000" cy="6858000"/>
          </a:xfrm>
          <a:prstGeom prst="rect">
            <a:avLst/>
          </a:prstGeom>
          <a:noFill/>
          <a:ln w="12700" cap="flat" cmpd="sng">
            <a:noFill/>
            <a:prstDash val="solid"/>
            <a:miter/>
          </a:ln>
        </p:spPr>
      </p:pic>
      <p:sp>
        <p:nvSpPr>
          <p:cNvPr id="20" name="Текстовое поле"/>
          <p:cNvSpPr>
            <a:spLocks noGrp="1"/>
          </p:cNvSpPr>
          <p:nvPr>
            <p:ph type="title"/>
          </p:nvPr>
        </p:nvSpPr>
        <p:spPr>
          <a:xfrm>
            <a:off x="838200" y="365124"/>
            <a:ext cx="10515600" cy="1325562"/>
          </a:xfrm>
          <a:prstGeom prst="rect">
            <a:avLst/>
          </a:prstGeom>
          <a:noFill/>
          <a:ln w="12700" cap="flat" cmpd="sng">
            <a:noFill/>
            <a:prstDash val="solid"/>
            <a:miter/>
          </a:ln>
        </p:spPr>
        <p:txBody>
          <a:bodyPr vert="horz" wrap="square" lIns="91440" tIns="45720" rIns="91440" bIns="45720" anchor="ctr" anchorCtr="0">
            <a:prstTxWarp prst="textNoShape">
              <a:avLst/>
            </a:prstTxWarp>
          </a:bodyPr>
          <a:lstStyle/>
          <a:p>
            <a:pPr marL="0" indent="0" algn="ctr">
              <a:lnSpc>
                <a:spcPct val="90000"/>
              </a:lnSpc>
              <a:spcBef>
                <a:spcPts val="0"/>
              </a:spcBef>
              <a:spcAft>
                <a:spcPts val="0"/>
              </a:spcAft>
              <a:buNone/>
            </a:pPr>
            <a:r>
              <a:rPr lang="en-US" altLang="zh-CN" sz="4400" b="1" i="0" u="none" strike="noStrike" kern="1200" cap="none" spc="0" baseline="0">
                <a:solidFill>
                  <a:schemeClr val="tx1"/>
                </a:solidFill>
                <a:latin typeface="REG" charset="0"/>
                <a:ea typeface="等线 Light" charset="0"/>
                <a:cs typeface="Lucida Sans"/>
              </a:rPr>
              <a:t>Конструктивное общение</a:t>
            </a:r>
            <a:endParaRPr lang="zh-CN" altLang="en-US" sz="4400" b="1" i="0" u="none" strike="noStrike" kern="1200" cap="none" spc="0" baseline="0">
              <a:solidFill>
                <a:schemeClr val="tx1"/>
              </a:solidFill>
              <a:latin typeface="REG" charset="0"/>
              <a:ea typeface="等线 Light" charset="0"/>
              <a:cs typeface="Lucida Sans"/>
            </a:endParaRPr>
          </a:p>
        </p:txBody>
      </p:sp>
      <p:sp>
        <p:nvSpPr>
          <p:cNvPr id="21" name="Текстовое поле"/>
          <p:cNvSpPr>
            <a:spLocks noGrp="1"/>
          </p:cNvSpPr>
          <p:nvPr>
            <p:ph type="body" idx="1"/>
          </p:nvPr>
        </p:nvSpPr>
        <p:spPr>
          <a:xfrm>
            <a:off x="838200" y="1825625"/>
            <a:ext cx="10515600" cy="4351338"/>
          </a:xfrm>
          <a:prstGeom prst="rect">
            <a:avLst/>
          </a:prstGeom>
          <a:noFill/>
          <a:ln w="12700" cap="flat" cmpd="sng">
            <a:noFill/>
            <a:prstDash val="solid"/>
            <a:miter/>
          </a:ln>
        </p:spPr>
        <p:txBody>
          <a:bodyPr vert="horz" wrap="square" lIns="91440" tIns="45720" rIns="91440" bIns="45720" anchor="t" anchorCtr="0">
            <a:prstTxWarp prst="textNoShape">
              <a:avLst/>
            </a:prstTxWarp>
          </a:bodyPr>
          <a:lstStyle/>
          <a:p>
            <a:pPr marL="0" indent="0" algn="l">
              <a:lnSpc>
                <a:spcPct val="90000"/>
              </a:lnSpc>
              <a:spcBef>
                <a:spcPts val="1000"/>
              </a:spcBef>
              <a:spcAft>
                <a:spcPts val="0"/>
              </a:spcAft>
              <a:buNone/>
            </a:pPr>
            <a:r>
              <a:rPr lang="en-US" altLang="zh-CN" sz="2800" b="0" i="0" u="none" strike="noStrike" kern="1200" cap="none" spc="0" baseline="0">
                <a:solidFill>
                  <a:srgbClr val="1F1F1F"/>
                </a:solidFill>
                <a:latin typeface="Google Sans" charset="0"/>
                <a:ea typeface="等线" charset="0"/>
                <a:cs typeface="Lucida Sans"/>
              </a:rPr>
              <a:t>С позиции научной психологии, общение является конструктивным, </a:t>
            </a:r>
            <a:r>
              <a:rPr lang="en-US" altLang="zh-CN" sz="2800" b="0" i="0" u="none" strike="noStrike" kern="1200" cap="none" spc="0" baseline="0">
                <a:solidFill>
                  <a:srgbClr val="040C28"/>
                </a:solidFill>
                <a:latin typeface="Google Sans" charset="0"/>
                <a:ea typeface="等线" charset="0"/>
                <a:cs typeface="Lucida Sans"/>
              </a:rPr>
              <a:t>если его участники достигают своих целей, а сам процесс коммуникации сопровождается переживанием положительных эмоций</a:t>
            </a:r>
            <a:r>
              <a:rPr lang="en-US" altLang="zh-CN" sz="2800" b="0" i="0" u="none" strike="noStrike" kern="1200" cap="none" spc="0" baseline="0">
                <a:solidFill>
                  <a:srgbClr val="1F1F1F"/>
                </a:solidFill>
                <a:latin typeface="Google Sans" charset="0"/>
                <a:ea typeface="等线" charset="0"/>
                <a:cs typeface="Lucida Sans"/>
              </a:rPr>
              <a:t>. Преобладает установка на сотрудничество, доверительное общение, принятие другого человека, уважительное отношение к нему, искренность</a:t>
            </a:r>
            <a:endParaRPr lang="zh-CN" altLang="en-US" sz="2800" b="0" i="0" u="none" strike="noStrike" kern="1200" cap="none" spc="0" baseline="0">
              <a:solidFill>
                <a:schemeClr val="tx1"/>
              </a:solidFill>
              <a:latin typeface="REG" charset="0"/>
              <a:ea typeface="等线" charset="0"/>
              <a:cs typeface="Lucida Sans"/>
            </a:endParaRPr>
          </a:p>
        </p:txBody>
      </p:sp>
    </p:spTree>
    <p:extLst>
      <p:ext uri="{BB962C8B-B14F-4D97-AF65-F5344CB8AC3E}">
        <p14:creationId xmlns="" xmlns:p14="http://schemas.microsoft.com/office/powerpoint/2010/main" val="5812270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2" name="Изображения" descr="Picture background"/>
          <p:cNvPicPr>
            <a:picLocks noChangeAspect="1"/>
          </p:cNvPicPr>
          <p:nvPr/>
        </p:nvPicPr>
        <p:blipFill>
          <a:blip r:embed="rId2" cstate="print"/>
          <a:stretch>
            <a:fillRect/>
          </a:stretch>
        </p:blipFill>
        <p:spPr>
          <a:xfrm>
            <a:off x="0" y="0"/>
            <a:ext cx="12192000" cy="6858000"/>
          </a:xfrm>
          <a:prstGeom prst="rect">
            <a:avLst/>
          </a:prstGeom>
          <a:noFill/>
          <a:ln w="12700" cap="flat" cmpd="sng">
            <a:noFill/>
            <a:prstDash val="solid"/>
            <a:miter/>
          </a:ln>
        </p:spPr>
      </p:pic>
      <p:sp>
        <p:nvSpPr>
          <p:cNvPr id="23" name="Текстовое поле"/>
          <p:cNvSpPr>
            <a:spLocks noGrp="1"/>
          </p:cNvSpPr>
          <p:nvPr>
            <p:ph type="title"/>
          </p:nvPr>
        </p:nvSpPr>
        <p:spPr>
          <a:xfrm>
            <a:off x="838200" y="365124"/>
            <a:ext cx="10515600" cy="1325562"/>
          </a:xfrm>
          <a:prstGeom prst="rect">
            <a:avLst/>
          </a:prstGeom>
          <a:noFill/>
          <a:ln w="12700" cap="flat" cmpd="sng">
            <a:noFill/>
            <a:prstDash val="solid"/>
            <a:miter/>
          </a:ln>
        </p:spPr>
        <p:txBody>
          <a:bodyPr vert="horz" wrap="square" lIns="91440" tIns="45720" rIns="91440" bIns="45720" anchor="ctr" anchorCtr="0">
            <a:prstTxWarp prst="textNoShape">
              <a:avLst/>
            </a:prstTxWarp>
          </a:bodyPr>
          <a:lstStyle/>
          <a:p>
            <a:pPr marL="0" indent="0" algn="ctr">
              <a:lnSpc>
                <a:spcPct val="90000"/>
              </a:lnSpc>
              <a:spcBef>
                <a:spcPts val="0"/>
              </a:spcBef>
              <a:spcAft>
                <a:spcPts val="0"/>
              </a:spcAft>
              <a:buNone/>
            </a:pPr>
            <a:r>
              <a:rPr lang="en-US" altLang="zh-CN" sz="4400" b="1" i="0" u="none" strike="noStrike" kern="1200" cap="none" spc="0" baseline="0">
                <a:solidFill>
                  <a:schemeClr val="tx1"/>
                </a:solidFill>
                <a:latin typeface="REG" charset="0"/>
                <a:ea typeface="等线 Light" charset="0"/>
                <a:cs typeface="Lucida Sans"/>
              </a:rPr>
              <a:t>Приемы конструктивного общения</a:t>
            </a:r>
            <a:endParaRPr lang="zh-CN" altLang="en-US" sz="4400" b="1" i="0" u="none" strike="noStrike" kern="1200" cap="none" spc="0" baseline="0">
              <a:solidFill>
                <a:schemeClr val="tx1"/>
              </a:solidFill>
              <a:latin typeface="REG" charset="0"/>
              <a:ea typeface="等线 Light" charset="0"/>
              <a:cs typeface="Lucida Sans"/>
            </a:endParaRPr>
          </a:p>
        </p:txBody>
      </p:sp>
      <p:sp>
        <p:nvSpPr>
          <p:cNvPr id="24" name="Текстовое поле"/>
          <p:cNvSpPr>
            <a:spLocks noGrp="1"/>
          </p:cNvSpPr>
          <p:nvPr>
            <p:ph type="body" idx="1"/>
          </p:nvPr>
        </p:nvSpPr>
        <p:spPr>
          <a:xfrm>
            <a:off x="838200" y="1825625"/>
            <a:ext cx="6983043" cy="4351338"/>
          </a:xfrm>
          <a:prstGeom prst="rect">
            <a:avLst/>
          </a:prstGeom>
          <a:noFill/>
          <a:ln w="12700" cap="flat" cmpd="sng">
            <a:noFill/>
            <a:prstDash val="solid"/>
            <a:miter/>
          </a:ln>
        </p:spPr>
        <p:txBody>
          <a:bodyPr vert="horz" wrap="square" lIns="91440" tIns="45720" rIns="91440" bIns="45720" anchor="t" anchorCtr="0">
            <a:prstTxWarp prst="textNoShape">
              <a:avLst/>
            </a:prstTxWarp>
          </a:bodyPr>
          <a:lstStyle/>
          <a:p>
            <a:pPr marL="228600" indent="-228600" algn="l">
              <a:lnSpc>
                <a:spcPct val="90000"/>
              </a:lnSpc>
              <a:spcBef>
                <a:spcPts val="1000"/>
              </a:spcBef>
              <a:spcAft>
                <a:spcPts val="0"/>
              </a:spcAft>
              <a:buFont typeface="Arial" pitchFamily="34" charset="0"/>
              <a:buChar char="•"/>
            </a:pPr>
            <a:r>
              <a:rPr lang="en-US" altLang="zh-CN" sz="2800" b="0" i="0" u="none" strike="noStrike" kern="1200" cap="none" spc="0" baseline="0">
                <a:solidFill>
                  <a:schemeClr val="tx1"/>
                </a:solidFill>
                <a:latin typeface="REG" charset="0"/>
                <a:ea typeface="等线" charset="0"/>
                <a:cs typeface="Lucida Sans"/>
              </a:rPr>
              <a:t>Активное слушание</a:t>
            </a:r>
          </a:p>
          <a:p>
            <a:pPr marL="228600" indent="-228600" algn="l">
              <a:lnSpc>
                <a:spcPct val="90000"/>
              </a:lnSpc>
              <a:spcBef>
                <a:spcPts val="1000"/>
              </a:spcBef>
              <a:spcAft>
                <a:spcPts val="0"/>
              </a:spcAft>
              <a:buFont typeface="Arial" pitchFamily="34" charset="0"/>
              <a:buChar char="•"/>
            </a:pPr>
            <a:r>
              <a:rPr lang="en-US" altLang="zh-CN" sz="2800" b="0" i="0" u="none" strike="noStrike" kern="1200" cap="none" spc="0" baseline="0">
                <a:solidFill>
                  <a:schemeClr val="tx1"/>
                </a:solidFill>
                <a:latin typeface="REG" charset="0"/>
                <a:ea typeface="等线" charset="0"/>
                <a:cs typeface="Lucida Sans"/>
              </a:rPr>
              <a:t>Навыки описательного поведения </a:t>
            </a:r>
          </a:p>
          <a:p>
            <a:pPr marL="228600" indent="-228600" algn="l">
              <a:lnSpc>
                <a:spcPct val="90000"/>
              </a:lnSpc>
              <a:spcBef>
                <a:spcPts val="1000"/>
              </a:spcBef>
              <a:spcAft>
                <a:spcPts val="0"/>
              </a:spcAft>
              <a:buFont typeface="Arial" pitchFamily="34" charset="0"/>
              <a:buChar char="•"/>
            </a:pPr>
            <a:r>
              <a:rPr lang="en-US" altLang="zh-CN" sz="2800" b="0" i="0" u="none" strike="noStrike" kern="1200" cap="none" spc="0" baseline="0">
                <a:solidFill>
                  <a:schemeClr val="tx1"/>
                </a:solidFill>
                <a:latin typeface="REG" charset="0"/>
                <a:ea typeface="等线" charset="0"/>
                <a:cs typeface="Lucida Sans"/>
              </a:rPr>
              <a:t>Конструктивная критика</a:t>
            </a:r>
          </a:p>
          <a:p>
            <a:pPr marL="228600" indent="-228600" algn="l">
              <a:lnSpc>
                <a:spcPct val="90000"/>
              </a:lnSpc>
              <a:spcBef>
                <a:spcPts val="1000"/>
              </a:spcBef>
              <a:spcAft>
                <a:spcPts val="0"/>
              </a:spcAft>
              <a:buFont typeface="Arial" pitchFamily="34" charset="0"/>
              <a:buChar char="•"/>
            </a:pPr>
            <a:r>
              <a:rPr lang="en-US" altLang="zh-CN" sz="2800" b="0" i="0" u="none" strike="noStrike" kern="1200" cap="none" spc="0" baseline="0">
                <a:solidFill>
                  <a:schemeClr val="tx1"/>
                </a:solidFill>
                <a:latin typeface="REG" charset="0"/>
                <a:ea typeface="等线" charset="0"/>
                <a:cs typeface="Lucida Sans"/>
              </a:rPr>
              <a:t>Комплимент как способ выразить одобрение </a:t>
            </a:r>
            <a:endParaRPr lang="zh-CN" altLang="en-US" sz="2800" b="0" i="0" u="none" strike="noStrike" kern="1200" cap="none" spc="0" baseline="0">
              <a:solidFill>
                <a:schemeClr val="tx1"/>
              </a:solidFill>
              <a:latin typeface="REG" charset="0"/>
              <a:ea typeface="等线" charset="0"/>
              <a:cs typeface="Lucida Sans"/>
            </a:endParaRPr>
          </a:p>
        </p:txBody>
      </p:sp>
      <p:pic>
        <p:nvPicPr>
          <p:cNvPr id="151" name="Изображения"/>
          <p:cNvPicPr>
            <a:picLocks noChangeAspect="1"/>
          </p:cNvPicPr>
          <p:nvPr/>
        </p:nvPicPr>
        <p:blipFill>
          <a:blip r:embed="rId3" cstate="print"/>
          <a:stretch>
            <a:fillRect/>
          </a:stretch>
        </p:blipFill>
        <p:spPr>
          <a:xfrm>
            <a:off x="7303707" y="2222524"/>
            <a:ext cx="3535755" cy="3954438"/>
          </a:xfrm>
          <a:prstGeom prst="rect">
            <a:avLst/>
          </a:prstGeom>
          <a:noFill/>
          <a:ln w="12700" cap="flat" cmpd="sng">
            <a:noFill/>
            <a:prstDash val="solid"/>
            <a:miter/>
          </a:ln>
        </p:spPr>
      </p:pic>
    </p:spTree>
    <p:extLst>
      <p:ext uri="{BB962C8B-B14F-4D97-AF65-F5344CB8AC3E}">
        <p14:creationId xmlns="" xmlns:p14="http://schemas.microsoft.com/office/powerpoint/2010/main" val="20164241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6" name="Изображения" descr="Picture background"/>
          <p:cNvPicPr>
            <a:picLocks noChangeAspect="1"/>
          </p:cNvPicPr>
          <p:nvPr/>
        </p:nvPicPr>
        <p:blipFill>
          <a:blip r:embed="rId2" cstate="print"/>
          <a:stretch>
            <a:fillRect/>
          </a:stretch>
        </p:blipFill>
        <p:spPr>
          <a:xfrm>
            <a:off x="0" y="0"/>
            <a:ext cx="12192000" cy="6858000"/>
          </a:xfrm>
          <a:prstGeom prst="rect">
            <a:avLst/>
          </a:prstGeom>
          <a:noFill/>
          <a:ln w="12700" cap="flat" cmpd="sng">
            <a:noFill/>
            <a:prstDash val="solid"/>
            <a:miter/>
          </a:ln>
        </p:spPr>
      </p:pic>
      <p:sp>
        <p:nvSpPr>
          <p:cNvPr id="27" name="Текстовое поле"/>
          <p:cNvSpPr>
            <a:spLocks noGrp="1"/>
          </p:cNvSpPr>
          <p:nvPr>
            <p:ph type="title"/>
          </p:nvPr>
        </p:nvSpPr>
        <p:spPr>
          <a:xfrm>
            <a:off x="838200" y="365124"/>
            <a:ext cx="10515600" cy="1325562"/>
          </a:xfrm>
          <a:prstGeom prst="rect">
            <a:avLst/>
          </a:prstGeom>
          <a:noFill/>
          <a:ln w="12700" cap="flat" cmpd="sng">
            <a:noFill/>
            <a:prstDash val="solid"/>
            <a:miter/>
          </a:ln>
        </p:spPr>
        <p:txBody>
          <a:bodyPr vert="horz" wrap="square" lIns="91440" tIns="45720" rIns="91440" bIns="45720" anchor="ctr" anchorCtr="0">
            <a:prstTxWarp prst="textNoShape">
              <a:avLst/>
            </a:prstTxWarp>
          </a:bodyPr>
          <a:lstStyle/>
          <a:p>
            <a:pPr marL="0" indent="0" algn="ctr">
              <a:lnSpc>
                <a:spcPct val="90000"/>
              </a:lnSpc>
              <a:spcBef>
                <a:spcPts val="0"/>
              </a:spcBef>
              <a:spcAft>
                <a:spcPts val="0"/>
              </a:spcAft>
              <a:buNone/>
            </a:pPr>
            <a:r>
              <a:rPr lang="en-US" altLang="zh-CN" sz="4000" b="1" i="0" u="none" strike="noStrike" kern="1200" cap="none" spc="0" baseline="0">
                <a:solidFill>
                  <a:schemeClr val="tx1"/>
                </a:solidFill>
                <a:latin typeface="REG" charset="0"/>
                <a:ea typeface="等线 Light" charset="0"/>
                <a:cs typeface="Lucida Sans"/>
              </a:rPr>
              <a:t>Цель взаимодействия образовательной организации и семьи</a:t>
            </a:r>
            <a:endParaRPr lang="zh-CN" altLang="en-US" sz="4000" b="1" i="0" u="none" strike="noStrike" kern="1200" cap="none" spc="0" baseline="0">
              <a:solidFill>
                <a:schemeClr val="tx1"/>
              </a:solidFill>
              <a:latin typeface="REG" charset="0"/>
              <a:ea typeface="等线 Light" charset="0"/>
              <a:cs typeface="Lucida Sans"/>
            </a:endParaRPr>
          </a:p>
        </p:txBody>
      </p:sp>
      <p:sp>
        <p:nvSpPr>
          <p:cNvPr id="28" name="Текстовое поле"/>
          <p:cNvSpPr>
            <a:spLocks noGrp="1"/>
          </p:cNvSpPr>
          <p:nvPr>
            <p:ph type="body" idx="1"/>
          </p:nvPr>
        </p:nvSpPr>
        <p:spPr>
          <a:xfrm>
            <a:off x="980440" y="2141537"/>
            <a:ext cx="6162040" cy="4351337"/>
          </a:xfrm>
          <a:prstGeom prst="rect">
            <a:avLst/>
          </a:prstGeom>
          <a:noFill/>
          <a:ln w="12700" cap="flat" cmpd="sng">
            <a:noFill/>
            <a:prstDash val="solid"/>
            <a:miter/>
          </a:ln>
        </p:spPr>
        <p:txBody>
          <a:bodyPr vert="horz" wrap="square" lIns="91440" tIns="45720" rIns="91440" bIns="45720" anchor="t" anchorCtr="0">
            <a:prstTxWarp prst="textNoShape">
              <a:avLst/>
            </a:prstTxWarp>
          </a:bodyPr>
          <a:lstStyle/>
          <a:p>
            <a:pPr marL="0" indent="0" algn="l">
              <a:lnSpc>
                <a:spcPct val="90000"/>
              </a:lnSpc>
              <a:spcBef>
                <a:spcPts val="1000"/>
              </a:spcBef>
              <a:spcAft>
                <a:spcPts val="0"/>
              </a:spcAft>
              <a:buNone/>
            </a:pPr>
            <a:r>
              <a:rPr lang="en-US" altLang="zh-CN" sz="2800" b="0" i="0" u="none" strike="noStrike" kern="1200" cap="none" spc="0" baseline="0">
                <a:solidFill>
                  <a:schemeClr val="tx1"/>
                </a:solidFill>
                <a:latin typeface="REG" charset="0"/>
                <a:ea typeface="等线" charset="0"/>
                <a:cs typeface="Lucida Sans"/>
              </a:rPr>
              <a:t>— это установление длительных, постоянных и плодотворных отношений, способствующих повышению качества и эффективности образования ребенка в условиях конструктивного общения</a:t>
            </a:r>
            <a:endParaRPr lang="zh-CN" altLang="en-US" sz="2800" b="0" i="0" u="none" strike="noStrike" kern="1200" cap="none" spc="0" baseline="0">
              <a:solidFill>
                <a:schemeClr val="tx1"/>
              </a:solidFill>
              <a:latin typeface="REG" charset="0"/>
              <a:ea typeface="等线" charset="0"/>
              <a:cs typeface="Lucida Sans"/>
            </a:endParaRPr>
          </a:p>
        </p:txBody>
      </p:sp>
      <p:pic>
        <p:nvPicPr>
          <p:cNvPr id="152" name="Изображения"/>
          <p:cNvPicPr>
            <a:picLocks noChangeAspect="1"/>
          </p:cNvPicPr>
          <p:nvPr/>
        </p:nvPicPr>
        <p:blipFill>
          <a:blip r:embed="rId3" cstate="print"/>
          <a:stretch>
            <a:fillRect/>
          </a:stretch>
        </p:blipFill>
        <p:spPr>
          <a:xfrm>
            <a:off x="7096558" y="2141537"/>
            <a:ext cx="5093008" cy="3293923"/>
          </a:xfrm>
          <a:prstGeom prst="rect">
            <a:avLst/>
          </a:prstGeom>
          <a:noFill/>
          <a:ln w="12700" cap="flat" cmpd="sng">
            <a:noFill/>
            <a:prstDash val="solid"/>
            <a:miter/>
          </a:ln>
        </p:spPr>
      </p:pic>
    </p:spTree>
    <p:extLst>
      <p:ext uri="{BB962C8B-B14F-4D97-AF65-F5344CB8AC3E}">
        <p14:creationId xmlns="" xmlns:p14="http://schemas.microsoft.com/office/powerpoint/2010/main" val="19382106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0" name="Изображения" descr="Picture background"/>
          <p:cNvPicPr>
            <a:picLocks noChangeAspect="1"/>
          </p:cNvPicPr>
          <p:nvPr/>
        </p:nvPicPr>
        <p:blipFill>
          <a:blip r:embed="rId2" cstate="print"/>
          <a:stretch>
            <a:fillRect/>
          </a:stretch>
        </p:blipFill>
        <p:spPr>
          <a:xfrm>
            <a:off x="0" y="0"/>
            <a:ext cx="12192000" cy="6858000"/>
          </a:xfrm>
          <a:prstGeom prst="rect">
            <a:avLst/>
          </a:prstGeom>
          <a:noFill/>
          <a:ln w="12700" cap="flat" cmpd="sng">
            <a:noFill/>
            <a:prstDash val="solid"/>
            <a:miter/>
          </a:ln>
        </p:spPr>
      </p:pic>
      <p:sp>
        <p:nvSpPr>
          <p:cNvPr id="31" name="Текстовое поле"/>
          <p:cNvSpPr>
            <a:spLocks noGrp="1"/>
          </p:cNvSpPr>
          <p:nvPr>
            <p:ph type="title"/>
          </p:nvPr>
        </p:nvSpPr>
        <p:spPr>
          <a:xfrm>
            <a:off x="838200" y="365124"/>
            <a:ext cx="10515600" cy="1325562"/>
          </a:xfrm>
          <a:prstGeom prst="rect">
            <a:avLst/>
          </a:prstGeom>
          <a:noFill/>
          <a:ln w="12700" cap="flat" cmpd="sng">
            <a:noFill/>
            <a:prstDash val="solid"/>
            <a:miter/>
          </a:ln>
        </p:spPr>
        <p:txBody>
          <a:bodyPr vert="horz" wrap="square" lIns="91440" tIns="45720" rIns="91440" bIns="45720" anchor="ctr" anchorCtr="0">
            <a:prstTxWarp prst="textNoShape">
              <a:avLst/>
            </a:prstTxWarp>
          </a:bodyPr>
          <a:lstStyle/>
          <a:p>
            <a:pPr marL="0" indent="0" algn="ctr">
              <a:lnSpc>
                <a:spcPct val="90000"/>
              </a:lnSpc>
              <a:spcBef>
                <a:spcPts val="0"/>
              </a:spcBef>
              <a:spcAft>
                <a:spcPts val="0"/>
              </a:spcAft>
              <a:buNone/>
            </a:pPr>
            <a:r>
              <a:rPr lang="en-US" altLang="zh-CN" sz="3600" b="1" i="0" u="none" strike="noStrike" kern="1200" cap="none" spc="0" baseline="0">
                <a:solidFill>
                  <a:schemeClr val="tx1"/>
                </a:solidFill>
                <a:latin typeface="REG" charset="0"/>
                <a:ea typeface="等线 Light" charset="0"/>
                <a:cs typeface="Lucida Sans"/>
              </a:rPr>
              <a:t>Основными правилами взаимодействия детского сада с семьей  являются</a:t>
            </a:r>
            <a:endParaRPr lang="zh-CN" altLang="en-US" sz="3600" b="1" i="0" u="none" strike="noStrike" kern="1200" cap="none" spc="0" baseline="0">
              <a:solidFill>
                <a:schemeClr val="tx1"/>
              </a:solidFill>
              <a:latin typeface="REG" charset="0"/>
              <a:ea typeface="等线 Light" charset="0"/>
              <a:cs typeface="Lucida Sans"/>
            </a:endParaRPr>
          </a:p>
        </p:txBody>
      </p:sp>
      <p:sp>
        <p:nvSpPr>
          <p:cNvPr id="32" name="Текстовое поле"/>
          <p:cNvSpPr>
            <a:spLocks noGrp="1"/>
          </p:cNvSpPr>
          <p:nvPr>
            <p:ph type="body" idx="1"/>
          </p:nvPr>
        </p:nvSpPr>
        <p:spPr>
          <a:xfrm>
            <a:off x="838200" y="1825624"/>
            <a:ext cx="6639559" cy="5032375"/>
          </a:xfrm>
          <a:prstGeom prst="rect">
            <a:avLst/>
          </a:prstGeom>
          <a:noFill/>
          <a:ln w="12700" cap="flat" cmpd="sng">
            <a:noFill/>
            <a:prstDash val="solid"/>
            <a:miter/>
          </a:ln>
        </p:spPr>
        <p:txBody>
          <a:bodyPr vert="horz" wrap="square" lIns="91440" tIns="45720" rIns="91440" bIns="45720" anchor="t" anchorCtr="0">
            <a:prstTxWarp prst="textNoShape">
              <a:avLst/>
            </a:prstTxWarp>
          </a:bodyPr>
          <a:lstStyle/>
          <a:p>
            <a:pPr marL="228600" indent="-228600" algn="l">
              <a:lnSpc>
                <a:spcPct val="90000"/>
              </a:lnSpc>
              <a:spcBef>
                <a:spcPts val="1000"/>
              </a:spcBef>
              <a:spcAft>
                <a:spcPts val="0"/>
              </a:spcAft>
              <a:buFont typeface="Courier New" pitchFamily="49" charset="0"/>
              <a:buChar char="o"/>
            </a:pPr>
            <a:r>
              <a:rPr lang="en-US" altLang="zh-CN" sz="2400" b="0" i="0" u="none" strike="noStrike" kern="1200" cap="none" spc="0" baseline="0">
                <a:solidFill>
                  <a:schemeClr val="tx1"/>
                </a:solidFill>
                <a:latin typeface="REG" charset="0"/>
                <a:ea typeface="等线" charset="0"/>
                <a:cs typeface="Lucida Sans"/>
              </a:rPr>
              <a:t>укрепление и повышение авторитета родителей</a:t>
            </a:r>
          </a:p>
          <a:p>
            <a:pPr marL="228600" indent="-228600" algn="l">
              <a:lnSpc>
                <a:spcPct val="90000"/>
              </a:lnSpc>
              <a:spcBef>
                <a:spcPts val="1000"/>
              </a:spcBef>
              <a:spcAft>
                <a:spcPts val="0"/>
              </a:spcAft>
              <a:buFont typeface="Courier New" pitchFamily="49" charset="0"/>
              <a:buChar char="o"/>
            </a:pPr>
            <a:r>
              <a:rPr lang="en-US" altLang="zh-CN" sz="2400" b="0" i="0" u="none" strike="noStrike" kern="1200" cap="none" spc="0" baseline="0">
                <a:solidFill>
                  <a:schemeClr val="tx1"/>
                </a:solidFill>
                <a:latin typeface="REG" charset="0"/>
                <a:ea typeface="等线" charset="0"/>
                <a:cs typeface="Lucida Sans"/>
              </a:rPr>
              <a:t>доверие к воспитательным возможностям родителей</a:t>
            </a:r>
          </a:p>
          <a:p>
            <a:pPr marL="228600" indent="-228600" algn="l">
              <a:lnSpc>
                <a:spcPct val="90000"/>
              </a:lnSpc>
              <a:spcBef>
                <a:spcPts val="1000"/>
              </a:spcBef>
              <a:spcAft>
                <a:spcPts val="0"/>
              </a:spcAft>
              <a:buFont typeface="Courier New" pitchFamily="49" charset="0"/>
              <a:buChar char="o"/>
            </a:pPr>
            <a:r>
              <a:rPr lang="en-US" altLang="zh-CN" sz="2400" b="0" i="0" u="none" strike="noStrike" kern="1200" cap="none" spc="0" baseline="0">
                <a:solidFill>
                  <a:schemeClr val="tx1"/>
                </a:solidFill>
                <a:latin typeface="REG" charset="0"/>
                <a:ea typeface="等线" charset="0"/>
                <a:cs typeface="Lucida Sans"/>
              </a:rPr>
              <a:t>повышение уровня педагогической культуры родителей активности в воспитании</a:t>
            </a:r>
          </a:p>
          <a:p>
            <a:pPr marL="228600" indent="-228600" algn="l">
              <a:lnSpc>
                <a:spcPct val="90000"/>
              </a:lnSpc>
              <a:spcBef>
                <a:spcPts val="1000"/>
              </a:spcBef>
              <a:spcAft>
                <a:spcPts val="0"/>
              </a:spcAft>
              <a:buFont typeface="Courier New" pitchFamily="49" charset="0"/>
              <a:buChar char="o"/>
            </a:pPr>
            <a:r>
              <a:rPr lang="en-US" altLang="zh-CN" sz="2400" b="0" i="0" u="none" strike="noStrike" kern="1200" cap="none" spc="0" baseline="0">
                <a:solidFill>
                  <a:schemeClr val="tx1"/>
                </a:solidFill>
                <a:latin typeface="REG" charset="0"/>
                <a:ea typeface="等线" charset="0"/>
                <a:cs typeface="Lucida Sans"/>
              </a:rPr>
              <a:t>педагогический такт, недопустимость вторжения в жизнь семьи</a:t>
            </a:r>
          </a:p>
          <a:p>
            <a:pPr marL="228600" indent="-228600" algn="l">
              <a:lnSpc>
                <a:spcPct val="90000"/>
              </a:lnSpc>
              <a:spcBef>
                <a:spcPts val="1000"/>
              </a:spcBef>
              <a:spcAft>
                <a:spcPts val="0"/>
              </a:spcAft>
              <a:buFont typeface="Courier New" pitchFamily="49" charset="0"/>
              <a:buChar char="o"/>
            </a:pPr>
            <a:r>
              <a:rPr lang="en-US" altLang="zh-CN" sz="2400" b="0" i="0" u="none" strike="noStrike" kern="1200" cap="none" spc="0" baseline="0">
                <a:solidFill>
                  <a:schemeClr val="tx1"/>
                </a:solidFill>
                <a:latin typeface="REG" charset="0"/>
                <a:ea typeface="等线" charset="0"/>
                <a:cs typeface="Lucida Sans"/>
              </a:rPr>
              <a:t>Жизнеутверждающий настрой в решении проблем воспитания, ориентация на положительные качества ребенка, на сильные стороны семейного воспитания </a:t>
            </a:r>
          </a:p>
          <a:p>
            <a:pPr marL="228600" indent="-228600" algn="l">
              <a:lnSpc>
                <a:spcPct val="90000"/>
              </a:lnSpc>
              <a:spcBef>
                <a:spcPts val="1000"/>
              </a:spcBef>
              <a:spcAft>
                <a:spcPts val="0"/>
              </a:spcAft>
              <a:buFont typeface="Arial" pitchFamily="34" charset="0"/>
              <a:buChar char="•"/>
            </a:pPr>
            <a:endParaRPr lang="zh-CN" altLang="en-US" sz="2800" b="0" i="0" u="none" strike="noStrike" kern="1200" cap="none" spc="0" baseline="0">
              <a:solidFill>
                <a:schemeClr val="tx1"/>
              </a:solidFill>
              <a:latin typeface="REG" charset="0"/>
              <a:ea typeface="等线" charset="0"/>
              <a:cs typeface="Lucida Sans"/>
            </a:endParaRPr>
          </a:p>
        </p:txBody>
      </p:sp>
      <p:sp>
        <p:nvSpPr>
          <p:cNvPr id="33" name="Текстовое поле"/>
          <p:cNvSpPr>
            <a:spLocks noGrp="1"/>
          </p:cNvSpPr>
          <p:nvPr>
            <p:ph type="dt" idx="10"/>
          </p:nvPr>
        </p:nvSpPr>
        <p:spPr>
          <a:xfrm>
            <a:off x="838200" y="6356349"/>
            <a:ext cx="2743200" cy="365125"/>
          </a:xfrm>
          <a:prstGeom prst="rect">
            <a:avLst/>
          </a:prstGeom>
          <a:noFill/>
          <a:ln cap="flat" cmpd="sng">
            <a:noFill/>
            <a:prstDash val="solid"/>
            <a:miter/>
          </a:ln>
        </p:spPr>
        <p:txBody>
          <a:bodyPr vert="horz" wrap="square" lIns="91440" tIns="45720" rIns="91440" bIns="45720" anchor="ctr" anchorCtr="0">
            <a:prstTxWarp prst="textNoShape">
              <a:avLst/>
            </a:prstTxWarp>
          </a:bodyPr>
          <a:lstStyle/>
          <a:p>
            <a:pPr marL="0" indent="0" algn="l">
              <a:lnSpc>
                <a:spcPct val="100000"/>
              </a:lnSpc>
              <a:spcBef>
                <a:spcPts val="0"/>
              </a:spcBef>
              <a:spcAft>
                <a:spcPts val="0"/>
              </a:spcAft>
              <a:buNone/>
            </a:pPr>
            <a:fld id="{CAD2D6BD-DE1B-4B5F-8B41-2702339687B9}" type="datetime1">
              <a:rPr lang="en-US" altLang="zh-CN" sz="1200" b="0" i="0" u="none" strike="noStrike" kern="1200" cap="none" spc="0" baseline="0">
                <a:solidFill>
                  <a:srgbClr val="898989"/>
                </a:solidFill>
                <a:latin typeface="REG" charset="0"/>
                <a:ea typeface="等线" charset="0"/>
                <a:cs typeface="Droid Sans" charset="0"/>
              </a:rPr>
              <a:pPr marL="0" indent="0" algn="l">
                <a:lnSpc>
                  <a:spcPct val="100000"/>
                </a:lnSpc>
                <a:spcBef>
                  <a:spcPts val="0"/>
                </a:spcBef>
                <a:spcAft>
                  <a:spcPts val="0"/>
                </a:spcAft>
                <a:buNone/>
              </a:pPr>
              <a:t>12/9/2025</a:t>
            </a:fld>
            <a:endParaRPr lang="zh-CN" altLang="en-US" sz="1200" b="0" i="0" u="none" strike="noStrike" kern="1200" cap="none" spc="0" baseline="0">
              <a:solidFill>
                <a:srgbClr val="898989"/>
              </a:solidFill>
              <a:latin typeface="REG" charset="0"/>
              <a:ea typeface="等线" charset="0"/>
              <a:cs typeface="Droid Sans" charset="0"/>
            </a:endParaRPr>
          </a:p>
        </p:txBody>
      </p:sp>
    </p:spTree>
    <p:extLst>
      <p:ext uri="{BB962C8B-B14F-4D97-AF65-F5344CB8AC3E}">
        <p14:creationId xmlns="" xmlns:p14="http://schemas.microsoft.com/office/powerpoint/2010/main" val="13755556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5" name="Изображения" descr="Picture background"/>
          <p:cNvPicPr>
            <a:picLocks noChangeAspect="1"/>
          </p:cNvPicPr>
          <p:nvPr/>
        </p:nvPicPr>
        <p:blipFill>
          <a:blip r:embed="rId2" cstate="print"/>
          <a:stretch>
            <a:fillRect/>
          </a:stretch>
        </p:blipFill>
        <p:spPr>
          <a:xfrm>
            <a:off x="0" y="0"/>
            <a:ext cx="12192000" cy="6858000"/>
          </a:xfrm>
          <a:prstGeom prst="rect">
            <a:avLst/>
          </a:prstGeom>
          <a:noFill/>
          <a:ln w="12700" cap="flat" cmpd="sng">
            <a:noFill/>
            <a:prstDash val="solid"/>
            <a:miter/>
          </a:ln>
        </p:spPr>
      </p:pic>
      <p:sp>
        <p:nvSpPr>
          <p:cNvPr id="36" name="Текстовое поле"/>
          <p:cNvSpPr>
            <a:spLocks noGrp="1"/>
          </p:cNvSpPr>
          <p:nvPr>
            <p:ph type="title"/>
          </p:nvPr>
        </p:nvSpPr>
        <p:spPr>
          <a:xfrm>
            <a:off x="838200" y="365124"/>
            <a:ext cx="10515600" cy="1325562"/>
          </a:xfrm>
          <a:prstGeom prst="rect">
            <a:avLst/>
          </a:prstGeom>
          <a:noFill/>
          <a:ln w="12700" cap="flat" cmpd="sng">
            <a:noFill/>
            <a:prstDash val="solid"/>
            <a:miter/>
          </a:ln>
        </p:spPr>
        <p:txBody>
          <a:bodyPr vert="horz" wrap="square" lIns="91440" tIns="45720" rIns="91440" bIns="45720" anchor="ctr" anchorCtr="0">
            <a:prstTxWarp prst="textNoShape">
              <a:avLst/>
            </a:prstTxWarp>
          </a:bodyPr>
          <a:lstStyle/>
          <a:p>
            <a:pPr marL="0" indent="0" algn="ctr">
              <a:lnSpc>
                <a:spcPct val="90000"/>
              </a:lnSpc>
              <a:spcBef>
                <a:spcPts val="0"/>
              </a:spcBef>
              <a:spcAft>
                <a:spcPts val="0"/>
              </a:spcAft>
              <a:buNone/>
            </a:pPr>
            <a:r>
              <a:rPr lang="en-US" altLang="zh-CN" sz="4400" b="1" i="0" u="none" strike="noStrike" kern="1200" cap="none" spc="0" baseline="0">
                <a:solidFill>
                  <a:schemeClr val="tx1"/>
                </a:solidFill>
                <a:latin typeface="REG" charset="0"/>
                <a:ea typeface="等线 Light" charset="0"/>
                <a:cs typeface="Lucida Sans"/>
              </a:rPr>
              <a:t>Основные принципы работы с родителями</a:t>
            </a:r>
            <a:endParaRPr lang="zh-CN" altLang="en-US" sz="4400" b="1" i="0" u="none" strike="noStrike" kern="1200" cap="none" spc="0" baseline="0">
              <a:solidFill>
                <a:schemeClr val="tx1"/>
              </a:solidFill>
              <a:latin typeface="REG" charset="0"/>
              <a:ea typeface="等线 Light" charset="0"/>
              <a:cs typeface="Lucida Sans"/>
            </a:endParaRPr>
          </a:p>
        </p:txBody>
      </p:sp>
      <p:sp>
        <p:nvSpPr>
          <p:cNvPr id="37" name="Текстовое поле"/>
          <p:cNvSpPr>
            <a:spLocks noGrp="1"/>
          </p:cNvSpPr>
          <p:nvPr>
            <p:ph type="body" idx="1"/>
          </p:nvPr>
        </p:nvSpPr>
        <p:spPr>
          <a:xfrm>
            <a:off x="838200" y="1825625"/>
            <a:ext cx="10515600" cy="4351338"/>
          </a:xfrm>
          <a:prstGeom prst="rect">
            <a:avLst/>
          </a:prstGeom>
          <a:noFill/>
          <a:ln w="12700" cap="flat" cmpd="sng">
            <a:noFill/>
            <a:prstDash val="solid"/>
            <a:miter/>
          </a:ln>
        </p:spPr>
        <p:txBody>
          <a:bodyPr vert="horz" wrap="square" lIns="91440" tIns="45720" rIns="91440" bIns="45720" anchor="t" anchorCtr="0">
            <a:prstTxWarp prst="textNoShape">
              <a:avLst/>
            </a:prstTxWarp>
          </a:bodyPr>
          <a:lstStyle/>
          <a:p>
            <a:pPr marL="228600" indent="-228600" algn="l">
              <a:lnSpc>
                <a:spcPct val="90000"/>
              </a:lnSpc>
              <a:spcBef>
                <a:spcPts val="1000"/>
              </a:spcBef>
              <a:spcAft>
                <a:spcPts val="0"/>
              </a:spcAft>
              <a:buFont typeface="Arial" pitchFamily="34" charset="0"/>
              <a:buChar char="•"/>
            </a:pPr>
            <a:r>
              <a:rPr lang="en-US" altLang="zh-CN" sz="2800" b="0" i="0" u="none" strike="noStrike" kern="1200" cap="none" spc="0" baseline="0">
                <a:solidFill>
                  <a:schemeClr val="tx1"/>
                </a:solidFill>
                <a:latin typeface="REG" charset="0"/>
                <a:ea typeface="等线" charset="0"/>
                <a:cs typeface="Lucida Sans"/>
              </a:rPr>
              <a:t> открытость детского сада для семьи (каждому родителю обеспечивается возможность знать и видеть, как живет и развивается его ребенок);</a:t>
            </a:r>
          </a:p>
          <a:p>
            <a:pPr marL="228600" indent="-228600" algn="l">
              <a:lnSpc>
                <a:spcPct val="90000"/>
              </a:lnSpc>
              <a:spcBef>
                <a:spcPts val="1000"/>
              </a:spcBef>
              <a:spcAft>
                <a:spcPts val="0"/>
              </a:spcAft>
              <a:buFont typeface="Arial" pitchFamily="34" charset="0"/>
              <a:buChar char="•"/>
            </a:pPr>
            <a:r>
              <a:rPr lang="en-US" altLang="zh-CN" sz="2800" b="0" i="0" u="none" strike="noStrike" kern="1200" cap="none" spc="0" baseline="0">
                <a:solidFill>
                  <a:schemeClr val="tx1"/>
                </a:solidFill>
                <a:latin typeface="REG" charset="0"/>
                <a:ea typeface="等线" charset="0"/>
                <a:cs typeface="Lucida Sans"/>
              </a:rPr>
              <a:t>доброжелательность при сотрудничестве педагогов и родителей в воспитании детей;</a:t>
            </a:r>
          </a:p>
          <a:p>
            <a:pPr marL="228600" indent="-228600" algn="l">
              <a:lnSpc>
                <a:spcPct val="90000"/>
              </a:lnSpc>
              <a:spcBef>
                <a:spcPts val="1000"/>
              </a:spcBef>
              <a:spcAft>
                <a:spcPts val="0"/>
              </a:spcAft>
              <a:buFont typeface="Arial" pitchFamily="34" charset="0"/>
              <a:buChar char="•"/>
            </a:pPr>
            <a:r>
              <a:rPr lang="en-US" altLang="zh-CN" sz="2800" b="0" i="0" u="none" strike="noStrike" kern="1200" cap="none" spc="0" baseline="0">
                <a:solidFill>
                  <a:schemeClr val="tx1"/>
                </a:solidFill>
                <a:latin typeface="REG" charset="0"/>
                <a:ea typeface="等线" charset="0"/>
                <a:cs typeface="Lucida Sans"/>
              </a:rPr>
              <a:t>создание активной развивающей среды, обеспечивающей единые подходы к развитию личности в семье и детском коллективе;</a:t>
            </a:r>
            <a:endParaRPr lang="zh-CN" altLang="en-US" sz="2800" b="0" i="0" u="none" strike="noStrike" kern="1200" cap="none" spc="0" baseline="0">
              <a:solidFill>
                <a:schemeClr val="tx1"/>
              </a:solidFill>
              <a:latin typeface="REG" charset="0"/>
              <a:ea typeface="等线" charset="0"/>
              <a:cs typeface="Lucida Sans"/>
            </a:endParaRPr>
          </a:p>
        </p:txBody>
      </p:sp>
    </p:spTree>
    <p:extLst>
      <p:ext uri="{BB962C8B-B14F-4D97-AF65-F5344CB8AC3E}">
        <p14:creationId xmlns="" xmlns:p14="http://schemas.microsoft.com/office/powerpoint/2010/main" val="18521242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8" name="Изображения" descr="Picture background"/>
          <p:cNvPicPr>
            <a:picLocks noChangeAspect="1"/>
          </p:cNvPicPr>
          <p:nvPr/>
        </p:nvPicPr>
        <p:blipFill>
          <a:blip r:embed="rId2" cstate="print"/>
          <a:stretch>
            <a:fillRect/>
          </a:stretch>
        </p:blipFill>
        <p:spPr>
          <a:xfrm>
            <a:off x="0" y="0"/>
            <a:ext cx="12192000" cy="6858000"/>
          </a:xfrm>
          <a:prstGeom prst="rect">
            <a:avLst/>
          </a:prstGeom>
          <a:noFill/>
          <a:ln w="12700" cap="flat" cmpd="sng">
            <a:noFill/>
            <a:prstDash val="solid"/>
            <a:miter/>
          </a:ln>
        </p:spPr>
      </p:pic>
      <p:sp>
        <p:nvSpPr>
          <p:cNvPr id="39" name="Текстовое поле"/>
          <p:cNvSpPr>
            <a:spLocks noGrp="1"/>
          </p:cNvSpPr>
          <p:nvPr>
            <p:ph type="title"/>
          </p:nvPr>
        </p:nvSpPr>
        <p:spPr>
          <a:xfrm>
            <a:off x="838200" y="365124"/>
            <a:ext cx="10515600" cy="1325562"/>
          </a:xfrm>
          <a:prstGeom prst="rect">
            <a:avLst/>
          </a:prstGeom>
          <a:noFill/>
          <a:ln w="12700" cap="flat" cmpd="sng">
            <a:noFill/>
            <a:prstDash val="solid"/>
            <a:miter/>
          </a:ln>
        </p:spPr>
        <p:txBody>
          <a:bodyPr vert="horz" wrap="square" lIns="91440" tIns="45720" rIns="91440" bIns="45720" anchor="ctr" anchorCtr="0">
            <a:prstTxWarp prst="textNoShape">
              <a:avLst/>
            </a:prstTxWarp>
          </a:bodyPr>
          <a:lstStyle/>
          <a:p>
            <a:pPr marL="0" indent="0" algn="ctr">
              <a:lnSpc>
                <a:spcPct val="90000"/>
              </a:lnSpc>
              <a:spcBef>
                <a:spcPts val="0"/>
              </a:spcBef>
              <a:spcAft>
                <a:spcPts val="0"/>
              </a:spcAft>
              <a:buNone/>
            </a:pPr>
            <a:r>
              <a:rPr lang="en-US" altLang="zh-CN" sz="4400" b="1" i="0" u="none" strike="noStrike" kern="1200" cap="none" spc="0" baseline="0">
                <a:solidFill>
                  <a:schemeClr val="tx1"/>
                </a:solidFill>
                <a:latin typeface="REG" charset="0"/>
                <a:ea typeface="等线 Light" charset="0"/>
                <a:cs typeface="Lucida Sans"/>
              </a:rPr>
              <a:t>Основные принципы работы с родителями</a:t>
            </a:r>
            <a:endParaRPr lang="zh-CN" altLang="en-US" sz="4400" b="1" i="0" u="none" strike="noStrike" kern="1200" cap="none" spc="0" baseline="0">
              <a:solidFill>
                <a:schemeClr val="tx1"/>
              </a:solidFill>
              <a:latin typeface="REG" charset="0"/>
              <a:ea typeface="等线 Light" charset="0"/>
              <a:cs typeface="Lucida Sans"/>
            </a:endParaRPr>
          </a:p>
        </p:txBody>
      </p:sp>
      <p:sp>
        <p:nvSpPr>
          <p:cNvPr id="40" name="Текстовое поле"/>
          <p:cNvSpPr>
            <a:spLocks noGrp="1"/>
          </p:cNvSpPr>
          <p:nvPr>
            <p:ph type="body" idx="1"/>
          </p:nvPr>
        </p:nvSpPr>
        <p:spPr>
          <a:xfrm>
            <a:off x="838200" y="2254122"/>
            <a:ext cx="11164615" cy="3944302"/>
          </a:xfrm>
          <a:prstGeom prst="rect">
            <a:avLst/>
          </a:prstGeom>
          <a:noFill/>
          <a:ln w="12700" cap="flat" cmpd="sng">
            <a:noFill/>
            <a:prstDash val="solid"/>
            <a:round/>
          </a:ln>
        </p:spPr>
        <p:txBody>
          <a:bodyPr vert="horz" wrap="square" lIns="91440" tIns="45720" rIns="91440" bIns="45720" anchor="ctr" anchorCtr="0">
            <a:prstTxWarp prst="textNoShape">
              <a:avLst/>
            </a:prstTxWarp>
            <a:spAutoFit/>
          </a:bodyPr>
          <a:lstStyle/>
          <a:p>
            <a:pPr marL="228600" indent="-228600" algn="l" eaLnBrk="1" fontAlgn="base" latinLnBrk="0" hangingPunct="1">
              <a:lnSpc>
                <a:spcPct val="90000"/>
              </a:lnSpc>
              <a:spcBef>
                <a:spcPts val="1000"/>
              </a:spcBef>
              <a:spcAft>
                <a:spcPts val="0"/>
              </a:spcAft>
              <a:buSzPct val="100000"/>
              <a:buFont typeface="Arial" pitchFamily="34" charset="0"/>
              <a:buChar char="•"/>
            </a:pPr>
            <a:r>
              <a:rPr lang="en-US" altLang="zh-CN" sz="2800" b="0" i="0" u="none" strike="noStrike" kern="1200" cap="none" spc="0" baseline="0">
                <a:solidFill>
                  <a:schemeClr val="tx1"/>
                </a:solidFill>
                <a:latin typeface="REG" charset="0"/>
                <a:ea typeface="等线" charset="0"/>
                <a:cs typeface="Lucida Sans"/>
              </a:rPr>
              <a:t>диагностика общих и частных проблем в развитии и воспитании ребенка.</a:t>
            </a:r>
          </a:p>
          <a:p>
            <a:pPr marL="228600" indent="-228600" algn="l" eaLnBrk="1" fontAlgn="base" latinLnBrk="0" hangingPunct="1">
              <a:lnSpc>
                <a:spcPct val="90000"/>
              </a:lnSpc>
              <a:spcBef>
                <a:spcPts val="1000"/>
              </a:spcBef>
              <a:spcAft>
                <a:spcPts val="0"/>
              </a:spcAft>
              <a:buSzPct val="100000"/>
              <a:buFont typeface="Arial" pitchFamily="34" charset="0"/>
              <a:buChar char="•"/>
            </a:pPr>
            <a:r>
              <a:rPr lang="en-US" altLang="zh-CN" sz="2800" b="0" i="0" u="none" strike="noStrike" kern="1200" cap="none" spc="0" baseline="0">
                <a:solidFill>
                  <a:schemeClr val="tx1"/>
                </a:solidFill>
                <a:latin typeface="REG" charset="0"/>
                <a:ea typeface="等线" charset="0"/>
                <a:cs typeface="Lucida Sans"/>
              </a:rPr>
              <a:t>учет этнокультурной ситуации развития детей;</a:t>
            </a:r>
          </a:p>
          <a:p>
            <a:pPr marL="228600" indent="-228600" algn="l" eaLnBrk="1" fontAlgn="base" latinLnBrk="0" hangingPunct="1">
              <a:lnSpc>
                <a:spcPct val="90000"/>
              </a:lnSpc>
              <a:spcBef>
                <a:spcPts val="1000"/>
              </a:spcBef>
              <a:spcAft>
                <a:spcPts val="0"/>
              </a:spcAft>
              <a:buSzPct val="100000"/>
              <a:buFont typeface="Arial" pitchFamily="34" charset="0"/>
              <a:buChar char="•"/>
            </a:pPr>
            <a:r>
              <a:rPr lang="en-US" altLang="zh-CN" sz="2800" b="0" i="0" u="none" strike="noStrike" kern="1200" cap="none" spc="0" baseline="0">
                <a:solidFill>
                  <a:schemeClr val="tx1"/>
                </a:solidFill>
                <a:latin typeface="REG" charset="0"/>
                <a:ea typeface="等线" charset="0"/>
                <a:cs typeface="Lucida Sans"/>
              </a:rPr>
              <a:t>уважение взрослых к человеческому достоинству детей, формирование и поддержка их положительной самооценки, уверенности в собственных возможностях и способностях;</a:t>
            </a:r>
          </a:p>
          <a:p>
            <a:pPr marL="228600" indent="-228600" algn="l" eaLnBrk="1" fontAlgn="base" latinLnBrk="0" hangingPunct="1">
              <a:lnSpc>
                <a:spcPct val="90000"/>
              </a:lnSpc>
              <a:spcBef>
                <a:spcPts val="1000"/>
              </a:spcBef>
              <a:spcAft>
                <a:spcPts val="0"/>
              </a:spcAft>
              <a:buSzPct val="100000"/>
              <a:buFont typeface="Arial" pitchFamily="34" charset="0"/>
              <a:buChar char="•"/>
            </a:pPr>
            <a:r>
              <a:rPr lang="en-US" altLang="zh-CN" sz="2800" b="0" i="0" u="none" strike="noStrike" kern="1200" cap="none" spc="0" baseline="0">
                <a:solidFill>
                  <a:schemeClr val="tx1"/>
                </a:solidFill>
                <a:latin typeface="REG" charset="0"/>
                <a:ea typeface="等线" charset="0"/>
                <a:cs typeface="Lucida Sans"/>
              </a:rPr>
              <a:t>поддержка взрослыми положительного, доброжелательного отношения друг к другу и взаимодействия детей друг с другом в разных видах деятельности;</a:t>
            </a:r>
            <a:endParaRPr lang="zh-CN" altLang="en-US" sz="2800" b="0" i="0" u="none" strike="noStrike" kern="1200" cap="none" spc="0" baseline="0">
              <a:solidFill>
                <a:schemeClr val="tx1"/>
              </a:solidFill>
              <a:latin typeface="REG" charset="0"/>
              <a:ea typeface="等线" charset="0"/>
              <a:cs typeface="Lucida Sans"/>
            </a:endParaRPr>
          </a:p>
        </p:txBody>
      </p:sp>
    </p:spTree>
    <p:extLst>
      <p:ext uri="{BB962C8B-B14F-4D97-AF65-F5344CB8AC3E}">
        <p14:creationId xmlns="" xmlns:p14="http://schemas.microsoft.com/office/powerpoint/2010/main" val="9411513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1" name="Изображения" descr="Picture background"/>
          <p:cNvPicPr>
            <a:picLocks noChangeAspect="1"/>
          </p:cNvPicPr>
          <p:nvPr/>
        </p:nvPicPr>
        <p:blipFill>
          <a:blip r:embed="rId2" cstate="print"/>
          <a:stretch>
            <a:fillRect/>
          </a:stretch>
        </p:blipFill>
        <p:spPr>
          <a:xfrm>
            <a:off x="0" y="0"/>
            <a:ext cx="12192000" cy="6858000"/>
          </a:xfrm>
          <a:prstGeom prst="rect">
            <a:avLst/>
          </a:prstGeom>
          <a:noFill/>
          <a:ln w="12700" cap="flat" cmpd="sng">
            <a:noFill/>
            <a:prstDash val="solid"/>
            <a:miter/>
          </a:ln>
        </p:spPr>
      </p:pic>
      <p:sp>
        <p:nvSpPr>
          <p:cNvPr id="42" name="Текстовое поле"/>
          <p:cNvSpPr>
            <a:spLocks noGrp="1"/>
          </p:cNvSpPr>
          <p:nvPr>
            <p:ph type="title"/>
          </p:nvPr>
        </p:nvSpPr>
        <p:spPr>
          <a:xfrm>
            <a:off x="838200" y="365124"/>
            <a:ext cx="10515600" cy="1325562"/>
          </a:xfrm>
          <a:prstGeom prst="rect">
            <a:avLst/>
          </a:prstGeom>
          <a:noFill/>
          <a:ln w="12700" cap="flat" cmpd="sng">
            <a:noFill/>
            <a:prstDash val="solid"/>
            <a:miter/>
          </a:ln>
        </p:spPr>
        <p:txBody>
          <a:bodyPr vert="horz" wrap="square" lIns="91440" tIns="45720" rIns="91440" bIns="45720" anchor="ctr" anchorCtr="0">
            <a:prstTxWarp prst="textNoShape">
              <a:avLst/>
            </a:prstTxWarp>
          </a:bodyPr>
          <a:lstStyle/>
          <a:p>
            <a:pPr marL="0" indent="0" algn="ctr">
              <a:lnSpc>
                <a:spcPct val="90000"/>
              </a:lnSpc>
              <a:spcBef>
                <a:spcPts val="0"/>
              </a:spcBef>
              <a:spcAft>
                <a:spcPts val="0"/>
              </a:spcAft>
              <a:buNone/>
            </a:pPr>
            <a:r>
              <a:rPr lang="en-US" altLang="zh-CN" sz="4400" b="1" i="0" u="none" strike="noStrike" kern="1200" cap="none" spc="0" baseline="0">
                <a:solidFill>
                  <a:schemeClr val="tx1"/>
                </a:solidFill>
                <a:latin typeface="REG" charset="0"/>
                <a:ea typeface="等线 Light" charset="0"/>
                <a:cs typeface="Lucida Sans"/>
              </a:rPr>
              <a:t>Основные принципы работы с родителями</a:t>
            </a:r>
            <a:endParaRPr lang="zh-CN" altLang="en-US" sz="4400" b="1" i="0" u="none" strike="noStrike" kern="1200" cap="none" spc="0" baseline="0">
              <a:solidFill>
                <a:schemeClr val="tx1"/>
              </a:solidFill>
              <a:latin typeface="REG" charset="0"/>
              <a:ea typeface="等线 Light" charset="0"/>
              <a:cs typeface="Lucida Sans"/>
            </a:endParaRPr>
          </a:p>
        </p:txBody>
      </p:sp>
      <p:sp>
        <p:nvSpPr>
          <p:cNvPr id="43" name="Текстовое поле"/>
          <p:cNvSpPr>
            <a:spLocks noGrp="1"/>
          </p:cNvSpPr>
          <p:nvPr>
            <p:ph type="body" idx="1"/>
          </p:nvPr>
        </p:nvSpPr>
        <p:spPr>
          <a:xfrm>
            <a:off x="604520" y="1798207"/>
            <a:ext cx="7472680" cy="5101590"/>
          </a:xfrm>
          <a:prstGeom prst="rect">
            <a:avLst/>
          </a:prstGeom>
          <a:noFill/>
          <a:ln w="12700" cap="flat" cmpd="sng">
            <a:noFill/>
            <a:prstDash val="solid"/>
            <a:round/>
          </a:ln>
        </p:spPr>
        <p:txBody>
          <a:bodyPr vert="horz" wrap="square" lIns="91440" tIns="45720" rIns="91440" bIns="45720" anchor="ctr" anchorCtr="0">
            <a:prstTxWarp prst="textNoShape">
              <a:avLst/>
            </a:prstTxWarp>
            <a:spAutoFit/>
          </a:bodyPr>
          <a:lstStyle/>
          <a:p>
            <a:pPr marL="228600" indent="-228600" algn="l" eaLnBrk="1" fontAlgn="base" latinLnBrk="0" hangingPunct="1">
              <a:lnSpc>
                <a:spcPct val="90000"/>
              </a:lnSpc>
              <a:spcBef>
                <a:spcPts val="1000"/>
              </a:spcBef>
              <a:spcAft>
                <a:spcPts val="0"/>
              </a:spcAft>
              <a:buSzPct val="100000"/>
              <a:buFont typeface="Arial" pitchFamily="34" charset="0"/>
              <a:buChar char="•"/>
            </a:pPr>
            <a:r>
              <a:rPr lang="en-US" altLang="zh-CN" sz="2800" b="0" i="0" u="none" strike="noStrike" kern="1200" cap="none" spc="0" baseline="0">
                <a:solidFill>
                  <a:schemeClr val="tx1"/>
                </a:solidFill>
                <a:latin typeface="REG" charset="0"/>
                <a:ea typeface="等线" charset="0"/>
                <a:cs typeface="Lucida Sans"/>
              </a:rPr>
              <a:t>поддержка родителей (законных представителей) в воспитании детей, охрана и укрепление их здоровья, вовлечение семей непосредственно в образовательную деятельность.</a:t>
            </a:r>
          </a:p>
          <a:p>
            <a:pPr marL="228600" indent="-228600" algn="l" eaLnBrk="1" fontAlgn="base" latinLnBrk="0" hangingPunct="1">
              <a:lnSpc>
                <a:spcPct val="90000"/>
              </a:lnSpc>
              <a:spcBef>
                <a:spcPts val="1000"/>
              </a:spcBef>
              <a:spcAft>
                <a:spcPts val="0"/>
              </a:spcAft>
              <a:buFont typeface="Arial" pitchFamily="34" charset="0"/>
              <a:buChar char="•"/>
            </a:pPr>
            <a:r>
              <a:rPr lang="en-US" altLang="zh-CN" sz="2800" b="0" i="0" u="none" strike="noStrike" kern="1200" cap="none" spc="0" baseline="0">
                <a:solidFill>
                  <a:schemeClr val="tx1"/>
                </a:solidFill>
                <a:latin typeface="REG" charset="0"/>
                <a:ea typeface="等线" charset="0"/>
                <a:cs typeface="Lucida Sans"/>
              </a:rPr>
              <a:t>единый подход к процессу воспитания ребёнка;</a:t>
            </a:r>
          </a:p>
          <a:p>
            <a:pPr marL="228600" indent="-228600" algn="l" eaLnBrk="1" fontAlgn="base" latinLnBrk="0" hangingPunct="1">
              <a:lnSpc>
                <a:spcPct val="90000"/>
              </a:lnSpc>
              <a:spcBef>
                <a:spcPts val="1000"/>
              </a:spcBef>
              <a:spcAft>
                <a:spcPts val="0"/>
              </a:spcAft>
              <a:buFont typeface="Arial" pitchFamily="34" charset="0"/>
              <a:buChar char="•"/>
            </a:pPr>
            <a:r>
              <a:rPr lang="en-US" altLang="zh-CN" sz="2800" b="0" i="0" u="none" strike="noStrike" kern="1200" cap="none" spc="0" baseline="0">
                <a:solidFill>
                  <a:schemeClr val="tx1"/>
                </a:solidFill>
                <a:latin typeface="REG" charset="0"/>
                <a:ea typeface="等线" charset="0"/>
                <a:cs typeface="Lucida Sans"/>
              </a:rPr>
              <a:t>взаимное доверие  во взаимоотношениях педагогов и родителей;</a:t>
            </a:r>
          </a:p>
          <a:p>
            <a:pPr marL="228600" indent="-228600" algn="l" eaLnBrk="1" fontAlgn="base" latinLnBrk="0" hangingPunct="1">
              <a:lnSpc>
                <a:spcPct val="90000"/>
              </a:lnSpc>
              <a:spcBef>
                <a:spcPts val="1000"/>
              </a:spcBef>
              <a:spcAft>
                <a:spcPts val="0"/>
              </a:spcAft>
              <a:buFont typeface="Arial" pitchFamily="34" charset="0"/>
              <a:buChar char="•"/>
            </a:pPr>
            <a:r>
              <a:rPr lang="en-US" altLang="zh-CN" sz="2800" b="0" i="0" u="none" strike="noStrike" kern="1200" cap="none" spc="0" baseline="0">
                <a:solidFill>
                  <a:schemeClr val="tx1"/>
                </a:solidFill>
                <a:latin typeface="REG" charset="0"/>
                <a:ea typeface="等线" charset="0"/>
                <a:cs typeface="Lucida Sans"/>
              </a:rPr>
              <a:t>дифференцированный подход к каждой семье</a:t>
            </a:r>
            <a:endParaRPr lang="zh-CN" altLang="en-US" sz="2800" b="0" i="0" u="none" strike="noStrike" kern="1200" cap="none" spc="0" baseline="0">
              <a:solidFill>
                <a:schemeClr val="tx1"/>
              </a:solidFill>
              <a:latin typeface="REG" charset="0"/>
              <a:ea typeface="等线" charset="0"/>
              <a:cs typeface="Lucida Sans"/>
            </a:endParaRPr>
          </a:p>
        </p:txBody>
      </p:sp>
      <p:pic>
        <p:nvPicPr>
          <p:cNvPr id="154" name="Изображения"/>
          <p:cNvPicPr>
            <a:picLocks noChangeAspect="1"/>
          </p:cNvPicPr>
          <p:nvPr/>
        </p:nvPicPr>
        <p:blipFill>
          <a:blip r:embed="rId3" cstate="print"/>
          <a:stretch>
            <a:fillRect/>
          </a:stretch>
        </p:blipFill>
        <p:spPr>
          <a:xfrm>
            <a:off x="8416376" y="1799420"/>
            <a:ext cx="3503980" cy="4230590"/>
          </a:xfrm>
          <a:prstGeom prst="rect">
            <a:avLst/>
          </a:prstGeom>
          <a:noFill/>
          <a:ln w="12700" cap="flat" cmpd="sng">
            <a:noFill/>
            <a:prstDash val="solid"/>
            <a:miter/>
          </a:ln>
        </p:spPr>
      </p:pic>
    </p:spTree>
    <p:extLst>
      <p:ext uri="{BB962C8B-B14F-4D97-AF65-F5344CB8AC3E}">
        <p14:creationId xmlns="" xmlns:p14="http://schemas.microsoft.com/office/powerpoint/2010/main" val="14266227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5" name="Изображения" descr="Picture background"/>
          <p:cNvPicPr>
            <a:picLocks noChangeAspect="1"/>
          </p:cNvPicPr>
          <p:nvPr/>
        </p:nvPicPr>
        <p:blipFill>
          <a:blip r:embed="rId2" cstate="print"/>
          <a:stretch>
            <a:fillRect/>
          </a:stretch>
        </p:blipFill>
        <p:spPr>
          <a:xfrm>
            <a:off x="0" y="0"/>
            <a:ext cx="12192000" cy="6858000"/>
          </a:xfrm>
          <a:prstGeom prst="rect">
            <a:avLst/>
          </a:prstGeom>
          <a:noFill/>
          <a:ln w="12700" cap="flat" cmpd="sng">
            <a:noFill/>
            <a:prstDash val="solid"/>
            <a:miter/>
          </a:ln>
        </p:spPr>
      </p:pic>
      <p:sp>
        <p:nvSpPr>
          <p:cNvPr id="46" name="Текстовое поле"/>
          <p:cNvSpPr>
            <a:spLocks noGrp="1"/>
          </p:cNvSpPr>
          <p:nvPr>
            <p:ph type="title"/>
          </p:nvPr>
        </p:nvSpPr>
        <p:spPr>
          <a:xfrm>
            <a:off x="838200" y="365124"/>
            <a:ext cx="10515600" cy="1325562"/>
          </a:xfrm>
          <a:prstGeom prst="rect">
            <a:avLst/>
          </a:prstGeom>
          <a:noFill/>
          <a:ln w="12700" cap="flat" cmpd="sng">
            <a:noFill/>
            <a:prstDash val="solid"/>
            <a:miter/>
          </a:ln>
        </p:spPr>
        <p:txBody>
          <a:bodyPr vert="horz" wrap="square" lIns="91440" tIns="45720" rIns="91440" bIns="45720" anchor="ctr" anchorCtr="0">
            <a:prstTxWarp prst="textNoShape">
              <a:avLst/>
            </a:prstTxWarp>
          </a:bodyPr>
          <a:lstStyle/>
          <a:p>
            <a:pPr marL="0" indent="0" algn="ctr">
              <a:lnSpc>
                <a:spcPct val="90000"/>
              </a:lnSpc>
              <a:spcBef>
                <a:spcPts val="0"/>
              </a:spcBef>
              <a:spcAft>
                <a:spcPts val="0"/>
              </a:spcAft>
              <a:buNone/>
            </a:pPr>
            <a:r>
              <a:rPr lang="en-US" altLang="zh-CN" sz="4400" b="1" i="0" u="none" strike="noStrike" kern="1200" cap="none" spc="0" baseline="0">
                <a:solidFill>
                  <a:schemeClr val="tx1"/>
                </a:solidFill>
                <a:latin typeface="REG" charset="0"/>
                <a:ea typeface="等线 Light" charset="0"/>
                <a:cs typeface="Lucida Sans"/>
              </a:rPr>
              <a:t>Равноправие субъектов подразумевает:</a:t>
            </a:r>
            <a:endParaRPr lang="zh-CN" altLang="en-US" sz="4400" b="1" i="0" u="none" strike="noStrike" kern="1200" cap="none" spc="0" baseline="0">
              <a:solidFill>
                <a:schemeClr val="tx1"/>
              </a:solidFill>
              <a:latin typeface="REG" charset="0"/>
              <a:ea typeface="等线 Light" charset="0"/>
              <a:cs typeface="Lucida Sans"/>
            </a:endParaRPr>
          </a:p>
        </p:txBody>
      </p:sp>
      <p:sp>
        <p:nvSpPr>
          <p:cNvPr id="47" name="Текстовое поле"/>
          <p:cNvSpPr>
            <a:spLocks noGrp="1"/>
          </p:cNvSpPr>
          <p:nvPr>
            <p:ph type="body" idx="1"/>
          </p:nvPr>
        </p:nvSpPr>
        <p:spPr>
          <a:xfrm>
            <a:off x="637323" y="1770105"/>
            <a:ext cx="9085797" cy="4330065"/>
          </a:xfrm>
          <a:prstGeom prst="rect">
            <a:avLst/>
          </a:prstGeom>
          <a:noFill/>
          <a:ln w="12700" cap="flat" cmpd="sng">
            <a:noFill/>
            <a:prstDash val="solid"/>
            <a:round/>
          </a:ln>
        </p:spPr>
        <p:txBody>
          <a:bodyPr vert="horz" wrap="square" lIns="91440" tIns="45720" rIns="91440" bIns="45720" anchor="ctr" anchorCtr="0">
            <a:prstTxWarp prst="textNoShape">
              <a:avLst/>
            </a:prstTxWarp>
            <a:spAutoFit/>
          </a:bodyPr>
          <a:lstStyle/>
          <a:p>
            <a:pPr marL="228600" indent="-228600" algn="l" eaLnBrk="1" fontAlgn="base" latinLnBrk="0" hangingPunct="1">
              <a:lnSpc>
                <a:spcPct val="90000"/>
              </a:lnSpc>
              <a:spcBef>
                <a:spcPts val="1000"/>
              </a:spcBef>
              <a:spcAft>
                <a:spcPts val="0"/>
              </a:spcAft>
              <a:buFont typeface="Arial" pitchFamily="34" charset="0"/>
              <a:buChar char="•"/>
            </a:pPr>
            <a:r>
              <a:rPr lang="en-US" altLang="zh-CN" sz="2800" b="0" i="0" u="none" strike="noStrike" kern="1200" cap="none" spc="0" baseline="0">
                <a:solidFill>
                  <a:schemeClr val="tx1"/>
                </a:solidFill>
                <a:latin typeface="REG" charset="0"/>
                <a:ea typeface="等线" charset="0"/>
                <a:cs typeface="Lucida Sans"/>
              </a:rPr>
              <a:t>открытость к взаимодействию;</a:t>
            </a:r>
          </a:p>
          <a:p>
            <a:pPr marL="228600" indent="-228600" algn="l" eaLnBrk="1" fontAlgn="base" latinLnBrk="0" hangingPunct="1">
              <a:lnSpc>
                <a:spcPct val="90000"/>
              </a:lnSpc>
              <a:spcBef>
                <a:spcPts val="1000"/>
              </a:spcBef>
              <a:spcAft>
                <a:spcPts val="0"/>
              </a:spcAft>
              <a:buFont typeface="Arial" pitchFamily="34" charset="0"/>
              <a:buChar char="•"/>
            </a:pPr>
            <a:r>
              <a:rPr lang="en-US" altLang="zh-CN" sz="2800" b="0" i="0" u="none" strike="noStrike" kern="1200" cap="none" spc="0" baseline="0">
                <a:solidFill>
                  <a:schemeClr val="tx1"/>
                </a:solidFill>
                <a:latin typeface="REG" charset="0"/>
                <a:ea typeface="等线" charset="0"/>
                <a:cs typeface="Lucida Sans"/>
              </a:rPr>
              <a:t>возможность запросить, и получить информацию;</a:t>
            </a:r>
          </a:p>
          <a:p>
            <a:pPr marL="228600" indent="-228600" algn="l" eaLnBrk="1" fontAlgn="base" latinLnBrk="0" hangingPunct="1">
              <a:lnSpc>
                <a:spcPct val="90000"/>
              </a:lnSpc>
              <a:spcBef>
                <a:spcPts val="1000"/>
              </a:spcBef>
              <a:spcAft>
                <a:spcPts val="0"/>
              </a:spcAft>
              <a:buFont typeface="Arial" pitchFamily="34" charset="0"/>
              <a:buChar char="•"/>
            </a:pPr>
            <a:r>
              <a:rPr lang="en-US" altLang="zh-CN" sz="2800" b="0" i="0" u="none" strike="noStrike" kern="1200" cap="none" spc="0" baseline="0">
                <a:solidFill>
                  <a:schemeClr val="tx1"/>
                </a:solidFill>
                <a:latin typeface="REG" charset="0"/>
                <a:ea typeface="等线" charset="0"/>
                <a:cs typeface="Lucida Sans"/>
              </a:rPr>
              <a:t> инициатором процесса взаимодействия по поводу вновь возникшей проблемы или с целью удовлетворения потребности может стать любой из субъектов;</a:t>
            </a:r>
          </a:p>
          <a:p>
            <a:pPr marL="228600" indent="-228600" algn="l" eaLnBrk="1" fontAlgn="base" latinLnBrk="0" hangingPunct="1">
              <a:lnSpc>
                <a:spcPct val="90000"/>
              </a:lnSpc>
              <a:spcBef>
                <a:spcPts val="1000"/>
              </a:spcBef>
              <a:spcAft>
                <a:spcPts val="0"/>
              </a:spcAft>
              <a:buFont typeface="Arial" pitchFamily="34" charset="0"/>
              <a:buChar char="•"/>
            </a:pPr>
            <a:r>
              <a:rPr lang="en-US" altLang="zh-CN" sz="2800" b="0" i="0" u="none" strike="noStrike" kern="1200" cap="none" spc="0" baseline="0">
                <a:solidFill>
                  <a:schemeClr val="tx1"/>
                </a:solidFill>
                <a:latin typeface="REG" charset="0"/>
                <a:ea typeface="等线" charset="0"/>
                <a:cs typeface="Lucida Sans"/>
              </a:rPr>
              <a:t>возможность участия субъектов в планировании, реализации, управлении и оценке результатов совместных проектов, образовательного процесса.</a:t>
            </a:r>
            <a:endParaRPr lang="zh-CN" altLang="en-US" sz="2800" b="0" i="0" u="none" strike="noStrike" kern="1200" cap="none" spc="0" baseline="0">
              <a:solidFill>
                <a:schemeClr val="tx1"/>
              </a:solidFill>
              <a:latin typeface="REG" charset="0"/>
              <a:ea typeface="等线" charset="0"/>
              <a:cs typeface="Lucida Sans"/>
            </a:endParaRPr>
          </a:p>
        </p:txBody>
      </p:sp>
    </p:spTree>
    <p:extLst>
      <p:ext uri="{BB962C8B-B14F-4D97-AF65-F5344CB8AC3E}">
        <p14:creationId xmlns="" xmlns:p14="http://schemas.microsoft.com/office/powerpoint/2010/main" val="5322143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2" name="Изображения" descr="Picture background"/>
          <p:cNvPicPr>
            <a:picLocks noChangeAspect="1"/>
          </p:cNvPicPr>
          <p:nvPr/>
        </p:nvPicPr>
        <p:blipFill>
          <a:blip r:embed="rId2" cstate="print"/>
          <a:stretch>
            <a:fillRect/>
          </a:stretch>
        </p:blipFill>
        <p:spPr>
          <a:xfrm>
            <a:off x="0" y="0"/>
            <a:ext cx="12192000" cy="6858000"/>
          </a:xfrm>
          <a:prstGeom prst="rect">
            <a:avLst/>
          </a:prstGeom>
          <a:noFill/>
          <a:ln w="12700" cap="flat" cmpd="sng">
            <a:noFill/>
            <a:prstDash val="solid"/>
            <a:miter/>
          </a:ln>
        </p:spPr>
      </p:pic>
      <p:sp>
        <p:nvSpPr>
          <p:cNvPr id="53" name="Текстовое поле"/>
          <p:cNvSpPr>
            <a:spLocks noGrp="1"/>
          </p:cNvSpPr>
          <p:nvPr>
            <p:ph type="title"/>
          </p:nvPr>
        </p:nvSpPr>
        <p:spPr>
          <a:xfrm>
            <a:off x="838200" y="365124"/>
            <a:ext cx="10515600" cy="1325562"/>
          </a:xfrm>
          <a:prstGeom prst="rect">
            <a:avLst/>
          </a:prstGeom>
          <a:noFill/>
          <a:ln w="12700" cap="flat" cmpd="sng">
            <a:noFill/>
            <a:prstDash val="solid"/>
            <a:miter/>
          </a:ln>
        </p:spPr>
        <p:txBody>
          <a:bodyPr vert="horz" wrap="square" lIns="91440" tIns="45720" rIns="91440" bIns="45720" anchor="ctr" anchorCtr="0">
            <a:prstTxWarp prst="textNoShape">
              <a:avLst/>
            </a:prstTxWarp>
          </a:bodyPr>
          <a:lstStyle/>
          <a:p>
            <a:pPr marL="0" indent="0" algn="ctr">
              <a:lnSpc>
                <a:spcPct val="90000"/>
              </a:lnSpc>
              <a:spcBef>
                <a:spcPts val="0"/>
              </a:spcBef>
              <a:spcAft>
                <a:spcPts val="0"/>
              </a:spcAft>
              <a:buNone/>
            </a:pPr>
            <a:r>
              <a:rPr lang="en-US" altLang="zh-CN" sz="4400" b="1" i="0" u="none" strike="noStrike" kern="1200" cap="none" spc="0" baseline="0">
                <a:solidFill>
                  <a:schemeClr val="tx1"/>
                </a:solidFill>
                <a:latin typeface="REG" charset="0"/>
                <a:ea typeface="等线 Light" charset="0"/>
                <a:cs typeface="Lucida Sans"/>
              </a:rPr>
              <a:t>С</a:t>
            </a:r>
            <a:r>
              <a:rPr lang="en-US" altLang="zh-CN" sz="4400" b="1" i="0" u="none" strike="noStrike" kern="1200" cap="none" spc="0" baseline="0">
                <a:solidFill>
                  <a:srgbClr val="000000"/>
                </a:solidFill>
                <a:latin typeface="REG" charset="0"/>
                <a:ea typeface="等线 Light" charset="0"/>
                <a:cs typeface="Lucida Sans"/>
              </a:rPr>
              <a:t>овременные формы взаимодействия педагога с родителями</a:t>
            </a:r>
            <a:endParaRPr lang="zh-CN" altLang="en-US" sz="4400" b="1" i="0" u="none" strike="noStrike" kern="1200" cap="none" spc="0" baseline="0">
              <a:solidFill>
                <a:schemeClr val="tx1"/>
              </a:solidFill>
              <a:latin typeface="REG" charset="0"/>
              <a:ea typeface="等线 Light" charset="0"/>
              <a:cs typeface="Lucida Sans"/>
            </a:endParaRPr>
          </a:p>
        </p:txBody>
      </p:sp>
      <p:sp>
        <p:nvSpPr>
          <p:cNvPr id="54" name="Текстовое поле"/>
          <p:cNvSpPr>
            <a:spLocks noGrp="1"/>
          </p:cNvSpPr>
          <p:nvPr>
            <p:ph type="body" idx="1"/>
          </p:nvPr>
        </p:nvSpPr>
        <p:spPr>
          <a:xfrm>
            <a:off x="838200" y="1825625"/>
            <a:ext cx="10515600" cy="4351338"/>
          </a:xfrm>
          <a:prstGeom prst="rect">
            <a:avLst/>
          </a:prstGeom>
          <a:noFill/>
          <a:ln w="12700" cap="flat" cmpd="sng">
            <a:noFill/>
            <a:prstDash val="solid"/>
            <a:miter/>
          </a:ln>
        </p:spPr>
        <p:txBody>
          <a:bodyPr vert="horz" wrap="square" lIns="91440" tIns="45720" rIns="91440" bIns="45720" anchor="t" anchorCtr="0">
            <a:prstTxWarp prst="textNoShape">
              <a:avLst/>
            </a:prstTxWarp>
          </a:bodyPr>
          <a:lstStyle/>
          <a:p>
            <a:pPr marL="0" indent="0" algn="l" fontAlgn="t">
              <a:lnSpc>
                <a:spcPct val="90000"/>
              </a:lnSpc>
              <a:spcBef>
                <a:spcPts val="1000"/>
              </a:spcBef>
              <a:spcAft>
                <a:spcPts val="0"/>
              </a:spcAft>
              <a:buNone/>
            </a:pPr>
            <a:r>
              <a:rPr lang="en-US" altLang="zh-CN" sz="2800" b="0" i="0" u="none" strike="noStrike" kern="1200" cap="none" spc="0" baseline="0">
                <a:solidFill>
                  <a:srgbClr val="000000"/>
                </a:solidFill>
                <a:latin typeface="REG" charset="0"/>
                <a:ea typeface="等线" charset="0"/>
                <a:cs typeface="Lucida Sans"/>
              </a:rPr>
              <a:t>Современные формы взаимодействия педагога с родителями предполагают диалог, общение, взаимопонимание, открытость, доверие.</a:t>
            </a:r>
          </a:p>
          <a:p>
            <a:pPr marL="0" indent="0" algn="l" fontAlgn="t">
              <a:lnSpc>
                <a:spcPct val="90000"/>
              </a:lnSpc>
              <a:spcBef>
                <a:spcPts val="1000"/>
              </a:spcBef>
              <a:spcAft>
                <a:spcPts val="0"/>
              </a:spcAft>
              <a:buNone/>
            </a:pPr>
            <a:r>
              <a:rPr lang="en-US" altLang="zh-CN" sz="2800" b="0" i="0" u="none" strike="noStrike" kern="1200" cap="none" spc="0" baseline="0">
                <a:solidFill>
                  <a:srgbClr val="000000"/>
                </a:solidFill>
                <a:latin typeface="REG" charset="0"/>
                <a:ea typeface="等线" charset="0"/>
                <a:cs typeface="Lucida Sans"/>
              </a:rPr>
              <a:t>К ним можно отнести:</a:t>
            </a:r>
          </a:p>
          <a:p>
            <a:pPr marL="228600" indent="-228600" algn="l" fontAlgn="t">
              <a:lnSpc>
                <a:spcPct val="90000"/>
              </a:lnSpc>
              <a:spcBef>
                <a:spcPts val="1000"/>
              </a:spcBef>
              <a:spcAft>
                <a:spcPts val="0"/>
              </a:spcAft>
              <a:buFont typeface="Arial" pitchFamily="34" charset="0"/>
              <a:buChar char="•"/>
            </a:pPr>
            <a:r>
              <a:rPr lang="en-US" altLang="zh-CN" sz="2800" b="0" i="0" u="none" strike="noStrike" kern="1200" cap="none" spc="0" baseline="0">
                <a:solidFill>
                  <a:srgbClr val="000000"/>
                </a:solidFill>
                <a:latin typeface="REG" charset="0"/>
                <a:ea typeface="等线" charset="0"/>
                <a:cs typeface="Lucida Sans"/>
              </a:rPr>
              <a:t>формы получения и обмена информацией по разным вопросам,</a:t>
            </a:r>
          </a:p>
          <a:p>
            <a:pPr marL="228600" indent="-228600" algn="l" fontAlgn="t">
              <a:lnSpc>
                <a:spcPct val="90000"/>
              </a:lnSpc>
              <a:spcBef>
                <a:spcPts val="1000"/>
              </a:spcBef>
              <a:spcAft>
                <a:spcPts val="0"/>
              </a:spcAft>
              <a:buFont typeface="Arial" pitchFamily="34" charset="0"/>
              <a:buChar char="•"/>
            </a:pPr>
            <a:r>
              <a:rPr lang="en-US" altLang="zh-CN" sz="2800" b="0" i="0" u="none" strike="noStrike" kern="1200" cap="none" spc="0" baseline="0">
                <a:solidFill>
                  <a:srgbClr val="000000"/>
                </a:solidFill>
                <a:latin typeface="REG" charset="0"/>
                <a:ea typeface="等线" charset="0"/>
                <a:cs typeface="Lucida Sans"/>
              </a:rPr>
              <a:t>формы психолого-педагогического просвещения родителей,</a:t>
            </a:r>
          </a:p>
          <a:p>
            <a:pPr marL="228600" indent="-228600" algn="l" fontAlgn="t">
              <a:lnSpc>
                <a:spcPct val="90000"/>
              </a:lnSpc>
              <a:spcBef>
                <a:spcPts val="1000"/>
              </a:spcBef>
              <a:spcAft>
                <a:spcPts val="0"/>
              </a:spcAft>
              <a:buFont typeface="Arial" pitchFamily="34" charset="0"/>
              <a:buChar char="•"/>
            </a:pPr>
            <a:r>
              <a:rPr lang="en-US" altLang="zh-CN" sz="2800" b="0" i="0" u="none" strike="noStrike" kern="1200" cap="none" spc="0" baseline="0">
                <a:solidFill>
                  <a:srgbClr val="000000"/>
                </a:solidFill>
                <a:latin typeface="REG" charset="0"/>
                <a:ea typeface="等线" charset="0"/>
                <a:cs typeface="Lucida Sans"/>
              </a:rPr>
              <a:t>формы совместной творческой и трудовой деятельности педагогов, родителей и детей.</a:t>
            </a:r>
          </a:p>
          <a:p>
            <a:pPr marL="228600" indent="-228600" algn="l">
              <a:lnSpc>
                <a:spcPct val="90000"/>
              </a:lnSpc>
              <a:spcBef>
                <a:spcPts val="1000"/>
              </a:spcBef>
              <a:spcAft>
                <a:spcPts val="0"/>
              </a:spcAft>
              <a:buFont typeface="Arial" pitchFamily="34" charset="0"/>
              <a:buChar char="•"/>
            </a:pPr>
            <a:endParaRPr lang="zh-CN" altLang="en-US" sz="2800" b="0" i="0" u="none" strike="noStrike" kern="1200" cap="none" spc="0" baseline="0">
              <a:solidFill>
                <a:schemeClr val="tx1"/>
              </a:solidFill>
              <a:latin typeface="REG" charset="0"/>
              <a:ea typeface="等线" charset="0"/>
              <a:cs typeface="Lucida Sans"/>
            </a:endParaRPr>
          </a:p>
        </p:txBody>
      </p:sp>
    </p:spTree>
    <p:extLst>
      <p:ext uri="{BB962C8B-B14F-4D97-AF65-F5344CB8AC3E}">
        <p14:creationId xmlns="" xmlns:p14="http://schemas.microsoft.com/office/powerpoint/2010/main" val="11576532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5" name="Изображения" descr="Picture background"/>
          <p:cNvPicPr>
            <a:picLocks noChangeAspect="1"/>
          </p:cNvPicPr>
          <p:nvPr/>
        </p:nvPicPr>
        <p:blipFill>
          <a:blip r:embed="rId2" cstate="print"/>
          <a:stretch>
            <a:fillRect/>
          </a:stretch>
        </p:blipFill>
        <p:spPr>
          <a:xfrm>
            <a:off x="0" y="0"/>
            <a:ext cx="12192000" cy="6858000"/>
          </a:xfrm>
          <a:prstGeom prst="rect">
            <a:avLst/>
          </a:prstGeom>
          <a:noFill/>
          <a:ln w="12700" cap="flat" cmpd="sng">
            <a:noFill/>
            <a:prstDash val="solid"/>
            <a:miter/>
          </a:ln>
        </p:spPr>
      </p:pic>
      <p:sp>
        <p:nvSpPr>
          <p:cNvPr id="56" name="Текстовое поле"/>
          <p:cNvSpPr>
            <a:spLocks noGrp="1"/>
          </p:cNvSpPr>
          <p:nvPr>
            <p:ph type="title"/>
          </p:nvPr>
        </p:nvSpPr>
        <p:spPr>
          <a:xfrm>
            <a:off x="838200" y="365124"/>
            <a:ext cx="10515600" cy="1325562"/>
          </a:xfrm>
          <a:prstGeom prst="rect">
            <a:avLst/>
          </a:prstGeom>
          <a:noFill/>
          <a:ln w="12700" cap="flat" cmpd="sng">
            <a:noFill/>
            <a:prstDash val="solid"/>
            <a:miter/>
          </a:ln>
        </p:spPr>
        <p:txBody>
          <a:bodyPr vert="horz" wrap="square" lIns="91440" tIns="45720" rIns="91440" bIns="45720" anchor="ctr" anchorCtr="0">
            <a:prstTxWarp prst="textNoShape">
              <a:avLst/>
            </a:prstTxWarp>
          </a:bodyPr>
          <a:lstStyle/>
          <a:p>
            <a:pPr marL="0" indent="0" algn="ctr">
              <a:lnSpc>
                <a:spcPct val="90000"/>
              </a:lnSpc>
              <a:spcBef>
                <a:spcPts val="0"/>
              </a:spcBef>
              <a:spcAft>
                <a:spcPts val="0"/>
              </a:spcAft>
              <a:buNone/>
            </a:pPr>
            <a:r>
              <a:rPr lang="en-US" altLang="zh-CN" sz="4400" b="1" i="0" u="none" strike="noStrike" kern="1200" cap="none" spc="0" baseline="0">
                <a:solidFill>
                  <a:srgbClr val="000000"/>
                </a:solidFill>
                <a:latin typeface="REG" charset="0"/>
                <a:ea typeface="等线 Light" charset="0"/>
                <a:cs typeface="Lucida Sans"/>
              </a:rPr>
              <a:t>Формы получения и обмена информацией по разным вопросам</a:t>
            </a:r>
            <a:endParaRPr lang="zh-CN" altLang="en-US" sz="4400" b="1" i="0" u="none" strike="noStrike" kern="1200" cap="none" spc="0" baseline="0">
              <a:solidFill>
                <a:schemeClr val="tx1"/>
              </a:solidFill>
              <a:latin typeface="REG" charset="0"/>
              <a:ea typeface="等线 Light" charset="0"/>
              <a:cs typeface="Lucida Sans"/>
            </a:endParaRPr>
          </a:p>
        </p:txBody>
      </p:sp>
      <p:sp>
        <p:nvSpPr>
          <p:cNvPr id="57" name="Текстовое поле"/>
          <p:cNvSpPr>
            <a:spLocks noGrp="1"/>
          </p:cNvSpPr>
          <p:nvPr>
            <p:ph type="body" idx="1"/>
          </p:nvPr>
        </p:nvSpPr>
        <p:spPr>
          <a:xfrm>
            <a:off x="838200" y="1825625"/>
            <a:ext cx="10515600" cy="4351338"/>
          </a:xfrm>
          <a:prstGeom prst="rect">
            <a:avLst/>
          </a:prstGeom>
          <a:noFill/>
          <a:ln w="12700" cap="flat" cmpd="sng">
            <a:noFill/>
            <a:prstDash val="solid"/>
            <a:miter/>
          </a:ln>
        </p:spPr>
        <p:txBody>
          <a:bodyPr vert="horz" wrap="square" lIns="91440" tIns="45720" rIns="91440" bIns="45720" anchor="t" anchorCtr="0">
            <a:prstTxWarp prst="textNoShape">
              <a:avLst/>
            </a:prstTxWarp>
          </a:bodyPr>
          <a:lstStyle/>
          <a:p>
            <a:pPr marL="228600" indent="-228600" algn="l" fontAlgn="t">
              <a:lnSpc>
                <a:spcPct val="90000"/>
              </a:lnSpc>
              <a:spcBef>
                <a:spcPts val="1000"/>
              </a:spcBef>
              <a:spcAft>
                <a:spcPts val="0"/>
              </a:spcAft>
              <a:buFont typeface="Arial" pitchFamily="34" charset="0"/>
              <a:buChar char="•"/>
            </a:pPr>
            <a:r>
              <a:rPr lang="en-US" altLang="zh-CN" sz="2800" b="0" i="0" u="none" strike="noStrike" kern="1200" cap="none" spc="0" baseline="0">
                <a:solidFill>
                  <a:srgbClr val="000000"/>
                </a:solidFill>
                <a:latin typeface="REG" charset="0"/>
                <a:ea typeface="等线" charset="0"/>
                <a:cs typeface="Lucida Sans"/>
              </a:rPr>
              <a:t>Интервьюирование родителей с детьми «Душевный разговор». Беседы воспитателей с семьями воспитанников по обмену мнениями и пожеланиями совершенствования образовательного процесса.</a:t>
            </a:r>
          </a:p>
          <a:p>
            <a:pPr marL="228600" indent="-228600" algn="l" fontAlgn="t">
              <a:lnSpc>
                <a:spcPct val="90000"/>
              </a:lnSpc>
              <a:spcBef>
                <a:spcPts val="1000"/>
              </a:spcBef>
              <a:spcAft>
                <a:spcPts val="0"/>
              </a:spcAft>
              <a:buFont typeface="Arial" pitchFamily="34" charset="0"/>
              <a:buChar char="•"/>
            </a:pPr>
            <a:r>
              <a:rPr lang="en-US" altLang="zh-CN" sz="2800" b="0" i="0" u="none" strike="noStrike" kern="1200" cap="none" spc="0" baseline="0">
                <a:solidFill>
                  <a:srgbClr val="000000"/>
                </a:solidFill>
                <a:latin typeface="REG" charset="0"/>
                <a:ea typeface="等线" charset="0"/>
                <a:cs typeface="Lucida Sans"/>
              </a:rPr>
              <a:t>Посещение семей воспитанников. Индивидуальная работа педагога с родителями, знакомство с условиями жизни.</a:t>
            </a:r>
          </a:p>
          <a:p>
            <a:pPr marL="228600" indent="-228600" algn="l" fontAlgn="t">
              <a:lnSpc>
                <a:spcPct val="90000"/>
              </a:lnSpc>
              <a:spcBef>
                <a:spcPts val="1000"/>
              </a:spcBef>
              <a:spcAft>
                <a:spcPts val="0"/>
              </a:spcAft>
              <a:buFont typeface="Arial" pitchFamily="34" charset="0"/>
              <a:buChar char="•"/>
            </a:pPr>
            <a:r>
              <a:rPr lang="en-US" altLang="zh-CN" sz="2800" b="0" i="0" u="none" strike="noStrike" kern="1200" cap="none" spc="0" baseline="0">
                <a:solidFill>
                  <a:srgbClr val="000000"/>
                </a:solidFill>
                <a:latin typeface="REG" charset="0"/>
                <a:ea typeface="等线" charset="0"/>
                <a:cs typeface="Lucida Sans"/>
              </a:rPr>
              <a:t>Группа ВКонтакте. Сетевое взаимодействие и общение.</a:t>
            </a:r>
          </a:p>
          <a:p>
            <a:pPr marL="228600" indent="-228600" algn="l" fontAlgn="t">
              <a:lnSpc>
                <a:spcPct val="90000"/>
              </a:lnSpc>
              <a:spcBef>
                <a:spcPts val="1000"/>
              </a:spcBef>
              <a:spcAft>
                <a:spcPts val="0"/>
              </a:spcAft>
              <a:buFont typeface="Arial" pitchFamily="34" charset="0"/>
              <a:buChar char="•"/>
            </a:pPr>
            <a:r>
              <a:rPr lang="en-US" altLang="zh-CN" sz="2800" b="0" i="0" u="none" strike="noStrike" kern="1200" cap="none" spc="0" baseline="0">
                <a:solidFill>
                  <a:srgbClr val="000000"/>
                </a:solidFill>
                <a:latin typeface="REG" charset="0"/>
                <a:ea typeface="等线" charset="0"/>
                <a:cs typeface="Lucida Sans"/>
              </a:rPr>
              <a:t>Родительская почта «Копилка родительских вопросов».</a:t>
            </a:r>
          </a:p>
          <a:p>
            <a:pPr marL="228600" indent="-228600" algn="l" fontAlgn="t">
              <a:lnSpc>
                <a:spcPct val="90000"/>
              </a:lnSpc>
              <a:spcBef>
                <a:spcPts val="1000"/>
              </a:spcBef>
              <a:spcAft>
                <a:spcPts val="0"/>
              </a:spcAft>
              <a:buFont typeface="Arial" pitchFamily="34" charset="0"/>
              <a:buChar char="•"/>
            </a:pPr>
            <a:r>
              <a:rPr lang="en-US" altLang="zh-CN" sz="2800" b="0" i="0" u="none" strike="noStrike" kern="1200" cap="none" spc="0" baseline="0">
                <a:solidFill>
                  <a:srgbClr val="000000"/>
                </a:solidFill>
                <a:latin typeface="REG" charset="0"/>
                <a:ea typeface="等线" charset="0"/>
                <a:cs typeface="Lucida Sans"/>
              </a:rPr>
              <a:t>Телефон доверия.</a:t>
            </a:r>
          </a:p>
          <a:p>
            <a:pPr marL="228600" indent="-228600" algn="l">
              <a:lnSpc>
                <a:spcPct val="90000"/>
              </a:lnSpc>
              <a:spcBef>
                <a:spcPts val="1000"/>
              </a:spcBef>
              <a:spcAft>
                <a:spcPts val="0"/>
              </a:spcAft>
              <a:buFont typeface="Arial" pitchFamily="34" charset="0"/>
              <a:buChar char="•"/>
            </a:pPr>
            <a:endParaRPr lang="zh-CN" altLang="en-US" sz="2800" b="0" i="0" u="none" strike="noStrike" kern="1200" cap="none" spc="0" baseline="0">
              <a:solidFill>
                <a:schemeClr val="tx1"/>
              </a:solidFill>
              <a:latin typeface="REG" charset="0"/>
              <a:ea typeface="等线" charset="0"/>
              <a:cs typeface="Lucida Sans"/>
            </a:endParaRPr>
          </a:p>
        </p:txBody>
      </p:sp>
    </p:spTree>
    <p:extLst>
      <p:ext uri="{BB962C8B-B14F-4D97-AF65-F5344CB8AC3E}">
        <p14:creationId xmlns="" xmlns:p14="http://schemas.microsoft.com/office/powerpoint/2010/main" val="11412604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8" name="Изображения" descr="Picture background"/>
          <p:cNvPicPr>
            <a:picLocks noChangeAspect="1"/>
          </p:cNvPicPr>
          <p:nvPr/>
        </p:nvPicPr>
        <p:blipFill>
          <a:blip r:embed="rId2" cstate="print"/>
          <a:stretch>
            <a:fillRect/>
          </a:stretch>
        </p:blipFill>
        <p:spPr>
          <a:xfrm>
            <a:off x="0" y="0"/>
            <a:ext cx="12192000" cy="6858000"/>
          </a:xfrm>
          <a:prstGeom prst="rect">
            <a:avLst/>
          </a:prstGeom>
          <a:noFill/>
          <a:ln w="12700" cap="flat" cmpd="sng">
            <a:noFill/>
            <a:prstDash val="solid"/>
            <a:miter/>
          </a:ln>
        </p:spPr>
      </p:pic>
      <p:sp>
        <p:nvSpPr>
          <p:cNvPr id="59" name="Текстовое поле"/>
          <p:cNvSpPr>
            <a:spLocks noGrp="1"/>
          </p:cNvSpPr>
          <p:nvPr>
            <p:ph type="title"/>
          </p:nvPr>
        </p:nvSpPr>
        <p:spPr>
          <a:xfrm>
            <a:off x="838200" y="365124"/>
            <a:ext cx="10515600" cy="1325562"/>
          </a:xfrm>
          <a:prstGeom prst="rect">
            <a:avLst/>
          </a:prstGeom>
          <a:noFill/>
          <a:ln w="12700" cap="flat" cmpd="sng">
            <a:noFill/>
            <a:prstDash val="solid"/>
            <a:miter/>
          </a:ln>
        </p:spPr>
        <p:txBody>
          <a:bodyPr vert="horz" wrap="square" lIns="91440" tIns="45720" rIns="91440" bIns="45720" anchor="ctr" anchorCtr="0">
            <a:prstTxWarp prst="textNoShape">
              <a:avLst/>
            </a:prstTxWarp>
          </a:bodyPr>
          <a:lstStyle/>
          <a:p>
            <a:pPr marL="0" indent="0" algn="ctr">
              <a:lnSpc>
                <a:spcPct val="90000"/>
              </a:lnSpc>
              <a:spcBef>
                <a:spcPts val="0"/>
              </a:spcBef>
              <a:spcAft>
                <a:spcPts val="0"/>
              </a:spcAft>
              <a:buNone/>
            </a:pPr>
            <a:r>
              <a:rPr lang="en-US" altLang="zh-CN" sz="4400" b="1" i="0" u="none" strike="noStrike" kern="1200" cap="none" spc="0" baseline="0">
                <a:solidFill>
                  <a:srgbClr val="000000"/>
                </a:solidFill>
                <a:latin typeface="REG" charset="0"/>
                <a:ea typeface="等线 Light" charset="0"/>
                <a:cs typeface="Lucida Sans"/>
              </a:rPr>
              <a:t>Формы психолого-педагогического просвещения родителей</a:t>
            </a:r>
            <a:endParaRPr lang="zh-CN" altLang="en-US" sz="4400" b="1" i="0" u="none" strike="noStrike" kern="1200" cap="none" spc="0" baseline="0">
              <a:solidFill>
                <a:schemeClr val="tx1"/>
              </a:solidFill>
              <a:latin typeface="REG" charset="0"/>
              <a:ea typeface="等线 Light" charset="0"/>
              <a:cs typeface="Lucida Sans"/>
            </a:endParaRPr>
          </a:p>
        </p:txBody>
      </p:sp>
      <p:sp>
        <p:nvSpPr>
          <p:cNvPr id="60" name="Текстовое поле"/>
          <p:cNvSpPr>
            <a:spLocks noGrp="1"/>
          </p:cNvSpPr>
          <p:nvPr>
            <p:ph type="body" idx="1"/>
          </p:nvPr>
        </p:nvSpPr>
        <p:spPr>
          <a:xfrm>
            <a:off x="838200" y="1825625"/>
            <a:ext cx="10515600" cy="4351338"/>
          </a:xfrm>
          <a:prstGeom prst="rect">
            <a:avLst/>
          </a:prstGeom>
          <a:noFill/>
          <a:ln w="12700" cap="flat" cmpd="sng">
            <a:noFill/>
            <a:prstDash val="solid"/>
            <a:miter/>
          </a:ln>
        </p:spPr>
        <p:txBody>
          <a:bodyPr vert="horz" wrap="square" lIns="91440" tIns="45720" rIns="91440" bIns="45720" anchor="t" anchorCtr="0">
            <a:prstTxWarp prst="textNoShape">
              <a:avLst/>
            </a:prstTxWarp>
          </a:bodyPr>
          <a:lstStyle/>
          <a:p>
            <a:pPr marL="228600" indent="-228600" algn="l" fontAlgn="t">
              <a:lnSpc>
                <a:spcPct val="79000"/>
              </a:lnSpc>
              <a:spcBef>
                <a:spcPts val="1000"/>
              </a:spcBef>
              <a:spcAft>
                <a:spcPts val="0"/>
              </a:spcAft>
              <a:buFont typeface="Arial" pitchFamily="34" charset="0"/>
              <a:buChar char="•"/>
            </a:pPr>
            <a:r>
              <a:rPr lang="en-US" altLang="zh-CN" sz="2800" b="0" i="0" u="none" strike="noStrike" kern="1200" cap="none" spc="0" baseline="0">
                <a:solidFill>
                  <a:srgbClr val="000000"/>
                </a:solidFill>
                <a:latin typeface="REG" charset="0"/>
                <a:ea typeface="等线" charset="0"/>
                <a:cs typeface="Lucida Sans"/>
              </a:rPr>
              <a:t>Родительские собрания. Формы: «Круглый стол», «Аукцион советов», «КВН», «Деловая игра» , «Что? Где? Когда?» Например: «Правила дорожные детям знать положено».</a:t>
            </a:r>
          </a:p>
          <a:p>
            <a:pPr marL="228600" indent="-228600" algn="l" fontAlgn="t">
              <a:lnSpc>
                <a:spcPct val="79000"/>
              </a:lnSpc>
              <a:spcBef>
                <a:spcPts val="1000"/>
              </a:spcBef>
              <a:spcAft>
                <a:spcPts val="0"/>
              </a:spcAft>
              <a:buFont typeface="Arial" pitchFamily="34" charset="0"/>
              <a:buChar char="•"/>
            </a:pPr>
            <a:r>
              <a:rPr lang="en-US" altLang="zh-CN" sz="2800" b="0" i="0" u="none" strike="noStrike" kern="1200" cap="none" spc="0" baseline="0">
                <a:solidFill>
                  <a:srgbClr val="000000"/>
                </a:solidFill>
                <a:latin typeface="REG" charset="0"/>
                <a:ea typeface="等线" charset="0"/>
                <a:cs typeface="Lucida Sans"/>
              </a:rPr>
              <a:t>Онлайн-лектории - формы, подробно раскрывающие сущность той или иной проблемы воспитания в сетевом общении с родителями, лучший опыт семейного воспитания. Например: «Патриотическое воспитание детей в семье и детском саду», «Круг семейного чтения».</a:t>
            </a:r>
          </a:p>
          <a:p>
            <a:pPr marL="228600" indent="-228600" algn="l" fontAlgn="t">
              <a:lnSpc>
                <a:spcPct val="79000"/>
              </a:lnSpc>
              <a:spcBef>
                <a:spcPts val="1000"/>
              </a:spcBef>
              <a:spcAft>
                <a:spcPts val="0"/>
              </a:spcAft>
              <a:buFont typeface="Arial" pitchFamily="34" charset="0"/>
              <a:buChar char="•"/>
            </a:pPr>
            <a:r>
              <a:rPr lang="en-US" altLang="zh-CN" sz="2800" b="0" i="0" u="none" strike="noStrike" kern="1200" cap="none" spc="0" baseline="0">
                <a:solidFill>
                  <a:srgbClr val="000000"/>
                </a:solidFill>
                <a:latin typeface="REG" charset="0"/>
                <a:ea typeface="等线" charset="0"/>
                <a:cs typeface="Lucida Sans"/>
              </a:rPr>
              <a:t>Родительские чтения. Эта форма работы дает возможность родителям не только слушать лекции педагогов, но и изучать литературу по проблеме и участвовать в ее обсуждении.</a:t>
            </a:r>
          </a:p>
          <a:p>
            <a:pPr marL="228600" indent="-228600" algn="l">
              <a:lnSpc>
                <a:spcPct val="79000"/>
              </a:lnSpc>
              <a:spcBef>
                <a:spcPts val="1000"/>
              </a:spcBef>
              <a:spcAft>
                <a:spcPts val="0"/>
              </a:spcAft>
              <a:buFont typeface="Arial" pitchFamily="34" charset="0"/>
              <a:buChar char="•"/>
            </a:pPr>
            <a:endParaRPr lang="zh-CN" altLang="en-US" sz="2800" b="0" i="0" u="none" strike="noStrike" kern="1200" cap="none" spc="0" baseline="0">
              <a:solidFill>
                <a:schemeClr val="tx1"/>
              </a:solidFill>
              <a:latin typeface="REG" charset="0"/>
              <a:ea typeface="等线" charset="0"/>
              <a:cs typeface="Lucida Sans"/>
            </a:endParaRPr>
          </a:p>
        </p:txBody>
      </p:sp>
    </p:spTree>
    <p:extLst>
      <p:ext uri="{BB962C8B-B14F-4D97-AF65-F5344CB8AC3E}">
        <p14:creationId xmlns="" xmlns:p14="http://schemas.microsoft.com/office/powerpoint/2010/main" val="6597704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5" name="Изображения" descr="Picture background"/>
          <p:cNvPicPr>
            <a:picLocks noChangeAspect="1"/>
          </p:cNvPicPr>
          <p:nvPr/>
        </p:nvPicPr>
        <p:blipFill>
          <a:blip r:embed="rId2" cstate="print"/>
          <a:stretch>
            <a:fillRect/>
          </a:stretch>
        </p:blipFill>
        <p:spPr>
          <a:xfrm>
            <a:off x="0" y="0"/>
            <a:ext cx="12192000" cy="6858000"/>
          </a:xfrm>
          <a:prstGeom prst="rect">
            <a:avLst/>
          </a:prstGeom>
          <a:noFill/>
          <a:ln w="12700" cap="flat" cmpd="sng">
            <a:noFill/>
            <a:prstDash val="solid"/>
            <a:miter/>
          </a:ln>
        </p:spPr>
      </p:pic>
      <p:sp>
        <p:nvSpPr>
          <p:cNvPr id="66" name="Текстовое поле"/>
          <p:cNvSpPr>
            <a:spLocks noGrp="1"/>
          </p:cNvSpPr>
          <p:nvPr>
            <p:ph type="title"/>
          </p:nvPr>
        </p:nvSpPr>
        <p:spPr>
          <a:xfrm>
            <a:off x="838200" y="365124"/>
            <a:ext cx="10515600" cy="1325562"/>
          </a:xfrm>
          <a:prstGeom prst="rect">
            <a:avLst/>
          </a:prstGeom>
          <a:noFill/>
          <a:ln w="12700" cap="flat" cmpd="sng">
            <a:noFill/>
            <a:prstDash val="solid"/>
            <a:miter/>
          </a:ln>
        </p:spPr>
        <p:txBody>
          <a:bodyPr vert="horz" wrap="square" lIns="91440" tIns="45720" rIns="91440" bIns="45720" anchor="ctr" anchorCtr="0">
            <a:prstTxWarp prst="textNoShape">
              <a:avLst/>
            </a:prstTxWarp>
          </a:bodyPr>
          <a:lstStyle/>
          <a:p>
            <a:pPr marL="0" indent="0" algn="ctr">
              <a:lnSpc>
                <a:spcPct val="90000"/>
              </a:lnSpc>
              <a:spcBef>
                <a:spcPts val="0"/>
              </a:spcBef>
              <a:spcAft>
                <a:spcPts val="0"/>
              </a:spcAft>
              <a:buNone/>
            </a:pPr>
            <a:r>
              <a:rPr lang="en-US" altLang="zh-CN" sz="4400" b="1" i="0" u="none" strike="noStrike" kern="1200" cap="none" spc="0" baseline="0">
                <a:solidFill>
                  <a:srgbClr val="000000"/>
                </a:solidFill>
                <a:latin typeface="REG" charset="0"/>
                <a:ea typeface="等线 Light" charset="0"/>
                <a:cs typeface="Lucida Sans"/>
              </a:rPr>
              <a:t>Формы психолого-педагогического просвещения родителей</a:t>
            </a:r>
            <a:endParaRPr lang="zh-CN" altLang="en-US" sz="4400" b="1" i="0" u="none" strike="noStrike" kern="1200" cap="none" spc="0" baseline="0">
              <a:solidFill>
                <a:schemeClr val="tx1"/>
              </a:solidFill>
              <a:latin typeface="REG" charset="0"/>
              <a:ea typeface="等线 Light" charset="0"/>
              <a:cs typeface="Lucida Sans"/>
            </a:endParaRPr>
          </a:p>
        </p:txBody>
      </p:sp>
      <p:sp>
        <p:nvSpPr>
          <p:cNvPr id="67" name="Текстовое поле"/>
          <p:cNvSpPr>
            <a:spLocks noGrp="1"/>
          </p:cNvSpPr>
          <p:nvPr>
            <p:ph type="body" idx="1"/>
          </p:nvPr>
        </p:nvSpPr>
        <p:spPr>
          <a:xfrm>
            <a:off x="838200" y="1825625"/>
            <a:ext cx="10515600" cy="4351338"/>
          </a:xfrm>
          <a:prstGeom prst="rect">
            <a:avLst/>
          </a:prstGeom>
          <a:noFill/>
          <a:ln w="12700" cap="flat" cmpd="sng">
            <a:noFill/>
            <a:prstDash val="solid"/>
            <a:miter/>
          </a:ln>
        </p:spPr>
        <p:txBody>
          <a:bodyPr vert="horz" wrap="square" lIns="91440" tIns="45720" rIns="91440" bIns="45720" anchor="t" anchorCtr="0">
            <a:prstTxWarp prst="textNoShape">
              <a:avLst/>
            </a:prstTxWarp>
          </a:bodyPr>
          <a:lstStyle/>
          <a:p>
            <a:pPr marL="228600" indent="-228600" algn="l" fontAlgn="t">
              <a:lnSpc>
                <a:spcPct val="90000"/>
              </a:lnSpc>
              <a:spcBef>
                <a:spcPts val="1000"/>
              </a:spcBef>
              <a:spcAft>
                <a:spcPts val="0"/>
              </a:spcAft>
              <a:buFont typeface="Arial" pitchFamily="34" charset="0"/>
              <a:buChar char="•"/>
            </a:pPr>
            <a:r>
              <a:rPr lang="en-US" altLang="zh-CN" sz="2800" b="0" i="0" u="none" strike="noStrike" kern="1200" cap="none" spc="0" baseline="0">
                <a:solidFill>
                  <a:srgbClr val="000000"/>
                </a:solidFill>
                <a:latin typeface="REG" charset="0"/>
                <a:ea typeface="等线" charset="0"/>
                <a:cs typeface="Lucida Sans"/>
              </a:rPr>
              <a:t>Психологические тренинги – метод активного обучения, направленный на развитие знаний, умений и навыков и социальных установок. В тренинге нуждаются семьи , которые хотят изменить свое отношение к поведению и взаимодействию с собственным ребенком, сделать его более открытым и доверительным.</a:t>
            </a:r>
          </a:p>
          <a:p>
            <a:pPr marL="228600" indent="-228600" algn="l" fontAlgn="t">
              <a:lnSpc>
                <a:spcPct val="90000"/>
              </a:lnSpc>
              <a:spcBef>
                <a:spcPts val="1000"/>
              </a:spcBef>
              <a:spcAft>
                <a:spcPts val="0"/>
              </a:spcAft>
              <a:buFont typeface="Arial" pitchFamily="34" charset="0"/>
              <a:buChar char="•"/>
            </a:pPr>
            <a:r>
              <a:rPr lang="en-US" altLang="zh-CN" sz="2800" b="0" i="0" u="none" strike="noStrike" kern="1200" cap="none" spc="0" baseline="0">
                <a:solidFill>
                  <a:srgbClr val="000000"/>
                </a:solidFill>
                <a:latin typeface="REG" charset="0"/>
                <a:ea typeface="等线" charset="0"/>
                <a:cs typeface="Lucida Sans"/>
              </a:rPr>
              <a:t>Родительские вечера – общение с родителями друга своего ребенка, обмен опытом в неофициальной обстановке. Формы: «Клуб любителей семейных путешествий», «Вечер вопросов и ответов», «В кругу друзей».</a:t>
            </a:r>
          </a:p>
          <a:p>
            <a:pPr marL="228600" indent="-228600" algn="l">
              <a:lnSpc>
                <a:spcPct val="90000"/>
              </a:lnSpc>
              <a:spcBef>
                <a:spcPts val="1000"/>
              </a:spcBef>
              <a:spcAft>
                <a:spcPts val="0"/>
              </a:spcAft>
              <a:buFont typeface="Arial" pitchFamily="34" charset="0"/>
              <a:buChar char="•"/>
            </a:pPr>
            <a:endParaRPr lang="zh-CN" altLang="en-US" sz="2800" b="0" i="0" u="none" strike="noStrike" kern="1200" cap="none" spc="0" baseline="0">
              <a:solidFill>
                <a:schemeClr val="tx1"/>
              </a:solidFill>
              <a:latin typeface="REG" charset="0"/>
              <a:ea typeface="等线" charset="0"/>
              <a:cs typeface="Lucida Sans"/>
            </a:endParaRPr>
          </a:p>
        </p:txBody>
      </p:sp>
    </p:spTree>
    <p:extLst>
      <p:ext uri="{BB962C8B-B14F-4D97-AF65-F5344CB8AC3E}">
        <p14:creationId xmlns="" xmlns:p14="http://schemas.microsoft.com/office/powerpoint/2010/main" val="20363239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2" name="Изображения" descr="Picture background"/>
          <p:cNvPicPr>
            <a:picLocks noChangeAspect="1"/>
          </p:cNvPicPr>
          <p:nvPr/>
        </p:nvPicPr>
        <p:blipFill>
          <a:blip r:embed="rId2" cstate="print"/>
          <a:stretch>
            <a:fillRect/>
          </a:stretch>
        </p:blipFill>
        <p:spPr>
          <a:xfrm>
            <a:off x="0" y="0"/>
            <a:ext cx="12192000" cy="6858000"/>
          </a:xfrm>
          <a:prstGeom prst="rect">
            <a:avLst/>
          </a:prstGeom>
          <a:noFill/>
          <a:ln w="12700" cap="flat" cmpd="sng">
            <a:noFill/>
            <a:prstDash val="solid"/>
            <a:miter/>
          </a:ln>
        </p:spPr>
      </p:pic>
      <p:sp>
        <p:nvSpPr>
          <p:cNvPr id="73" name="Текстовое поле"/>
          <p:cNvSpPr>
            <a:spLocks noGrp="1"/>
          </p:cNvSpPr>
          <p:nvPr>
            <p:ph type="title"/>
          </p:nvPr>
        </p:nvSpPr>
        <p:spPr>
          <a:xfrm>
            <a:off x="838200" y="365124"/>
            <a:ext cx="10515600" cy="1325562"/>
          </a:xfrm>
          <a:prstGeom prst="rect">
            <a:avLst/>
          </a:prstGeom>
          <a:noFill/>
          <a:ln w="12700" cap="flat" cmpd="sng">
            <a:noFill/>
            <a:prstDash val="solid"/>
            <a:miter/>
          </a:ln>
        </p:spPr>
        <p:txBody>
          <a:bodyPr vert="horz" wrap="square" lIns="91440" tIns="45720" rIns="91440" bIns="45720" anchor="ctr" anchorCtr="0">
            <a:prstTxWarp prst="textNoShape">
              <a:avLst/>
            </a:prstTxWarp>
          </a:bodyPr>
          <a:lstStyle/>
          <a:p>
            <a:pPr marL="0" indent="0" algn="ctr">
              <a:lnSpc>
                <a:spcPct val="90000"/>
              </a:lnSpc>
              <a:spcBef>
                <a:spcPts val="0"/>
              </a:spcBef>
              <a:spcAft>
                <a:spcPts val="0"/>
              </a:spcAft>
              <a:buNone/>
            </a:pPr>
            <a:r>
              <a:rPr lang="en-US" altLang="zh-CN" sz="4000" b="1" i="0" u="none" strike="noStrike" kern="1200" cap="none" spc="0" baseline="0">
                <a:solidFill>
                  <a:srgbClr val="000000"/>
                </a:solidFill>
                <a:latin typeface="REG" charset="0"/>
                <a:ea typeface="等线 Light" charset="0"/>
                <a:cs typeface="Lucida Sans"/>
              </a:rPr>
              <a:t>Формы совместной творческой и трудовой деятельности педагогов, родителей и детей</a:t>
            </a:r>
            <a:endParaRPr lang="zh-CN" altLang="en-US" sz="4000" b="1" i="0" u="none" strike="noStrike" kern="1200" cap="none" spc="0" baseline="0">
              <a:solidFill>
                <a:schemeClr val="tx1"/>
              </a:solidFill>
              <a:latin typeface="REG" charset="0"/>
              <a:ea typeface="等线 Light" charset="0"/>
              <a:cs typeface="Lucida Sans"/>
            </a:endParaRPr>
          </a:p>
        </p:txBody>
      </p:sp>
      <p:sp>
        <p:nvSpPr>
          <p:cNvPr id="74" name="Текстовое поле"/>
          <p:cNvSpPr>
            <a:spLocks noGrp="1"/>
          </p:cNvSpPr>
          <p:nvPr>
            <p:ph type="body" idx="1"/>
          </p:nvPr>
        </p:nvSpPr>
        <p:spPr>
          <a:xfrm>
            <a:off x="838200" y="1825625"/>
            <a:ext cx="10515600" cy="4351338"/>
          </a:xfrm>
          <a:prstGeom prst="rect">
            <a:avLst/>
          </a:prstGeom>
          <a:noFill/>
          <a:ln w="12700" cap="flat" cmpd="sng">
            <a:noFill/>
            <a:prstDash val="solid"/>
            <a:miter/>
          </a:ln>
        </p:spPr>
        <p:txBody>
          <a:bodyPr vert="horz" wrap="square" lIns="91440" tIns="45720" rIns="91440" bIns="45720" anchor="t" anchorCtr="0">
            <a:prstTxWarp prst="textNoShape">
              <a:avLst/>
            </a:prstTxWarp>
          </a:bodyPr>
          <a:lstStyle/>
          <a:p>
            <a:pPr marL="228600" indent="-228600" algn="l" fontAlgn="t">
              <a:lnSpc>
                <a:spcPct val="90000"/>
              </a:lnSpc>
              <a:spcBef>
                <a:spcPts val="1000"/>
              </a:spcBef>
              <a:spcAft>
                <a:spcPts val="0"/>
              </a:spcAft>
              <a:buFont typeface="Arial" pitchFamily="34" charset="0"/>
              <a:buChar char="•"/>
            </a:pPr>
            <a:r>
              <a:rPr lang="en-US" altLang="zh-CN" sz="2800" b="0" i="0" u="none" strike="noStrike" kern="1200" cap="none" spc="0" baseline="0">
                <a:solidFill>
                  <a:srgbClr val="000000"/>
                </a:solidFill>
                <a:latin typeface="REG" charset="0"/>
                <a:ea typeface="等线" charset="0"/>
                <a:cs typeface="Lucida Sans"/>
              </a:rPr>
              <a:t>Портфолио достижений своего ребенка «Я все смогу!»</a:t>
            </a:r>
          </a:p>
          <a:p>
            <a:pPr marL="228600" indent="-228600" algn="l" fontAlgn="t">
              <a:lnSpc>
                <a:spcPct val="90000"/>
              </a:lnSpc>
              <a:spcBef>
                <a:spcPts val="1000"/>
              </a:spcBef>
              <a:spcAft>
                <a:spcPts val="0"/>
              </a:spcAft>
              <a:buFont typeface="Arial" pitchFamily="34" charset="0"/>
              <a:buChar char="•"/>
            </a:pPr>
            <a:r>
              <a:rPr lang="en-US" altLang="zh-CN" sz="2800" b="0" i="0" u="none" strike="noStrike" kern="1200" cap="none" spc="0" baseline="0">
                <a:solidFill>
                  <a:srgbClr val="000000"/>
                </a:solidFill>
                <a:latin typeface="REG" charset="0"/>
                <a:ea typeface="等线" charset="0"/>
                <a:cs typeface="Lucida Sans"/>
              </a:rPr>
              <a:t>Сетевое взаимодействие. Размещение информации о жизни группы на сайте ДОУ, на сайте педагогов позволяют родителям быть в курсе всех событий жизни дошкольного учреждения.</a:t>
            </a:r>
          </a:p>
          <a:p>
            <a:pPr marL="228600" indent="-228600" algn="l" fontAlgn="t">
              <a:lnSpc>
                <a:spcPct val="90000"/>
              </a:lnSpc>
              <a:spcBef>
                <a:spcPts val="1000"/>
              </a:spcBef>
              <a:spcAft>
                <a:spcPts val="0"/>
              </a:spcAft>
              <a:buFont typeface="Arial" pitchFamily="34" charset="0"/>
              <a:buChar char="•"/>
            </a:pPr>
            <a:r>
              <a:rPr lang="en-US" altLang="zh-CN" sz="2800" b="0" i="0" u="none" strike="noStrike" kern="1200" cap="none" spc="0" baseline="0">
                <a:solidFill>
                  <a:srgbClr val="000000"/>
                </a:solidFill>
                <a:latin typeface="REG" charset="0"/>
                <a:ea typeface="等线" charset="0"/>
                <a:cs typeface="Lucida Sans"/>
              </a:rPr>
              <a:t>Ежеквартальный выпуск газеты «Жизнь замечательных детей».</a:t>
            </a:r>
          </a:p>
          <a:p>
            <a:pPr marL="228600" indent="-228600" algn="l" fontAlgn="t">
              <a:lnSpc>
                <a:spcPct val="90000"/>
              </a:lnSpc>
              <a:spcBef>
                <a:spcPts val="1000"/>
              </a:spcBef>
              <a:spcAft>
                <a:spcPts val="0"/>
              </a:spcAft>
              <a:buFont typeface="Arial" pitchFamily="34" charset="0"/>
              <a:buChar char="•"/>
            </a:pPr>
            <a:r>
              <a:rPr lang="en-US" altLang="zh-CN" sz="2800" b="0" i="0" u="none" strike="noStrike" kern="1200" cap="none" spc="0" baseline="0">
                <a:solidFill>
                  <a:srgbClr val="000000"/>
                </a:solidFill>
                <a:latin typeface="REG" charset="0"/>
                <a:ea typeface="等线" charset="0"/>
                <a:cs typeface="Lucida Sans"/>
              </a:rPr>
              <a:t>«Неделя добрых дел». Экологические акции: «Подари красоту детям», «Огород на подоконнике -огородные чудеса!», «Кормушка для пичужки».</a:t>
            </a:r>
          </a:p>
          <a:p>
            <a:pPr marL="228600" indent="-228600" algn="l">
              <a:lnSpc>
                <a:spcPct val="90000"/>
              </a:lnSpc>
              <a:spcBef>
                <a:spcPts val="1000"/>
              </a:spcBef>
              <a:spcAft>
                <a:spcPts val="0"/>
              </a:spcAft>
              <a:buFont typeface="Arial" pitchFamily="34" charset="0"/>
              <a:buChar char="•"/>
            </a:pPr>
            <a:endParaRPr lang="zh-CN" altLang="en-US" sz="2800" b="0" i="0" u="none" strike="noStrike" kern="1200" cap="none" spc="0" baseline="0">
              <a:solidFill>
                <a:schemeClr val="tx1"/>
              </a:solidFill>
              <a:latin typeface="REG" charset="0"/>
              <a:ea typeface="等线" charset="0"/>
              <a:cs typeface="Lucida Sans"/>
            </a:endParaRPr>
          </a:p>
        </p:txBody>
      </p:sp>
    </p:spTree>
    <p:extLst>
      <p:ext uri="{BB962C8B-B14F-4D97-AF65-F5344CB8AC3E}">
        <p14:creationId xmlns="" xmlns:p14="http://schemas.microsoft.com/office/powerpoint/2010/main" val="7041972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5" name="Изображения" descr="Picture background"/>
          <p:cNvPicPr>
            <a:picLocks noChangeAspect="1"/>
          </p:cNvPicPr>
          <p:nvPr/>
        </p:nvPicPr>
        <p:blipFill>
          <a:blip r:embed="rId2" cstate="print"/>
          <a:stretch>
            <a:fillRect/>
          </a:stretch>
        </p:blipFill>
        <p:spPr>
          <a:xfrm>
            <a:off x="0" y="0"/>
            <a:ext cx="12192000" cy="6858000"/>
          </a:xfrm>
          <a:prstGeom prst="rect">
            <a:avLst/>
          </a:prstGeom>
          <a:noFill/>
          <a:ln w="12700" cap="flat" cmpd="sng">
            <a:noFill/>
            <a:prstDash val="solid"/>
            <a:miter/>
          </a:ln>
        </p:spPr>
      </p:pic>
      <p:sp>
        <p:nvSpPr>
          <p:cNvPr id="76" name="Текстовое поле"/>
          <p:cNvSpPr>
            <a:spLocks noGrp="1"/>
          </p:cNvSpPr>
          <p:nvPr>
            <p:ph type="title"/>
          </p:nvPr>
        </p:nvSpPr>
        <p:spPr>
          <a:xfrm>
            <a:off x="838200" y="365124"/>
            <a:ext cx="10515600" cy="1325562"/>
          </a:xfrm>
          <a:prstGeom prst="rect">
            <a:avLst/>
          </a:prstGeom>
          <a:noFill/>
          <a:ln w="12700" cap="flat" cmpd="sng">
            <a:noFill/>
            <a:prstDash val="solid"/>
            <a:miter/>
          </a:ln>
        </p:spPr>
        <p:txBody>
          <a:bodyPr vert="horz" wrap="square" lIns="91440" tIns="45720" rIns="91440" bIns="45720" anchor="ctr" anchorCtr="0">
            <a:prstTxWarp prst="textNoShape">
              <a:avLst/>
            </a:prstTxWarp>
          </a:bodyPr>
          <a:lstStyle/>
          <a:p>
            <a:pPr marL="0" indent="0" algn="ctr">
              <a:lnSpc>
                <a:spcPct val="90000"/>
              </a:lnSpc>
              <a:spcBef>
                <a:spcPts val="0"/>
              </a:spcBef>
              <a:spcAft>
                <a:spcPts val="0"/>
              </a:spcAft>
              <a:buNone/>
            </a:pPr>
            <a:r>
              <a:rPr lang="en-US" altLang="zh-CN" sz="4000" b="1" i="0" u="none" strike="noStrike" kern="1200" cap="none" spc="0" baseline="0">
                <a:solidFill>
                  <a:srgbClr val="000000"/>
                </a:solidFill>
                <a:latin typeface="REG" charset="0"/>
                <a:ea typeface="等线 Light" charset="0"/>
                <a:cs typeface="Lucida Sans"/>
              </a:rPr>
              <a:t>Формы совместной творческой и трудовой деятельности педагогов, родителей и детей</a:t>
            </a:r>
            <a:endParaRPr lang="zh-CN" altLang="en-US" sz="4000" b="1" i="0" u="none" strike="noStrike" kern="1200" cap="none" spc="0" baseline="0">
              <a:solidFill>
                <a:schemeClr val="tx1"/>
              </a:solidFill>
              <a:latin typeface="REG" charset="0"/>
              <a:ea typeface="等线 Light" charset="0"/>
              <a:cs typeface="Lucida Sans"/>
            </a:endParaRPr>
          </a:p>
        </p:txBody>
      </p:sp>
      <p:sp>
        <p:nvSpPr>
          <p:cNvPr id="77" name="Текстовое поле"/>
          <p:cNvSpPr>
            <a:spLocks noGrp="1"/>
          </p:cNvSpPr>
          <p:nvPr>
            <p:ph type="body" idx="1"/>
          </p:nvPr>
        </p:nvSpPr>
        <p:spPr>
          <a:xfrm>
            <a:off x="838200" y="1825625"/>
            <a:ext cx="10515600" cy="4351338"/>
          </a:xfrm>
          <a:prstGeom prst="rect">
            <a:avLst/>
          </a:prstGeom>
          <a:noFill/>
          <a:ln w="12700" cap="flat" cmpd="sng">
            <a:noFill/>
            <a:prstDash val="solid"/>
            <a:miter/>
          </a:ln>
        </p:spPr>
        <p:txBody>
          <a:bodyPr vert="horz" wrap="square" lIns="91440" tIns="45720" rIns="91440" bIns="45720" anchor="t" anchorCtr="0">
            <a:prstTxWarp prst="textNoShape">
              <a:avLst/>
            </a:prstTxWarp>
          </a:bodyPr>
          <a:lstStyle/>
          <a:p>
            <a:pPr marL="228600" indent="-228600" algn="l" fontAlgn="t">
              <a:lnSpc>
                <a:spcPct val="79000"/>
              </a:lnSpc>
              <a:spcBef>
                <a:spcPts val="1000"/>
              </a:spcBef>
              <a:spcAft>
                <a:spcPts val="0"/>
              </a:spcAft>
              <a:buFont typeface="Arial" pitchFamily="34" charset="0"/>
              <a:buChar char="•"/>
            </a:pPr>
            <a:r>
              <a:rPr lang="en-US" altLang="zh-CN" sz="2600" b="0" i="0" u="none" strike="noStrike" kern="1200" cap="none" spc="0" baseline="0">
                <a:solidFill>
                  <a:srgbClr val="000000"/>
                </a:solidFill>
                <a:latin typeface="REG" charset="0"/>
                <a:ea typeface="等线" charset="0"/>
                <a:cs typeface="Lucida Sans"/>
              </a:rPr>
              <a:t>Участие в подготовке к праздникам, в смотрах конкурсах, в тематических выставках («Семейное хобби, увлечения, занятия»), в выпуске стенгазет, книжек-самоделок, семейных альбомов, в оформлении фотовернисажей, фотовыставок, в спортивных соревнованиях «Мы богатыри».</a:t>
            </a:r>
          </a:p>
          <a:p>
            <a:pPr marL="228600" indent="-228600" algn="l" fontAlgn="t">
              <a:lnSpc>
                <a:spcPct val="79000"/>
              </a:lnSpc>
              <a:spcBef>
                <a:spcPts val="1000"/>
              </a:spcBef>
              <a:spcAft>
                <a:spcPts val="0"/>
              </a:spcAft>
              <a:buFont typeface="Arial" pitchFamily="34" charset="0"/>
              <a:buChar char="•"/>
            </a:pPr>
            <a:r>
              <a:rPr lang="en-US" altLang="zh-CN" sz="2600" b="0" i="0" u="none" strike="noStrike" kern="1200" cap="none" spc="0" baseline="0">
                <a:solidFill>
                  <a:srgbClr val="000000"/>
                </a:solidFill>
                <a:latin typeface="REG" charset="0"/>
                <a:ea typeface="等线" charset="0"/>
                <a:cs typeface="Lucida Sans"/>
              </a:rPr>
              <a:t>«Родители года» – поощрение родителей за участие в мероприятиях грамотами и благодарностями. Использование современных форм взаимодействия педагогов с родителями воспитанников помогут сформировать активную позицию воспитательной роли семьи, сделать счастливой подрастающую личность.</a:t>
            </a:r>
          </a:p>
          <a:p>
            <a:pPr marL="0" indent="0" algn="l">
              <a:lnSpc>
                <a:spcPct val="79000"/>
              </a:lnSpc>
              <a:spcBef>
                <a:spcPts val="1000"/>
              </a:spcBef>
              <a:spcAft>
                <a:spcPts val="0"/>
              </a:spcAft>
              <a:buNone/>
            </a:pPr>
            <a:r>
              <a:rPr lang="zh-CN" altLang="en-US" sz="2600" b="0" i="0" u="none" strike="noStrike" kern="1200" cap="none" spc="0" baseline="0">
                <a:solidFill>
                  <a:schemeClr val="tx1"/>
                </a:solidFill>
                <a:latin typeface="REG" charset="0"/>
                <a:ea typeface="等线" charset="0"/>
                <a:cs typeface="Lucida Sans"/>
              </a:rPr>
              <a:t/>
            </a:r>
            <a:br>
              <a:rPr lang="zh-CN" altLang="en-US" sz="2600" b="0" i="0" u="none" strike="noStrike" kern="1200" cap="none" spc="0" baseline="0">
                <a:solidFill>
                  <a:schemeClr val="tx1"/>
                </a:solidFill>
                <a:latin typeface="REG" charset="0"/>
                <a:ea typeface="等线" charset="0"/>
                <a:cs typeface="Lucida Sans"/>
              </a:rPr>
            </a:br>
            <a:endParaRPr lang="zh-CN" altLang="en-US" sz="2600" b="0" i="0" u="none" strike="noStrike" kern="1200" cap="none" spc="0" baseline="0">
              <a:solidFill>
                <a:schemeClr val="tx1"/>
              </a:solidFill>
              <a:latin typeface="REG" charset="0"/>
              <a:ea typeface="等线" charset="0"/>
              <a:cs typeface="Lucida Sans"/>
            </a:endParaRPr>
          </a:p>
        </p:txBody>
      </p:sp>
    </p:spTree>
    <p:extLst>
      <p:ext uri="{BB962C8B-B14F-4D97-AF65-F5344CB8AC3E}">
        <p14:creationId xmlns="" xmlns:p14="http://schemas.microsoft.com/office/powerpoint/2010/main" val="99418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8" name="Изображения" descr="Picture background"/>
          <p:cNvPicPr>
            <a:picLocks noChangeAspect="1"/>
          </p:cNvPicPr>
          <p:nvPr/>
        </p:nvPicPr>
        <p:blipFill>
          <a:blip r:embed="rId2" cstate="print"/>
          <a:stretch>
            <a:fillRect/>
          </a:stretch>
        </p:blipFill>
        <p:spPr>
          <a:xfrm>
            <a:off x="0" y="0"/>
            <a:ext cx="12192000" cy="6858000"/>
          </a:xfrm>
          <a:prstGeom prst="rect">
            <a:avLst/>
          </a:prstGeom>
          <a:noFill/>
          <a:ln w="12700" cap="flat" cmpd="sng">
            <a:noFill/>
            <a:prstDash val="solid"/>
            <a:miter/>
          </a:ln>
        </p:spPr>
      </p:pic>
      <p:sp>
        <p:nvSpPr>
          <p:cNvPr id="79" name="Текстовое поле"/>
          <p:cNvSpPr>
            <a:spLocks noGrp="1"/>
          </p:cNvSpPr>
          <p:nvPr>
            <p:ph type="title"/>
          </p:nvPr>
        </p:nvSpPr>
        <p:spPr>
          <a:xfrm>
            <a:off x="838200" y="365124"/>
            <a:ext cx="10515600" cy="1325562"/>
          </a:xfrm>
          <a:prstGeom prst="rect">
            <a:avLst/>
          </a:prstGeom>
          <a:noFill/>
          <a:ln w="12700" cap="flat" cmpd="sng">
            <a:noFill/>
            <a:prstDash val="solid"/>
            <a:miter/>
          </a:ln>
        </p:spPr>
        <p:txBody>
          <a:bodyPr vert="horz" wrap="square" lIns="91440" tIns="45720" rIns="91440" bIns="45720" anchor="ctr" anchorCtr="0">
            <a:prstTxWarp prst="textNoShape">
              <a:avLst/>
            </a:prstTxWarp>
          </a:bodyPr>
          <a:lstStyle/>
          <a:p>
            <a:pPr marL="0" indent="0" algn="ctr">
              <a:lnSpc>
                <a:spcPct val="90000"/>
              </a:lnSpc>
              <a:spcBef>
                <a:spcPts val="0"/>
              </a:spcBef>
              <a:spcAft>
                <a:spcPts val="0"/>
              </a:spcAft>
              <a:buNone/>
            </a:pPr>
            <a:r>
              <a:rPr lang="en-US" altLang="zh-CN" sz="4400" b="1" i="0" u="none" strike="noStrike" kern="1200" cap="none" spc="0" baseline="0">
                <a:solidFill>
                  <a:schemeClr val="tx1"/>
                </a:solidFill>
                <a:latin typeface="REG" charset="0"/>
                <a:ea typeface="等线 Light" charset="0"/>
                <a:cs typeface="Lucida Sans"/>
              </a:rPr>
              <a:t>Акция</a:t>
            </a:r>
            <a:endParaRPr lang="zh-CN" altLang="en-US" sz="4400" b="1" i="0" u="none" strike="noStrike" kern="1200" cap="none" spc="0" baseline="0">
              <a:solidFill>
                <a:schemeClr val="tx1"/>
              </a:solidFill>
              <a:latin typeface="REG" charset="0"/>
              <a:ea typeface="等线 Light" charset="0"/>
              <a:cs typeface="Lucida Sans"/>
            </a:endParaRPr>
          </a:p>
        </p:txBody>
      </p:sp>
      <p:sp>
        <p:nvSpPr>
          <p:cNvPr id="80" name="Текстовое поле"/>
          <p:cNvSpPr>
            <a:spLocks noGrp="1"/>
          </p:cNvSpPr>
          <p:nvPr>
            <p:ph type="body" idx="1"/>
          </p:nvPr>
        </p:nvSpPr>
        <p:spPr>
          <a:xfrm>
            <a:off x="838200" y="1825625"/>
            <a:ext cx="10515600" cy="4351338"/>
          </a:xfrm>
          <a:prstGeom prst="rect">
            <a:avLst/>
          </a:prstGeom>
          <a:noFill/>
          <a:ln w="12700" cap="flat" cmpd="sng">
            <a:noFill/>
            <a:prstDash val="solid"/>
            <a:miter/>
          </a:ln>
        </p:spPr>
        <p:txBody>
          <a:bodyPr vert="horz" wrap="square" lIns="91440" tIns="45720" rIns="91440" bIns="45720" anchor="t" anchorCtr="0">
            <a:prstTxWarp prst="textNoShape">
              <a:avLst/>
            </a:prstTxWarp>
          </a:bodyPr>
          <a:lstStyle/>
          <a:p>
            <a:pPr marL="0" indent="0" algn="l">
              <a:lnSpc>
                <a:spcPct val="90000"/>
              </a:lnSpc>
              <a:spcBef>
                <a:spcPts val="1000"/>
              </a:spcBef>
              <a:spcAft>
                <a:spcPts val="0"/>
              </a:spcAft>
              <a:buNone/>
            </a:pPr>
            <a:r>
              <a:rPr lang="en-US" altLang="zh-CN" sz="2800" b="0" i="0" u="none" strike="noStrike" kern="1200" cap="none" spc="0" baseline="0">
                <a:solidFill>
                  <a:schemeClr val="tx1"/>
                </a:solidFill>
                <a:latin typeface="REG" charset="0"/>
                <a:ea typeface="等线" charset="0"/>
                <a:cs typeface="Lucida Sans"/>
              </a:rPr>
              <a:t>– это социально значимое, деятельностное, комплексное, событийное мероприятие, действия для достижения какой-либо цели</a:t>
            </a:r>
          </a:p>
          <a:p>
            <a:pPr marL="0" indent="0" algn="l">
              <a:lnSpc>
                <a:spcPct val="90000"/>
              </a:lnSpc>
              <a:spcBef>
                <a:spcPts val="1000"/>
              </a:spcBef>
              <a:spcAft>
                <a:spcPts val="0"/>
              </a:spcAft>
              <a:buNone/>
            </a:pPr>
            <a:r>
              <a:rPr lang="en-US" altLang="zh-CN" sz="2800" b="0" i="0" u="none" strike="noStrike" kern="1200" cap="none" spc="0" baseline="0">
                <a:solidFill>
                  <a:schemeClr val="tx1"/>
                </a:solidFill>
                <a:latin typeface="REG" charset="0"/>
                <a:ea typeface="等线" charset="0"/>
                <a:cs typeface="Lucida Sans"/>
              </a:rPr>
              <a:t>Основная цель акций: привлечение внимания всех участников образовательных отношений детского сада к проблеме, консолидация усилий и формирование положительных взаимоотношений между коллективом ДОО и родителями.</a:t>
            </a:r>
            <a:endParaRPr lang="zh-CN" altLang="en-US" sz="2800" b="0" i="0" u="none" strike="noStrike" kern="1200" cap="none" spc="0" baseline="0">
              <a:solidFill>
                <a:schemeClr val="tx1"/>
              </a:solidFill>
              <a:latin typeface="REG" charset="0"/>
              <a:ea typeface="等线" charset="0"/>
              <a:cs typeface="Lucida Sans"/>
            </a:endParaRPr>
          </a:p>
        </p:txBody>
      </p:sp>
    </p:spTree>
    <p:extLst>
      <p:ext uri="{BB962C8B-B14F-4D97-AF65-F5344CB8AC3E}">
        <p14:creationId xmlns="" xmlns:p14="http://schemas.microsoft.com/office/powerpoint/2010/main" val="9150031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1" name="Изображения" descr="Picture background"/>
          <p:cNvPicPr>
            <a:picLocks noChangeAspect="1"/>
          </p:cNvPicPr>
          <p:nvPr/>
        </p:nvPicPr>
        <p:blipFill>
          <a:blip r:embed="rId2" cstate="print"/>
          <a:stretch>
            <a:fillRect/>
          </a:stretch>
        </p:blipFill>
        <p:spPr>
          <a:xfrm>
            <a:off x="0" y="0"/>
            <a:ext cx="12192000" cy="6858000"/>
          </a:xfrm>
          <a:prstGeom prst="rect">
            <a:avLst/>
          </a:prstGeom>
          <a:noFill/>
          <a:ln w="12700" cap="flat" cmpd="sng">
            <a:noFill/>
            <a:prstDash val="solid"/>
            <a:miter/>
          </a:ln>
        </p:spPr>
      </p:pic>
      <p:sp>
        <p:nvSpPr>
          <p:cNvPr id="82" name="Текстовое поле"/>
          <p:cNvSpPr>
            <a:spLocks noGrp="1"/>
          </p:cNvSpPr>
          <p:nvPr>
            <p:ph type="title"/>
          </p:nvPr>
        </p:nvSpPr>
        <p:spPr>
          <a:xfrm>
            <a:off x="838200" y="365124"/>
            <a:ext cx="10515600" cy="1325562"/>
          </a:xfrm>
          <a:prstGeom prst="rect">
            <a:avLst/>
          </a:prstGeom>
          <a:noFill/>
          <a:ln w="12700" cap="flat" cmpd="sng">
            <a:noFill/>
            <a:prstDash val="solid"/>
            <a:miter/>
          </a:ln>
        </p:spPr>
        <p:txBody>
          <a:bodyPr vert="horz" wrap="square" lIns="91440" tIns="45720" rIns="91440" bIns="45720" anchor="ctr" anchorCtr="0">
            <a:prstTxWarp prst="textNoShape">
              <a:avLst/>
            </a:prstTxWarp>
          </a:bodyPr>
          <a:lstStyle/>
          <a:p>
            <a:pPr marL="0" indent="0" algn="ctr">
              <a:lnSpc>
                <a:spcPct val="90000"/>
              </a:lnSpc>
              <a:spcBef>
                <a:spcPts val="0"/>
              </a:spcBef>
              <a:spcAft>
                <a:spcPts val="0"/>
              </a:spcAft>
              <a:buNone/>
            </a:pPr>
            <a:r>
              <a:rPr lang="en-US" altLang="zh-CN" sz="4400" b="1" i="0" u="none" strike="noStrike" kern="1200" cap="none" spc="0" baseline="0">
                <a:solidFill>
                  <a:schemeClr val="tx1"/>
                </a:solidFill>
                <a:latin typeface="REG" charset="0"/>
                <a:ea typeface="等线 Light" charset="0"/>
                <a:cs typeface="Lucida Sans"/>
              </a:rPr>
              <a:t>Особенности организации акций в ДОО</a:t>
            </a:r>
            <a:endParaRPr lang="zh-CN" altLang="en-US" sz="4400" b="1" i="0" u="none" strike="noStrike" kern="1200" cap="none" spc="0" baseline="0">
              <a:solidFill>
                <a:schemeClr val="tx1"/>
              </a:solidFill>
              <a:latin typeface="REG" charset="0"/>
              <a:ea typeface="等线 Light" charset="0"/>
              <a:cs typeface="Lucida Sans"/>
            </a:endParaRPr>
          </a:p>
        </p:txBody>
      </p:sp>
      <p:sp>
        <p:nvSpPr>
          <p:cNvPr id="83" name="Текстовое поле"/>
          <p:cNvSpPr>
            <a:spLocks noGrp="1"/>
          </p:cNvSpPr>
          <p:nvPr>
            <p:ph type="body" idx="1"/>
          </p:nvPr>
        </p:nvSpPr>
        <p:spPr>
          <a:xfrm>
            <a:off x="838200" y="1825625"/>
            <a:ext cx="10515600" cy="4351338"/>
          </a:xfrm>
          <a:prstGeom prst="rect">
            <a:avLst/>
          </a:prstGeom>
          <a:noFill/>
          <a:ln w="12700" cap="flat" cmpd="sng">
            <a:noFill/>
            <a:prstDash val="solid"/>
            <a:miter/>
          </a:ln>
        </p:spPr>
        <p:txBody>
          <a:bodyPr vert="horz" wrap="square" lIns="91440" tIns="45720" rIns="91440" bIns="45720" anchor="t" anchorCtr="0">
            <a:prstTxWarp prst="textNoShape">
              <a:avLst/>
            </a:prstTxWarp>
          </a:bodyPr>
          <a:lstStyle/>
          <a:p>
            <a:pPr marL="0" indent="0" algn="l">
              <a:lnSpc>
                <a:spcPct val="70000"/>
              </a:lnSpc>
              <a:spcBef>
                <a:spcPts val="1000"/>
              </a:spcBef>
              <a:spcAft>
                <a:spcPts val="0"/>
              </a:spcAft>
              <a:buNone/>
            </a:pPr>
            <a:r>
              <a:rPr lang="en-US" altLang="zh-CN" sz="2600" b="0" i="0" u="none" strike="noStrike" kern="1200" cap="none" spc="0" baseline="0">
                <a:solidFill>
                  <a:schemeClr val="tx1"/>
                </a:solidFill>
                <a:latin typeface="REG" charset="0"/>
                <a:ea typeface="等线" charset="0"/>
                <a:cs typeface="Lucida Sans"/>
              </a:rPr>
              <a:t>Акция проходит под своим девизом, имеет наглядную агитацию (листовки, плакаты, памятки). </a:t>
            </a:r>
          </a:p>
          <a:p>
            <a:pPr marL="228600" indent="-228600" algn="l">
              <a:lnSpc>
                <a:spcPct val="70000"/>
              </a:lnSpc>
              <a:spcBef>
                <a:spcPts val="1000"/>
              </a:spcBef>
              <a:spcAft>
                <a:spcPts val="0"/>
              </a:spcAft>
              <a:buFont typeface="Arial" pitchFamily="34" charset="0"/>
              <a:buChar char="•"/>
            </a:pPr>
            <a:r>
              <a:rPr lang="en-US" altLang="zh-CN" sz="2600" b="0" i="0" u="none" strike="noStrike" kern="1200" cap="none" spc="0" baseline="0">
                <a:solidFill>
                  <a:schemeClr val="tx1"/>
                </a:solidFill>
                <a:latin typeface="REG" charset="0"/>
                <a:ea typeface="等线" charset="0"/>
                <a:cs typeface="Lucida Sans"/>
              </a:rPr>
              <a:t>«Только вместе, только дружно, помогать природе нужно!». </a:t>
            </a:r>
          </a:p>
          <a:p>
            <a:pPr marL="228600" indent="-228600" algn="l">
              <a:lnSpc>
                <a:spcPct val="70000"/>
              </a:lnSpc>
              <a:spcBef>
                <a:spcPts val="1000"/>
              </a:spcBef>
              <a:spcAft>
                <a:spcPts val="0"/>
              </a:spcAft>
              <a:buFont typeface="Arial" pitchFamily="34" charset="0"/>
              <a:buChar char="•"/>
            </a:pPr>
            <a:r>
              <a:rPr lang="en-US" altLang="zh-CN" sz="2600" b="0" i="0" u="none" strike="noStrike" kern="1200" cap="none" spc="0" baseline="0">
                <a:solidFill>
                  <a:schemeClr val="tx1"/>
                </a:solidFill>
                <a:latin typeface="REG" charset="0"/>
                <a:ea typeface="等线" charset="0"/>
                <a:cs typeface="Lucida Sans"/>
              </a:rPr>
              <a:t>«Давайте друзья, везде, где живём, </a:t>
            </a:r>
          </a:p>
          <a:p>
            <a:pPr marL="0" indent="0" algn="l">
              <a:lnSpc>
                <a:spcPct val="70000"/>
              </a:lnSpc>
              <a:spcBef>
                <a:spcPts val="1000"/>
              </a:spcBef>
              <a:spcAft>
                <a:spcPts val="0"/>
              </a:spcAft>
              <a:buNone/>
            </a:pPr>
            <a:r>
              <a:rPr lang="en-US" altLang="zh-CN" sz="2600" b="0" i="0" u="none" strike="noStrike" kern="1200" cap="none" spc="0" baseline="0">
                <a:solidFill>
                  <a:schemeClr val="tx1"/>
                </a:solidFill>
                <a:latin typeface="REG" charset="0"/>
                <a:ea typeface="等线" charset="0"/>
                <a:cs typeface="Lucida Sans"/>
              </a:rPr>
              <a:t>Деревья посадим, сады разведём. </a:t>
            </a:r>
          </a:p>
          <a:p>
            <a:pPr marL="0" indent="0" algn="l">
              <a:lnSpc>
                <a:spcPct val="70000"/>
              </a:lnSpc>
              <a:spcBef>
                <a:spcPts val="1000"/>
              </a:spcBef>
              <a:spcAft>
                <a:spcPts val="0"/>
              </a:spcAft>
              <a:buNone/>
            </a:pPr>
            <a:r>
              <a:rPr lang="en-US" altLang="zh-CN" sz="2600" b="0" i="0" u="none" strike="noStrike" kern="1200" cap="none" spc="0" baseline="0">
                <a:solidFill>
                  <a:schemeClr val="tx1"/>
                </a:solidFill>
                <a:latin typeface="REG" charset="0"/>
                <a:ea typeface="等线" charset="0"/>
                <a:cs typeface="Lucida Sans"/>
              </a:rPr>
              <a:t>Давайте будем к тому стремиться, Чтоб нас любили и зверь, и птица, </a:t>
            </a:r>
          </a:p>
          <a:p>
            <a:pPr marL="0" indent="0" algn="l">
              <a:lnSpc>
                <a:spcPct val="70000"/>
              </a:lnSpc>
              <a:spcBef>
                <a:spcPts val="1000"/>
              </a:spcBef>
              <a:spcAft>
                <a:spcPts val="0"/>
              </a:spcAft>
              <a:buNone/>
            </a:pPr>
            <a:r>
              <a:rPr lang="en-US" altLang="zh-CN" sz="2600" b="0" i="0" u="none" strike="noStrike" kern="1200" cap="none" spc="0" baseline="0">
                <a:solidFill>
                  <a:schemeClr val="tx1"/>
                </a:solidFill>
                <a:latin typeface="REG" charset="0"/>
                <a:ea typeface="等线" charset="0"/>
                <a:cs typeface="Lucida Sans"/>
              </a:rPr>
              <a:t>И доверяли повсюду нам, </a:t>
            </a:r>
          </a:p>
          <a:p>
            <a:pPr marL="0" indent="0" algn="l">
              <a:lnSpc>
                <a:spcPct val="70000"/>
              </a:lnSpc>
              <a:spcBef>
                <a:spcPts val="1000"/>
              </a:spcBef>
              <a:spcAft>
                <a:spcPts val="0"/>
              </a:spcAft>
              <a:buNone/>
            </a:pPr>
            <a:r>
              <a:rPr lang="en-US" altLang="zh-CN" sz="2600" b="0" i="0" u="none" strike="noStrike" kern="1200" cap="none" spc="0" baseline="0">
                <a:solidFill>
                  <a:schemeClr val="tx1"/>
                </a:solidFill>
                <a:latin typeface="REG" charset="0"/>
                <a:ea typeface="等线" charset="0"/>
                <a:cs typeface="Lucida Sans"/>
              </a:rPr>
              <a:t>Как самым лучшим своим друзьям!». </a:t>
            </a:r>
          </a:p>
          <a:p>
            <a:pPr marL="228600" indent="-228600" algn="l">
              <a:lnSpc>
                <a:spcPct val="70000"/>
              </a:lnSpc>
              <a:spcBef>
                <a:spcPts val="1000"/>
              </a:spcBef>
              <a:spcAft>
                <a:spcPts val="0"/>
              </a:spcAft>
              <a:buFont typeface="Arial" pitchFamily="34" charset="0"/>
              <a:buChar char="•"/>
            </a:pPr>
            <a:r>
              <a:rPr lang="en-US" altLang="zh-CN" sz="2600" b="0" i="0" u="none" strike="noStrike" kern="1200" cap="none" spc="0" baseline="0">
                <a:solidFill>
                  <a:schemeClr val="tx1"/>
                </a:solidFill>
                <a:latin typeface="REG" charset="0"/>
                <a:ea typeface="等线" charset="0"/>
                <a:cs typeface="Lucida Sans"/>
              </a:rPr>
              <a:t>«Добрая зима для птиц» В содержание акций входят праздники, развлечения, викторины, выставки, конкурсы, посвящённые объектам акции.</a:t>
            </a:r>
            <a:endParaRPr lang="zh-CN" altLang="en-US" sz="2600" b="0" i="0" u="none" strike="noStrike" kern="1200" cap="none" spc="0" baseline="0">
              <a:solidFill>
                <a:schemeClr val="tx1"/>
              </a:solidFill>
              <a:latin typeface="REG" charset="0"/>
              <a:ea typeface="等线" charset="0"/>
              <a:cs typeface="Lucida Sans"/>
            </a:endParaRPr>
          </a:p>
        </p:txBody>
      </p:sp>
    </p:spTree>
    <p:extLst>
      <p:ext uri="{BB962C8B-B14F-4D97-AF65-F5344CB8AC3E}">
        <p14:creationId xmlns="" xmlns:p14="http://schemas.microsoft.com/office/powerpoint/2010/main" val="14080646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4" name="Изображения" descr="Picture background"/>
          <p:cNvPicPr>
            <a:picLocks noChangeAspect="1"/>
          </p:cNvPicPr>
          <p:nvPr/>
        </p:nvPicPr>
        <p:blipFill>
          <a:blip r:embed="rId2" cstate="print"/>
          <a:stretch>
            <a:fillRect/>
          </a:stretch>
        </p:blipFill>
        <p:spPr>
          <a:xfrm>
            <a:off x="0" y="0"/>
            <a:ext cx="12192000" cy="6858000"/>
          </a:xfrm>
          <a:prstGeom prst="rect">
            <a:avLst/>
          </a:prstGeom>
          <a:noFill/>
          <a:ln w="12700" cap="flat" cmpd="sng">
            <a:noFill/>
            <a:prstDash val="solid"/>
            <a:miter/>
          </a:ln>
        </p:spPr>
      </p:pic>
      <p:sp>
        <p:nvSpPr>
          <p:cNvPr id="85" name="Текстовое поле"/>
          <p:cNvSpPr>
            <a:spLocks noGrp="1"/>
          </p:cNvSpPr>
          <p:nvPr>
            <p:ph type="title"/>
          </p:nvPr>
        </p:nvSpPr>
        <p:spPr>
          <a:xfrm>
            <a:off x="838200" y="365124"/>
            <a:ext cx="10515600" cy="1325562"/>
          </a:xfrm>
          <a:prstGeom prst="rect">
            <a:avLst/>
          </a:prstGeom>
          <a:noFill/>
          <a:ln w="12700" cap="flat" cmpd="sng">
            <a:noFill/>
            <a:prstDash val="solid"/>
            <a:miter/>
          </a:ln>
        </p:spPr>
        <p:txBody>
          <a:bodyPr vert="horz" wrap="square" lIns="91440" tIns="45720" rIns="91440" bIns="45720" anchor="ctr" anchorCtr="0">
            <a:prstTxWarp prst="textNoShape">
              <a:avLst/>
            </a:prstTxWarp>
          </a:bodyPr>
          <a:lstStyle/>
          <a:p>
            <a:pPr marL="0" indent="0" algn="ctr">
              <a:lnSpc>
                <a:spcPct val="90000"/>
              </a:lnSpc>
              <a:spcBef>
                <a:spcPts val="0"/>
              </a:spcBef>
              <a:spcAft>
                <a:spcPts val="0"/>
              </a:spcAft>
              <a:buNone/>
            </a:pPr>
            <a:r>
              <a:rPr lang="en-US" altLang="zh-CN" sz="4400" b="1" i="0" u="none" strike="noStrike" kern="1200" cap="none" spc="0" baseline="0">
                <a:solidFill>
                  <a:schemeClr val="tx1"/>
                </a:solidFill>
                <a:latin typeface="REG" charset="0"/>
                <a:ea typeface="等线 Light" charset="0"/>
                <a:cs typeface="Lucida Sans"/>
              </a:rPr>
              <a:t>Примеры акций</a:t>
            </a:r>
            <a:endParaRPr lang="zh-CN" altLang="en-US" sz="4400" b="1" i="0" u="none" strike="noStrike" kern="1200" cap="none" spc="0" baseline="0">
              <a:solidFill>
                <a:schemeClr val="tx1"/>
              </a:solidFill>
              <a:latin typeface="REG" charset="0"/>
              <a:ea typeface="等线 Light" charset="0"/>
              <a:cs typeface="Lucida Sans"/>
            </a:endParaRPr>
          </a:p>
        </p:txBody>
      </p:sp>
      <p:pic>
        <p:nvPicPr>
          <p:cNvPr id="86" name="Изображения"/>
          <p:cNvPicPr>
            <a:picLocks noChangeAspect="1"/>
          </p:cNvPicPr>
          <p:nvPr/>
        </p:nvPicPr>
        <p:blipFill>
          <a:blip r:embed="rId3" cstate="print"/>
          <a:stretch>
            <a:fillRect/>
          </a:stretch>
        </p:blipFill>
        <p:spPr>
          <a:xfrm>
            <a:off x="525544" y="1411335"/>
            <a:ext cx="6096000" cy="5446665"/>
          </a:xfrm>
          <a:prstGeom prst="rect">
            <a:avLst/>
          </a:prstGeom>
          <a:noFill/>
          <a:ln w="12700" cap="flat" cmpd="sng">
            <a:noFill/>
            <a:prstDash val="solid"/>
            <a:miter/>
          </a:ln>
        </p:spPr>
      </p:pic>
      <p:sp>
        <p:nvSpPr>
          <p:cNvPr id="87" name="Прямоугольники"/>
          <p:cNvSpPr>
            <a:spLocks/>
          </p:cNvSpPr>
          <p:nvPr/>
        </p:nvSpPr>
        <p:spPr>
          <a:xfrm>
            <a:off x="6981825" y="1506021"/>
            <a:ext cx="6096001" cy="461664"/>
          </a:xfrm>
          <a:prstGeom prst="rect">
            <a:avLst/>
          </a:prstGeom>
          <a:noFill/>
          <a:ln w="12700" cap="flat" cmpd="sng">
            <a:noFill/>
            <a:prstDash val="solid"/>
            <a:miter/>
          </a:ln>
        </p:spPr>
        <p:txBody>
          <a:bodyPr vert="horz" wrap="square" lIns="91440" tIns="45720" rIns="91440" bIns="45720" anchor="t" anchorCtr="0">
            <a:prstTxWarp prst="textNoShape">
              <a:avLst/>
            </a:prstTxWarp>
            <a:spAutoFit/>
          </a:bodyPr>
          <a:lstStyle/>
          <a:p>
            <a:pPr marL="0" indent="0" algn="l">
              <a:lnSpc>
                <a:spcPct val="100000"/>
              </a:lnSpc>
              <a:spcBef>
                <a:spcPts val="0"/>
              </a:spcBef>
              <a:spcAft>
                <a:spcPts val="0"/>
              </a:spcAft>
              <a:buNone/>
            </a:pPr>
            <a:r>
              <a:rPr lang="en-US" altLang="zh-CN" sz="2400" b="0" i="0" u="none" strike="noStrike" kern="1200" cap="none" spc="0" baseline="0">
                <a:solidFill>
                  <a:schemeClr val="tx1"/>
                </a:solidFill>
                <a:latin typeface="REG" charset="0"/>
                <a:ea typeface="等线" charset="0"/>
                <a:cs typeface="Droid Sans" charset="0"/>
              </a:rPr>
              <a:t>Акция «Наш дом – Земля»</a:t>
            </a:r>
            <a:endParaRPr lang="zh-CN" altLang="en-US" sz="2400" b="0" i="0" u="none" strike="noStrike" kern="1200" cap="none" spc="0" baseline="0">
              <a:solidFill>
                <a:schemeClr val="tx1"/>
              </a:solidFill>
              <a:latin typeface="REG" charset="0"/>
              <a:ea typeface="等线" charset="0"/>
              <a:cs typeface="Droid Sans" charset="0"/>
            </a:endParaRPr>
          </a:p>
        </p:txBody>
      </p:sp>
      <p:sp>
        <p:nvSpPr>
          <p:cNvPr id="88" name="Прямоугольники"/>
          <p:cNvSpPr>
            <a:spLocks/>
          </p:cNvSpPr>
          <p:nvPr/>
        </p:nvSpPr>
        <p:spPr>
          <a:xfrm>
            <a:off x="6981825" y="2225159"/>
            <a:ext cx="6538911" cy="461664"/>
          </a:xfrm>
          <a:prstGeom prst="rect">
            <a:avLst/>
          </a:prstGeom>
          <a:noFill/>
          <a:ln w="12700" cap="flat" cmpd="sng">
            <a:noFill/>
            <a:prstDash val="solid"/>
            <a:miter/>
          </a:ln>
        </p:spPr>
        <p:txBody>
          <a:bodyPr vert="horz" wrap="square" lIns="91440" tIns="45720" rIns="91440" bIns="45720" anchor="t" anchorCtr="0">
            <a:prstTxWarp prst="textNoShape">
              <a:avLst/>
            </a:prstTxWarp>
            <a:spAutoFit/>
          </a:bodyPr>
          <a:lstStyle/>
          <a:p>
            <a:pPr marL="0" indent="0" algn="l">
              <a:lnSpc>
                <a:spcPct val="100000"/>
              </a:lnSpc>
              <a:spcBef>
                <a:spcPts val="0"/>
              </a:spcBef>
              <a:spcAft>
                <a:spcPts val="0"/>
              </a:spcAft>
              <a:buNone/>
            </a:pPr>
            <a:r>
              <a:rPr lang="en-US" altLang="zh-CN" sz="2400" b="0" i="0" u="none" strike="noStrike" kern="1200" cap="none" spc="0" baseline="0">
                <a:solidFill>
                  <a:schemeClr val="tx1"/>
                </a:solidFill>
                <a:latin typeface="REG" charset="0"/>
                <a:ea typeface="等线" charset="0"/>
                <a:cs typeface="Droid Sans" charset="0"/>
              </a:rPr>
              <a:t>Акция «Птичья столовая</a:t>
            </a:r>
            <a:endParaRPr lang="zh-CN" altLang="en-US" sz="2400" b="0" i="0" u="none" strike="noStrike" kern="1200" cap="none" spc="0" baseline="0">
              <a:solidFill>
                <a:schemeClr val="tx1"/>
              </a:solidFill>
              <a:latin typeface="REG" charset="0"/>
              <a:ea typeface="等线" charset="0"/>
              <a:cs typeface="Droid Sans" charset="0"/>
            </a:endParaRPr>
          </a:p>
        </p:txBody>
      </p:sp>
      <p:sp>
        <p:nvSpPr>
          <p:cNvPr id="89" name="Прямоугольники"/>
          <p:cNvSpPr>
            <a:spLocks/>
          </p:cNvSpPr>
          <p:nvPr/>
        </p:nvSpPr>
        <p:spPr>
          <a:xfrm>
            <a:off x="6872288" y="2967335"/>
            <a:ext cx="6757986" cy="461665"/>
          </a:xfrm>
          <a:prstGeom prst="rect">
            <a:avLst/>
          </a:prstGeom>
          <a:noFill/>
          <a:ln w="12700" cap="flat" cmpd="sng">
            <a:noFill/>
            <a:prstDash val="solid"/>
            <a:miter/>
          </a:ln>
        </p:spPr>
        <p:txBody>
          <a:bodyPr vert="horz" wrap="square" lIns="91440" tIns="45720" rIns="91440" bIns="45720" anchor="t" anchorCtr="0">
            <a:prstTxWarp prst="textNoShape">
              <a:avLst/>
            </a:prstTxWarp>
            <a:spAutoFit/>
          </a:bodyPr>
          <a:lstStyle/>
          <a:p>
            <a:pPr marL="0" indent="0" algn="l">
              <a:lnSpc>
                <a:spcPct val="100000"/>
              </a:lnSpc>
              <a:spcBef>
                <a:spcPts val="0"/>
              </a:spcBef>
              <a:spcAft>
                <a:spcPts val="0"/>
              </a:spcAft>
              <a:buNone/>
            </a:pPr>
            <a:r>
              <a:rPr lang="en-US" altLang="zh-CN" sz="2400" b="0" i="0" u="none" strike="noStrike" kern="1200" cap="none" spc="0" baseline="0">
                <a:solidFill>
                  <a:schemeClr val="tx1"/>
                </a:solidFill>
                <a:latin typeface="REG" charset="0"/>
                <a:ea typeface="等线" charset="0"/>
                <a:cs typeface="Droid Sans" charset="0"/>
              </a:rPr>
              <a:t>Акция «Театр и дети»</a:t>
            </a:r>
            <a:endParaRPr lang="zh-CN" altLang="en-US" sz="2400" b="0" i="0" u="none" strike="noStrike" kern="1200" cap="none" spc="0" baseline="0">
              <a:solidFill>
                <a:schemeClr val="tx1"/>
              </a:solidFill>
              <a:latin typeface="REG" charset="0"/>
              <a:ea typeface="等线" charset="0"/>
              <a:cs typeface="Droid Sans" charset="0"/>
            </a:endParaRPr>
          </a:p>
        </p:txBody>
      </p:sp>
    </p:spTree>
    <p:extLst>
      <p:ext uri="{BB962C8B-B14F-4D97-AF65-F5344CB8AC3E}">
        <p14:creationId xmlns="" xmlns:p14="http://schemas.microsoft.com/office/powerpoint/2010/main" val="21435910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4" name="Изображения" descr="Picture background"/>
          <p:cNvPicPr>
            <a:picLocks noChangeAspect="1"/>
          </p:cNvPicPr>
          <p:nvPr/>
        </p:nvPicPr>
        <p:blipFill>
          <a:blip r:embed="rId2" cstate="print"/>
          <a:stretch>
            <a:fillRect/>
          </a:stretch>
        </p:blipFill>
        <p:spPr>
          <a:xfrm>
            <a:off x="0" y="0"/>
            <a:ext cx="12192000" cy="6858000"/>
          </a:xfrm>
          <a:prstGeom prst="rect">
            <a:avLst/>
          </a:prstGeom>
          <a:noFill/>
          <a:ln w="12700" cap="flat" cmpd="sng">
            <a:noFill/>
            <a:prstDash val="solid"/>
            <a:miter/>
          </a:ln>
        </p:spPr>
      </p:pic>
      <p:sp>
        <p:nvSpPr>
          <p:cNvPr id="95" name="Текстовое поле"/>
          <p:cNvSpPr>
            <a:spLocks noGrp="1"/>
          </p:cNvSpPr>
          <p:nvPr>
            <p:ph type="title"/>
          </p:nvPr>
        </p:nvSpPr>
        <p:spPr>
          <a:xfrm>
            <a:off x="838200" y="365124"/>
            <a:ext cx="10515600" cy="1325562"/>
          </a:xfrm>
          <a:prstGeom prst="rect">
            <a:avLst/>
          </a:prstGeom>
          <a:noFill/>
          <a:ln w="12700" cap="flat" cmpd="sng">
            <a:noFill/>
            <a:prstDash val="solid"/>
            <a:miter/>
          </a:ln>
        </p:spPr>
        <p:txBody>
          <a:bodyPr vert="horz" wrap="square" lIns="91440" tIns="45720" rIns="91440" bIns="45720" anchor="ctr" anchorCtr="0">
            <a:prstTxWarp prst="textNoShape">
              <a:avLst/>
            </a:prstTxWarp>
          </a:bodyPr>
          <a:lstStyle/>
          <a:p>
            <a:pPr marL="0" indent="0" algn="ctr">
              <a:lnSpc>
                <a:spcPct val="90000"/>
              </a:lnSpc>
              <a:spcBef>
                <a:spcPts val="0"/>
              </a:spcBef>
              <a:spcAft>
                <a:spcPts val="0"/>
              </a:spcAft>
              <a:buNone/>
            </a:pPr>
            <a:r>
              <a:rPr lang="en-US" altLang="zh-CN" sz="4400" b="1" i="0" u="none" strike="noStrike" kern="1200" cap="none" spc="0" baseline="0">
                <a:solidFill>
                  <a:schemeClr val="tx1"/>
                </a:solidFill>
                <a:latin typeface="REG" charset="0"/>
                <a:ea typeface="等线 Light" charset="0"/>
                <a:cs typeface="Lucida Sans"/>
              </a:rPr>
              <a:t>Тренинг</a:t>
            </a:r>
            <a:endParaRPr lang="zh-CN" altLang="en-US" sz="4400" b="1" i="0" u="none" strike="noStrike" kern="1200" cap="none" spc="0" baseline="0">
              <a:solidFill>
                <a:schemeClr val="tx1"/>
              </a:solidFill>
              <a:latin typeface="REG" charset="0"/>
              <a:ea typeface="等线 Light" charset="0"/>
              <a:cs typeface="Lucida Sans"/>
            </a:endParaRPr>
          </a:p>
        </p:txBody>
      </p:sp>
      <p:sp>
        <p:nvSpPr>
          <p:cNvPr id="96" name="Текстовое поле"/>
          <p:cNvSpPr>
            <a:spLocks noGrp="1"/>
          </p:cNvSpPr>
          <p:nvPr>
            <p:ph type="body" idx="1"/>
          </p:nvPr>
        </p:nvSpPr>
        <p:spPr>
          <a:xfrm>
            <a:off x="838200" y="1825625"/>
            <a:ext cx="10515600" cy="4351338"/>
          </a:xfrm>
          <a:prstGeom prst="rect">
            <a:avLst/>
          </a:prstGeom>
          <a:noFill/>
          <a:ln w="12700" cap="flat" cmpd="sng">
            <a:noFill/>
            <a:prstDash val="solid"/>
            <a:miter/>
          </a:ln>
        </p:spPr>
        <p:txBody>
          <a:bodyPr vert="horz" wrap="square" lIns="91440" tIns="45720" rIns="91440" bIns="45720" anchor="t" anchorCtr="0">
            <a:prstTxWarp prst="textNoShape">
              <a:avLst/>
            </a:prstTxWarp>
          </a:bodyPr>
          <a:lstStyle/>
          <a:p>
            <a:pPr marL="0" indent="0" algn="l">
              <a:lnSpc>
                <a:spcPct val="90000"/>
              </a:lnSpc>
              <a:spcBef>
                <a:spcPts val="1000"/>
              </a:spcBef>
              <a:spcAft>
                <a:spcPts val="0"/>
              </a:spcAft>
              <a:buNone/>
            </a:pPr>
            <a:r>
              <a:rPr lang="en-US" altLang="zh-CN" sz="2800" b="0" i="0" u="none" strike="noStrike" kern="1200" cap="none" spc="0" baseline="0">
                <a:solidFill>
                  <a:srgbClr val="181818"/>
                </a:solidFill>
                <a:latin typeface="REG" charset="0"/>
                <a:ea typeface="等线" charset="0"/>
                <a:cs typeface="Lucida Sans"/>
              </a:rPr>
              <a:t>Это активная форма работы с небольшой группой родителей, состоящей из 10-12 человек, которые хотят изменить или улучшить взаимодействие с ребёнком, сделать его более доверительным. Для того чтобы  эффективность тренинга была высокой, в нём должны активно участвовать оба родителя. Кроме того, тренинги должны быть регулярными и включать в себя 5-8 занятий. Родительский тренинг проводится, как правило, психологом.</a:t>
            </a:r>
            <a:endParaRPr lang="zh-CN" altLang="en-US" sz="2800" b="0" i="0" u="none" strike="noStrike" kern="1200" cap="none" spc="0" baseline="0">
              <a:solidFill>
                <a:schemeClr val="tx1"/>
              </a:solidFill>
              <a:latin typeface="REG" charset="0"/>
              <a:ea typeface="等线" charset="0"/>
              <a:cs typeface="Lucida Sans"/>
            </a:endParaRPr>
          </a:p>
        </p:txBody>
      </p:sp>
    </p:spTree>
    <p:extLst>
      <p:ext uri="{BB962C8B-B14F-4D97-AF65-F5344CB8AC3E}">
        <p14:creationId xmlns="" xmlns:p14="http://schemas.microsoft.com/office/powerpoint/2010/main" val="14513836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7" name="Изображения" descr="Picture background"/>
          <p:cNvPicPr>
            <a:picLocks noChangeAspect="1"/>
          </p:cNvPicPr>
          <p:nvPr/>
        </p:nvPicPr>
        <p:blipFill>
          <a:blip r:embed="rId2" cstate="print"/>
          <a:stretch>
            <a:fillRect/>
          </a:stretch>
        </p:blipFill>
        <p:spPr>
          <a:xfrm>
            <a:off x="0" y="0"/>
            <a:ext cx="12192000" cy="6858000"/>
          </a:xfrm>
          <a:prstGeom prst="rect">
            <a:avLst/>
          </a:prstGeom>
          <a:noFill/>
          <a:ln w="12700" cap="flat" cmpd="sng">
            <a:noFill/>
            <a:prstDash val="solid"/>
            <a:miter/>
          </a:ln>
        </p:spPr>
      </p:pic>
      <p:sp>
        <p:nvSpPr>
          <p:cNvPr id="98" name="Текстовое поле"/>
          <p:cNvSpPr>
            <a:spLocks noGrp="1"/>
          </p:cNvSpPr>
          <p:nvPr>
            <p:ph type="title"/>
          </p:nvPr>
        </p:nvSpPr>
        <p:spPr>
          <a:xfrm>
            <a:off x="838200" y="365124"/>
            <a:ext cx="10515600" cy="1325562"/>
          </a:xfrm>
          <a:prstGeom prst="rect">
            <a:avLst/>
          </a:prstGeom>
          <a:noFill/>
          <a:ln w="12700" cap="flat" cmpd="sng">
            <a:noFill/>
            <a:prstDash val="solid"/>
            <a:miter/>
          </a:ln>
        </p:spPr>
        <p:txBody>
          <a:bodyPr vert="horz" wrap="square" lIns="91440" tIns="45720" rIns="91440" bIns="45720" anchor="ctr" anchorCtr="0">
            <a:prstTxWarp prst="textNoShape">
              <a:avLst/>
            </a:prstTxWarp>
          </a:bodyPr>
          <a:lstStyle/>
          <a:p>
            <a:pPr marL="0" indent="0" algn="ctr">
              <a:lnSpc>
                <a:spcPct val="90000"/>
              </a:lnSpc>
              <a:spcBef>
                <a:spcPts val="0"/>
              </a:spcBef>
              <a:spcAft>
                <a:spcPts val="0"/>
              </a:spcAft>
              <a:buNone/>
            </a:pPr>
            <a:r>
              <a:rPr lang="en-US" altLang="zh-CN" sz="4400" b="1" i="0" u="none" strike="noStrike" kern="1200" cap="none" spc="0" baseline="0">
                <a:solidFill>
                  <a:schemeClr val="tx1"/>
                </a:solidFill>
                <a:latin typeface="REG" charset="0"/>
                <a:ea typeface="等线 Light" charset="0"/>
                <a:cs typeface="Lucida Sans"/>
              </a:rPr>
              <a:t>Родительская конференция</a:t>
            </a:r>
            <a:endParaRPr lang="zh-CN" altLang="en-US" sz="4400" b="1" i="0" u="none" strike="noStrike" kern="1200" cap="none" spc="0" baseline="0">
              <a:solidFill>
                <a:schemeClr val="tx1"/>
              </a:solidFill>
              <a:latin typeface="REG" charset="0"/>
              <a:ea typeface="等线 Light" charset="0"/>
              <a:cs typeface="Lucida Sans"/>
            </a:endParaRPr>
          </a:p>
        </p:txBody>
      </p:sp>
      <p:sp>
        <p:nvSpPr>
          <p:cNvPr id="99" name="Текстовое поле"/>
          <p:cNvSpPr>
            <a:spLocks noGrp="1"/>
          </p:cNvSpPr>
          <p:nvPr>
            <p:ph type="body" idx="1"/>
          </p:nvPr>
        </p:nvSpPr>
        <p:spPr>
          <a:xfrm>
            <a:off x="838200" y="1825625"/>
            <a:ext cx="10515600" cy="4351338"/>
          </a:xfrm>
          <a:prstGeom prst="rect">
            <a:avLst/>
          </a:prstGeom>
          <a:noFill/>
          <a:ln w="12700" cap="flat" cmpd="sng">
            <a:noFill/>
            <a:prstDash val="solid"/>
            <a:miter/>
          </a:ln>
        </p:spPr>
        <p:txBody>
          <a:bodyPr vert="horz" wrap="square" lIns="91440" tIns="45720" rIns="91440" bIns="45720" anchor="t" anchorCtr="0">
            <a:prstTxWarp prst="textNoShape">
              <a:avLst/>
            </a:prstTxWarp>
          </a:bodyPr>
          <a:lstStyle/>
          <a:p>
            <a:pPr marL="0" indent="0" algn="l">
              <a:lnSpc>
                <a:spcPct val="90000"/>
              </a:lnSpc>
              <a:spcBef>
                <a:spcPts val="1000"/>
              </a:spcBef>
              <a:spcAft>
                <a:spcPts val="0"/>
              </a:spcAft>
              <a:buNone/>
            </a:pPr>
            <a:r>
              <a:rPr lang="en-US" altLang="zh-CN" sz="2800" b="0" i="0" u="none" strike="noStrike" kern="1200" cap="none" spc="0" baseline="0">
                <a:solidFill>
                  <a:srgbClr val="333333"/>
                </a:solidFill>
                <a:latin typeface="REG" charset="0"/>
                <a:ea typeface="等线" charset="0"/>
                <a:cs typeface="Lucida Sans"/>
              </a:rPr>
              <a:t>одна из форм повышения педагогической культуры родителей. Ценность этого вида работы в том, что в ней участвуют не только родители, но и общественность. На конференциях выступают педагоги, работники районного отдела образования, представители медицинской службы, учителя, педагоги-психологи и т.д. Кроме того, эта форма позволяет педагогам, специалистам и родителям моделируют жизненные ситуации, проигрывая их. Это дает возможность родителям не только накапливать профессиональные знания в области воспитания детей, но и устанавливать доверительные отношения с педагогами и специалистами.</a:t>
            </a:r>
            <a:endParaRPr lang="zh-CN" altLang="en-US" sz="2800" b="0" i="0" u="none" strike="noStrike" kern="1200" cap="none" spc="0" baseline="0">
              <a:solidFill>
                <a:schemeClr val="tx1"/>
              </a:solidFill>
              <a:latin typeface="REG" charset="0"/>
              <a:ea typeface="等线" charset="0"/>
              <a:cs typeface="Lucida Sans"/>
            </a:endParaRPr>
          </a:p>
        </p:txBody>
      </p:sp>
    </p:spTree>
    <p:extLst>
      <p:ext uri="{BB962C8B-B14F-4D97-AF65-F5344CB8AC3E}">
        <p14:creationId xmlns="" xmlns:p14="http://schemas.microsoft.com/office/powerpoint/2010/main" val="19065988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0" name="Изображения" descr="Picture background"/>
          <p:cNvPicPr>
            <a:picLocks noChangeAspect="1"/>
          </p:cNvPicPr>
          <p:nvPr/>
        </p:nvPicPr>
        <p:blipFill>
          <a:blip r:embed="rId2" cstate="print"/>
          <a:stretch>
            <a:fillRect/>
          </a:stretch>
        </p:blipFill>
        <p:spPr>
          <a:xfrm>
            <a:off x="0" y="0"/>
            <a:ext cx="12192000" cy="6858000"/>
          </a:xfrm>
          <a:prstGeom prst="rect">
            <a:avLst/>
          </a:prstGeom>
          <a:noFill/>
          <a:ln w="12700" cap="flat" cmpd="sng">
            <a:noFill/>
            <a:prstDash val="solid"/>
            <a:miter/>
          </a:ln>
        </p:spPr>
      </p:pic>
      <p:sp>
        <p:nvSpPr>
          <p:cNvPr id="101" name="Текстовое поле"/>
          <p:cNvSpPr>
            <a:spLocks noGrp="1"/>
          </p:cNvSpPr>
          <p:nvPr>
            <p:ph type="title"/>
          </p:nvPr>
        </p:nvSpPr>
        <p:spPr>
          <a:xfrm>
            <a:off x="838200" y="365124"/>
            <a:ext cx="10515600" cy="1325562"/>
          </a:xfrm>
          <a:prstGeom prst="rect">
            <a:avLst/>
          </a:prstGeom>
          <a:noFill/>
          <a:ln w="12700" cap="flat" cmpd="sng">
            <a:noFill/>
            <a:prstDash val="solid"/>
            <a:miter/>
          </a:ln>
        </p:spPr>
        <p:txBody>
          <a:bodyPr vert="horz" wrap="square" lIns="91440" tIns="45720" rIns="91440" bIns="45720" anchor="ctr" anchorCtr="0">
            <a:prstTxWarp prst="textNoShape">
              <a:avLst/>
            </a:prstTxWarp>
          </a:bodyPr>
          <a:lstStyle/>
          <a:p>
            <a:pPr marL="0" indent="0" algn="l">
              <a:lnSpc>
                <a:spcPct val="90000"/>
              </a:lnSpc>
              <a:spcBef>
                <a:spcPts val="0"/>
              </a:spcBef>
              <a:spcAft>
                <a:spcPts val="0"/>
              </a:spcAft>
              <a:buNone/>
            </a:pPr>
            <a:r>
              <a:rPr lang="en-US" altLang="zh-CN" sz="4400" b="1" i="0" u="none" strike="noStrike" kern="1200" cap="none" spc="0" baseline="0">
                <a:solidFill>
                  <a:srgbClr val="222222"/>
                </a:solidFill>
                <a:latin typeface="REG" charset="0"/>
                <a:ea typeface="等线 Light" charset="0"/>
                <a:cs typeface="Lucida Sans"/>
              </a:rPr>
              <a:t>Задачи родительской конференции:</a:t>
            </a:r>
            <a:endParaRPr lang="zh-CN" altLang="en-US" sz="4400" b="0" i="0" u="none" strike="noStrike" kern="1200" cap="none" spc="0" baseline="0">
              <a:solidFill>
                <a:schemeClr val="tx1"/>
              </a:solidFill>
              <a:latin typeface="REG" charset="0"/>
              <a:ea typeface="等线 Light" charset="0"/>
              <a:cs typeface="Lucida Sans"/>
            </a:endParaRPr>
          </a:p>
        </p:txBody>
      </p:sp>
      <p:sp>
        <p:nvSpPr>
          <p:cNvPr id="102" name="Текстовое поле"/>
          <p:cNvSpPr>
            <a:spLocks noGrp="1"/>
          </p:cNvSpPr>
          <p:nvPr>
            <p:ph type="body" idx="1"/>
          </p:nvPr>
        </p:nvSpPr>
        <p:spPr>
          <a:xfrm>
            <a:off x="838200" y="1825625"/>
            <a:ext cx="10515600" cy="4351338"/>
          </a:xfrm>
          <a:prstGeom prst="rect">
            <a:avLst/>
          </a:prstGeom>
          <a:noFill/>
          <a:ln w="12700" cap="flat" cmpd="sng">
            <a:noFill/>
            <a:prstDash val="solid"/>
            <a:miter/>
          </a:ln>
        </p:spPr>
        <p:txBody>
          <a:bodyPr vert="horz" wrap="square" lIns="91440" tIns="45720" rIns="91440" bIns="45720" anchor="t" anchorCtr="0">
            <a:prstTxWarp prst="textNoShape">
              <a:avLst/>
            </a:prstTxWarp>
          </a:bodyPr>
          <a:lstStyle/>
          <a:p>
            <a:pPr marL="228600" indent="-228600" algn="just" fontAlgn="base">
              <a:lnSpc>
                <a:spcPct val="90000"/>
              </a:lnSpc>
              <a:spcBef>
                <a:spcPts val="1000"/>
              </a:spcBef>
              <a:spcAft>
                <a:spcPts val="0"/>
              </a:spcAft>
              <a:buFontTx/>
              <a:buAutoNum type="arabicPeriod"/>
            </a:pPr>
            <a:r>
              <a:rPr lang="en-US" altLang="zh-CN" sz="2800" b="0" i="0" u="none" strike="noStrike" kern="1200" cap="none" spc="0" baseline="0">
                <a:solidFill>
                  <a:srgbClr val="222222"/>
                </a:solidFill>
                <a:latin typeface="REG" charset="0"/>
                <a:ea typeface="等线" charset="0"/>
                <a:cs typeface="Lucida Sans"/>
              </a:rPr>
              <a:t>Создание условий для личностно-ориентированного общения с родителями.</a:t>
            </a:r>
          </a:p>
          <a:p>
            <a:pPr marL="228600" indent="-228600" algn="just" fontAlgn="base">
              <a:lnSpc>
                <a:spcPct val="90000"/>
              </a:lnSpc>
              <a:spcBef>
                <a:spcPts val="1000"/>
              </a:spcBef>
              <a:spcAft>
                <a:spcPts val="0"/>
              </a:spcAft>
              <a:buFontTx/>
              <a:buAutoNum type="arabicPeriod"/>
            </a:pPr>
            <a:r>
              <a:rPr lang="en-US" altLang="zh-CN" sz="2800" b="0" i="0" u="none" strike="noStrike" kern="1200" cap="none" spc="0" baseline="0">
                <a:solidFill>
                  <a:srgbClr val="222222"/>
                </a:solidFill>
                <a:latin typeface="REG" charset="0"/>
                <a:ea typeface="等线" charset="0"/>
                <a:cs typeface="Lucida Sans"/>
              </a:rPr>
              <a:t>Ознакомление с педагогическим опытом воспитания, обучения и развития ребенка в семье.</a:t>
            </a:r>
          </a:p>
          <a:p>
            <a:pPr marL="228600" indent="-228600" algn="just" fontAlgn="base">
              <a:lnSpc>
                <a:spcPct val="90000"/>
              </a:lnSpc>
              <a:spcBef>
                <a:spcPts val="1000"/>
              </a:spcBef>
              <a:spcAft>
                <a:spcPts val="0"/>
              </a:spcAft>
              <a:buFontTx/>
              <a:buAutoNum type="arabicPeriod"/>
            </a:pPr>
            <a:r>
              <a:rPr lang="en-US" altLang="zh-CN" sz="2800" b="0" i="0" u="none" strike="noStrike" kern="1200" cap="none" spc="0" baseline="0">
                <a:solidFill>
                  <a:srgbClr val="222222"/>
                </a:solidFill>
                <a:latin typeface="REG" charset="0"/>
                <a:ea typeface="等线" charset="0"/>
                <a:cs typeface="Lucida Sans"/>
              </a:rPr>
              <a:t>Вовлечение семьи в единое образовательное пространство дошкольного учреждения.</a:t>
            </a:r>
          </a:p>
          <a:p>
            <a:pPr marL="228600" indent="-228600" algn="just" fontAlgn="base">
              <a:lnSpc>
                <a:spcPct val="90000"/>
              </a:lnSpc>
              <a:spcBef>
                <a:spcPts val="1000"/>
              </a:spcBef>
              <a:spcAft>
                <a:spcPts val="0"/>
              </a:spcAft>
              <a:buFontTx/>
              <a:buAutoNum type="arabicPeriod"/>
            </a:pPr>
            <a:r>
              <a:rPr lang="en-US" altLang="zh-CN" sz="2800" b="0" i="0" u="none" strike="noStrike" kern="1200" cap="none" spc="0" baseline="0">
                <a:solidFill>
                  <a:srgbClr val="222222"/>
                </a:solidFill>
                <a:latin typeface="REG" charset="0"/>
                <a:ea typeface="等线" charset="0"/>
                <a:cs typeface="Lucida Sans"/>
              </a:rPr>
              <a:t>Установление доверительных, партнерских отношений между педагогами и родителями.</a:t>
            </a:r>
          </a:p>
          <a:p>
            <a:pPr marL="228600" indent="-228600" algn="l">
              <a:lnSpc>
                <a:spcPct val="90000"/>
              </a:lnSpc>
              <a:spcBef>
                <a:spcPts val="1000"/>
              </a:spcBef>
              <a:spcAft>
                <a:spcPts val="0"/>
              </a:spcAft>
              <a:buFont typeface="Arial" pitchFamily="34" charset="0"/>
              <a:buChar char="•"/>
            </a:pPr>
            <a:endParaRPr lang="zh-CN" altLang="en-US" sz="2800" b="0" i="0" u="none" strike="noStrike" kern="1200" cap="none" spc="0" baseline="0">
              <a:solidFill>
                <a:schemeClr val="tx1"/>
              </a:solidFill>
              <a:latin typeface="REG" charset="0"/>
              <a:ea typeface="等线" charset="0"/>
              <a:cs typeface="Lucida Sans"/>
            </a:endParaRPr>
          </a:p>
        </p:txBody>
      </p:sp>
    </p:spTree>
    <p:extLst>
      <p:ext uri="{BB962C8B-B14F-4D97-AF65-F5344CB8AC3E}">
        <p14:creationId xmlns="" xmlns:p14="http://schemas.microsoft.com/office/powerpoint/2010/main" val="8102704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3" name="Изображения" descr="Picture background"/>
          <p:cNvPicPr>
            <a:picLocks noChangeAspect="1"/>
          </p:cNvPicPr>
          <p:nvPr/>
        </p:nvPicPr>
        <p:blipFill>
          <a:blip r:embed="rId2" cstate="print"/>
          <a:stretch>
            <a:fillRect/>
          </a:stretch>
        </p:blipFill>
        <p:spPr>
          <a:xfrm>
            <a:off x="0" y="0"/>
            <a:ext cx="12192000" cy="6858000"/>
          </a:xfrm>
          <a:prstGeom prst="rect">
            <a:avLst/>
          </a:prstGeom>
          <a:noFill/>
          <a:ln w="12700" cap="flat" cmpd="sng">
            <a:noFill/>
            <a:prstDash val="solid"/>
            <a:miter/>
          </a:ln>
        </p:spPr>
      </p:pic>
      <p:sp>
        <p:nvSpPr>
          <p:cNvPr id="104" name="Текстовое поле"/>
          <p:cNvSpPr>
            <a:spLocks noGrp="1"/>
          </p:cNvSpPr>
          <p:nvPr>
            <p:ph type="title"/>
          </p:nvPr>
        </p:nvSpPr>
        <p:spPr>
          <a:xfrm>
            <a:off x="838200" y="365124"/>
            <a:ext cx="10515600" cy="1325562"/>
          </a:xfrm>
          <a:prstGeom prst="rect">
            <a:avLst/>
          </a:prstGeom>
          <a:noFill/>
          <a:ln w="12700" cap="flat" cmpd="sng">
            <a:noFill/>
            <a:prstDash val="solid"/>
            <a:miter/>
          </a:ln>
        </p:spPr>
        <p:txBody>
          <a:bodyPr vert="horz" wrap="square" lIns="91440" tIns="45720" rIns="91440" bIns="45720" anchor="ctr" anchorCtr="0">
            <a:prstTxWarp prst="textNoShape">
              <a:avLst/>
            </a:prstTxWarp>
          </a:bodyPr>
          <a:lstStyle/>
          <a:p>
            <a:pPr marL="0" indent="0" algn="ctr">
              <a:lnSpc>
                <a:spcPct val="90000"/>
              </a:lnSpc>
              <a:spcBef>
                <a:spcPts val="0"/>
              </a:spcBef>
              <a:spcAft>
                <a:spcPts val="0"/>
              </a:spcAft>
              <a:buNone/>
            </a:pPr>
            <a:r>
              <a:rPr lang="en-US" altLang="zh-CN" sz="4400" b="1" i="0" u="none" strike="noStrike" kern="1200" cap="none" spc="0" baseline="0">
                <a:solidFill>
                  <a:schemeClr val="tx1"/>
                </a:solidFill>
                <a:latin typeface="REG" charset="0"/>
                <a:ea typeface="等线 Light" charset="0"/>
                <a:cs typeface="Lucida Sans"/>
              </a:rPr>
              <a:t>Особенности родительских конференций</a:t>
            </a:r>
            <a:endParaRPr lang="zh-CN" altLang="en-US" sz="4400" b="1" i="0" u="none" strike="noStrike" kern="1200" cap="none" spc="0" baseline="0">
              <a:solidFill>
                <a:schemeClr val="tx1"/>
              </a:solidFill>
              <a:latin typeface="REG" charset="0"/>
              <a:ea typeface="等线 Light" charset="0"/>
              <a:cs typeface="Lucida Sans"/>
            </a:endParaRPr>
          </a:p>
        </p:txBody>
      </p:sp>
      <p:sp>
        <p:nvSpPr>
          <p:cNvPr id="105" name="Текстовое поле"/>
          <p:cNvSpPr>
            <a:spLocks noGrp="1"/>
          </p:cNvSpPr>
          <p:nvPr>
            <p:ph type="body" idx="1"/>
          </p:nvPr>
        </p:nvSpPr>
        <p:spPr>
          <a:xfrm>
            <a:off x="838200" y="1825625"/>
            <a:ext cx="10515600" cy="4351338"/>
          </a:xfrm>
          <a:prstGeom prst="rect">
            <a:avLst/>
          </a:prstGeom>
          <a:noFill/>
          <a:ln w="12700" cap="flat" cmpd="sng">
            <a:noFill/>
            <a:prstDash val="solid"/>
            <a:miter/>
          </a:ln>
        </p:spPr>
        <p:txBody>
          <a:bodyPr vert="horz" wrap="square" lIns="91440" tIns="45720" rIns="91440" bIns="45720" anchor="t" anchorCtr="0">
            <a:prstTxWarp prst="textNoShape">
              <a:avLst/>
            </a:prstTxWarp>
          </a:bodyPr>
          <a:lstStyle/>
          <a:p>
            <a:pPr marL="228600" indent="-228600" algn="l">
              <a:lnSpc>
                <a:spcPct val="90000"/>
              </a:lnSpc>
              <a:spcBef>
                <a:spcPts val="1000"/>
              </a:spcBef>
              <a:spcAft>
                <a:spcPts val="0"/>
              </a:spcAft>
              <a:buFont typeface="Arial" pitchFamily="34" charset="0"/>
              <a:buChar char="•"/>
            </a:pPr>
            <a:r>
              <a:rPr lang="en-US" altLang="zh-CN" sz="2600" b="0" i="0" u="none" strike="noStrike" kern="1200" cap="none" spc="0" baseline="0">
                <a:solidFill>
                  <a:srgbClr val="000000"/>
                </a:solidFill>
                <a:latin typeface="REG" charset="0"/>
                <a:ea typeface="等线" charset="0"/>
                <a:cs typeface="Lucida Sans"/>
              </a:rPr>
              <a:t>Активными участниками конференций выступают сами родители. Они готовят анализ проблемы с позиций собственного опыта. Отличительной особенностью конференции является то, что она принимает определенные решения или намечает мероприятия по заявленной проблеме</a:t>
            </a:r>
            <a:endParaRPr lang="en-US" altLang="zh-CN" sz="2600" b="0" i="0" u="none" strike="noStrike" kern="1200" cap="none" spc="0" baseline="0">
              <a:solidFill>
                <a:schemeClr val="tx1"/>
              </a:solidFill>
              <a:latin typeface="REG" charset="0"/>
              <a:ea typeface="等线" charset="0"/>
              <a:cs typeface="Lucida Sans"/>
            </a:endParaRPr>
          </a:p>
          <a:p>
            <a:pPr marL="0" indent="0" algn="l">
              <a:lnSpc>
                <a:spcPct val="90000"/>
              </a:lnSpc>
              <a:spcBef>
                <a:spcPts val="1000"/>
              </a:spcBef>
              <a:spcAft>
                <a:spcPts val="0"/>
              </a:spcAft>
              <a:buNone/>
            </a:pPr>
            <a:endParaRPr lang="en-US" altLang="zh-CN" sz="2600" b="0" i="0" u="none" strike="noStrike" kern="1200" cap="none" spc="0" baseline="0">
              <a:solidFill>
                <a:srgbClr val="181818"/>
              </a:solidFill>
              <a:latin typeface="REG" charset="0"/>
              <a:ea typeface="等线" charset="0"/>
              <a:cs typeface="Lucida Sans"/>
            </a:endParaRPr>
          </a:p>
          <a:p>
            <a:pPr marL="228600" indent="-228600" algn="l">
              <a:lnSpc>
                <a:spcPct val="90000"/>
              </a:lnSpc>
              <a:spcBef>
                <a:spcPts val="1000"/>
              </a:spcBef>
              <a:spcAft>
                <a:spcPts val="0"/>
              </a:spcAft>
              <a:buFont typeface="Arial" pitchFamily="34" charset="0"/>
              <a:buChar char="•"/>
            </a:pPr>
            <a:r>
              <a:rPr lang="en-US" altLang="zh-CN" sz="2600" b="0" i="0" u="none" strike="noStrike" kern="1200" cap="none" spc="0" baseline="0">
                <a:solidFill>
                  <a:srgbClr val="181818"/>
                </a:solidFill>
                <a:latin typeface="REG" charset="0"/>
                <a:ea typeface="等线" charset="0"/>
                <a:cs typeface="Lucida Sans"/>
              </a:rPr>
              <a:t>Предварительно можно провести социологические или психологические исследования по проблеме конференции и их анализ, а затем использовать результаты исследований при проведении конференции. Родители, как активные участники конференций, могут тоже подготовить анализ проблемы с позиций собственного опыта.</a:t>
            </a:r>
            <a:endParaRPr lang="zh-CN" altLang="en-US" sz="2600" b="0" i="0" u="none" strike="noStrike" kern="1200" cap="none" spc="0" baseline="0">
              <a:solidFill>
                <a:schemeClr val="tx1"/>
              </a:solidFill>
              <a:latin typeface="REG" charset="0"/>
              <a:ea typeface="等线" charset="0"/>
              <a:cs typeface="Lucida Sans"/>
            </a:endParaRPr>
          </a:p>
        </p:txBody>
      </p:sp>
    </p:spTree>
    <p:extLst>
      <p:ext uri="{BB962C8B-B14F-4D97-AF65-F5344CB8AC3E}">
        <p14:creationId xmlns="" xmlns:p14="http://schemas.microsoft.com/office/powerpoint/2010/main" val="13058462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0" name="Изображения" descr="Picture background"/>
          <p:cNvPicPr>
            <a:picLocks noChangeAspect="1"/>
          </p:cNvPicPr>
          <p:nvPr/>
        </p:nvPicPr>
        <p:blipFill>
          <a:blip r:embed="rId2" cstate="print"/>
          <a:stretch>
            <a:fillRect/>
          </a:stretch>
        </p:blipFill>
        <p:spPr>
          <a:xfrm>
            <a:off x="0" y="0"/>
            <a:ext cx="12192000" cy="6858000"/>
          </a:xfrm>
          <a:prstGeom prst="rect">
            <a:avLst/>
          </a:prstGeom>
          <a:noFill/>
          <a:ln w="12700" cap="flat" cmpd="sng">
            <a:noFill/>
            <a:prstDash val="solid"/>
            <a:miter/>
          </a:ln>
        </p:spPr>
      </p:pic>
      <p:sp>
        <p:nvSpPr>
          <p:cNvPr id="111" name="Текстовое поле"/>
          <p:cNvSpPr>
            <a:spLocks noGrp="1"/>
          </p:cNvSpPr>
          <p:nvPr>
            <p:ph type="title"/>
          </p:nvPr>
        </p:nvSpPr>
        <p:spPr>
          <a:xfrm>
            <a:off x="516000" y="0"/>
            <a:ext cx="10364450" cy="1596177"/>
          </a:xfrm>
          <a:prstGeom prst="rect">
            <a:avLst/>
          </a:prstGeom>
          <a:noFill/>
          <a:ln w="12700" cap="flat" cmpd="sng">
            <a:noFill/>
            <a:prstDash val="solid"/>
            <a:miter/>
          </a:ln>
        </p:spPr>
        <p:txBody>
          <a:bodyPr vert="horz" wrap="square" lIns="91440" tIns="45720" rIns="91440" bIns="45720" anchor="ctr" anchorCtr="0">
            <a:prstTxWarp prst="textNoShape">
              <a:avLst/>
            </a:prstTxWarp>
          </a:bodyPr>
          <a:lstStyle/>
          <a:p>
            <a:pPr marL="0" indent="0" algn="ctr">
              <a:lnSpc>
                <a:spcPct val="90000"/>
              </a:lnSpc>
              <a:spcBef>
                <a:spcPts val="0"/>
              </a:spcBef>
              <a:spcAft>
                <a:spcPts val="0"/>
              </a:spcAft>
              <a:buNone/>
            </a:pPr>
            <a:r>
              <a:rPr lang="en-US" altLang="zh-CN" sz="4400" b="1" i="0" u="none" strike="noStrike" kern="1200" cap="none" spc="0" baseline="0">
                <a:solidFill>
                  <a:schemeClr val="tx1"/>
                </a:solidFill>
                <a:latin typeface="REG" charset="0"/>
                <a:ea typeface="等线 Light" charset="0"/>
                <a:cs typeface="Lucida Sans"/>
              </a:rPr>
              <a:t>При отборе фильмов надо руководствоваться </a:t>
            </a:r>
            <a:endParaRPr lang="zh-CN" altLang="en-US" sz="4400" b="1" i="0" u="none" strike="noStrike" kern="1200" cap="none" spc="0" baseline="0">
              <a:solidFill>
                <a:schemeClr val="tx1"/>
              </a:solidFill>
              <a:latin typeface="REG" charset="0"/>
              <a:ea typeface="等线 Light" charset="0"/>
              <a:cs typeface="Lucida Sans"/>
            </a:endParaRPr>
          </a:p>
        </p:txBody>
      </p:sp>
      <p:sp>
        <p:nvSpPr>
          <p:cNvPr id="112" name="Текстовое поле"/>
          <p:cNvSpPr>
            <a:spLocks noGrp="1"/>
          </p:cNvSpPr>
          <p:nvPr>
            <p:ph type="body" idx="1"/>
          </p:nvPr>
        </p:nvSpPr>
        <p:spPr>
          <a:xfrm>
            <a:off x="381000" y="1591152"/>
            <a:ext cx="11658600" cy="5195728"/>
          </a:xfrm>
          <a:prstGeom prst="rect">
            <a:avLst/>
          </a:prstGeom>
          <a:noFill/>
          <a:ln w="12700" cap="flat" cmpd="sng">
            <a:noFill/>
            <a:prstDash val="solid"/>
            <a:miter/>
          </a:ln>
        </p:spPr>
        <p:txBody>
          <a:bodyPr vert="horz" wrap="square" lIns="91440" tIns="45720" rIns="91440" bIns="45720" anchor="t" anchorCtr="0">
            <a:prstTxWarp prst="textNoShape">
              <a:avLst/>
            </a:prstTxWarp>
          </a:bodyPr>
          <a:lstStyle/>
          <a:p>
            <a:pPr marL="228600" indent="450215" algn="just">
              <a:lnSpc>
                <a:spcPct val="160000"/>
              </a:lnSpc>
              <a:spcBef>
                <a:spcPts val="0"/>
              </a:spcBef>
              <a:spcAft>
                <a:spcPts val="0"/>
              </a:spcAft>
              <a:buFont typeface="Arial" pitchFamily="34" charset="0"/>
              <a:buChar char="•"/>
            </a:pPr>
            <a:r>
              <a:rPr lang="en-US" altLang="zh-CN" sz="2000" b="0" i="0" u="none" strike="noStrike" kern="1200" cap="none" spc="0" baseline="0">
                <a:solidFill>
                  <a:schemeClr val="tx1"/>
                </a:solidFill>
                <a:latin typeface="REG" charset="0"/>
                <a:ea typeface="等线" charset="0"/>
                <a:cs typeface="Lucida Sans"/>
              </a:rPr>
              <a:t>наличием актуальной проблемы для современных детей или системы образования (иначе происходит потеря смысла самого «родительского киноклуба»);</a:t>
            </a:r>
          </a:p>
          <a:p>
            <a:pPr marL="228600" indent="450215" algn="just">
              <a:lnSpc>
                <a:spcPct val="160000"/>
              </a:lnSpc>
              <a:spcBef>
                <a:spcPts val="0"/>
              </a:spcBef>
              <a:spcAft>
                <a:spcPts val="0"/>
              </a:spcAft>
              <a:buFont typeface="Arial" pitchFamily="34" charset="0"/>
              <a:buChar char="•"/>
            </a:pPr>
            <a:r>
              <a:rPr lang="en-US" altLang="zh-CN" sz="2000" b="0" i="0" u="none" strike="noStrike" kern="1200" cap="none" spc="0" baseline="0">
                <a:solidFill>
                  <a:schemeClr val="tx1"/>
                </a:solidFill>
                <a:latin typeface="REG" charset="0"/>
                <a:ea typeface="等线" charset="0"/>
                <a:cs typeface="Lucida Sans"/>
              </a:rPr>
              <a:t>отсутствием «единственно верной» позиции, которая представлена в произведении (в ином случае отсутствует возможность для раскрытия чужой личной позиции, узнавания собственного опыта и т.д.);</a:t>
            </a:r>
          </a:p>
          <a:p>
            <a:pPr marL="228600" indent="450215" algn="just">
              <a:lnSpc>
                <a:spcPct val="160000"/>
              </a:lnSpc>
              <a:spcBef>
                <a:spcPts val="0"/>
              </a:spcBef>
              <a:spcAft>
                <a:spcPts val="0"/>
              </a:spcAft>
              <a:buFont typeface="Arial" pitchFamily="34" charset="0"/>
              <a:buChar char="•"/>
            </a:pPr>
            <a:r>
              <a:rPr lang="en-US" altLang="zh-CN" sz="2000" b="0" i="0" u="none" strike="noStrike" kern="1200" cap="none" spc="0" baseline="0">
                <a:solidFill>
                  <a:schemeClr val="tx1"/>
                </a:solidFill>
                <a:latin typeface="REG" charset="0"/>
                <a:ea typeface="等线" charset="0"/>
                <a:cs typeface="Lucida Sans"/>
              </a:rPr>
              <a:t>наличием качественного изображения и аудиодорожки (только тогда участники киноклуба будут уделять внимание событиям, происходящим на экране, а не пытаться разобрать, что же происходит):</a:t>
            </a:r>
          </a:p>
          <a:p>
            <a:pPr marL="228600" indent="450215" algn="just">
              <a:lnSpc>
                <a:spcPct val="160000"/>
              </a:lnSpc>
              <a:spcBef>
                <a:spcPts val="0"/>
              </a:spcBef>
              <a:spcAft>
                <a:spcPts val="0"/>
              </a:spcAft>
              <a:buFont typeface="Arial" pitchFamily="34" charset="0"/>
              <a:buChar char="•"/>
            </a:pPr>
            <a:r>
              <a:rPr lang="en-US" altLang="zh-CN" sz="2000" b="0" i="0" u="none" strike="noStrike" kern="1200" cap="none" spc="0" baseline="0">
                <a:solidFill>
                  <a:schemeClr val="tx1"/>
                </a:solidFill>
                <a:latin typeface="REG" charset="0"/>
                <a:ea typeface="等线" charset="0"/>
                <a:cs typeface="Lucida Sans"/>
              </a:rPr>
              <a:t>наличием динамичного и интересного повествования (если сам фильм будет скучный, то воспитательная цель не будет достигнута, а в перспективе участники киноклуба потеряют интерес к этой форме работы и перестанут его посещать)</a:t>
            </a:r>
            <a:endParaRPr lang="zh-CN" altLang="en-US" sz="2000" b="0" i="0" u="none" strike="noStrike" kern="1200" cap="none" spc="0" baseline="0">
              <a:solidFill>
                <a:schemeClr val="tx1"/>
              </a:solidFill>
              <a:latin typeface="REG" charset="0"/>
              <a:ea typeface="等线" charset="0"/>
              <a:cs typeface="Lucida Sans"/>
            </a:endParaRPr>
          </a:p>
        </p:txBody>
      </p:sp>
    </p:spTree>
    <p:extLst>
      <p:ext uri="{BB962C8B-B14F-4D97-AF65-F5344CB8AC3E}">
        <p14:creationId xmlns="" xmlns:p14="http://schemas.microsoft.com/office/powerpoint/2010/main" val="15371331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7" name="Изображения" descr="Picture background"/>
          <p:cNvPicPr>
            <a:picLocks noChangeAspect="1"/>
          </p:cNvPicPr>
          <p:nvPr/>
        </p:nvPicPr>
        <p:blipFill>
          <a:blip r:embed="rId2" cstate="print"/>
          <a:stretch>
            <a:fillRect/>
          </a:stretch>
        </p:blipFill>
        <p:spPr>
          <a:xfrm>
            <a:off x="0" y="0"/>
            <a:ext cx="12192000" cy="6858000"/>
          </a:xfrm>
          <a:prstGeom prst="rect">
            <a:avLst/>
          </a:prstGeom>
          <a:noFill/>
          <a:ln w="12700" cap="flat" cmpd="sng">
            <a:noFill/>
            <a:prstDash val="solid"/>
            <a:miter/>
          </a:ln>
        </p:spPr>
      </p:pic>
      <p:sp>
        <p:nvSpPr>
          <p:cNvPr id="118" name="Текстовое поле"/>
          <p:cNvSpPr>
            <a:spLocks noGrp="1"/>
          </p:cNvSpPr>
          <p:nvPr>
            <p:ph type="title"/>
          </p:nvPr>
        </p:nvSpPr>
        <p:spPr>
          <a:xfrm>
            <a:off x="838200" y="365124"/>
            <a:ext cx="10515600" cy="1325562"/>
          </a:xfrm>
          <a:prstGeom prst="rect">
            <a:avLst/>
          </a:prstGeom>
          <a:noFill/>
          <a:ln w="12700" cap="flat" cmpd="sng">
            <a:noFill/>
            <a:prstDash val="solid"/>
            <a:miter/>
          </a:ln>
        </p:spPr>
        <p:txBody>
          <a:bodyPr vert="horz" wrap="square" lIns="91440" tIns="45720" rIns="91440" bIns="45720" anchor="ctr" anchorCtr="0">
            <a:prstTxWarp prst="textNoShape">
              <a:avLst/>
            </a:prstTxWarp>
          </a:bodyPr>
          <a:lstStyle/>
          <a:p>
            <a:pPr marL="0" indent="0" algn="ctr">
              <a:lnSpc>
                <a:spcPct val="90000"/>
              </a:lnSpc>
              <a:spcBef>
                <a:spcPts val="0"/>
              </a:spcBef>
              <a:spcAft>
                <a:spcPts val="0"/>
              </a:spcAft>
              <a:buNone/>
            </a:pPr>
            <a:r>
              <a:rPr lang="en-US" altLang="zh-CN" sz="4400" b="1" i="0" u="none" strike="noStrike" kern="1200" cap="none" spc="0" baseline="0">
                <a:solidFill>
                  <a:schemeClr val="tx1"/>
                </a:solidFill>
                <a:latin typeface="REG" charset="0"/>
                <a:ea typeface="等线 Light" charset="0"/>
                <a:cs typeface="Lucida Sans"/>
              </a:rPr>
              <a:t>Родительское собрание </a:t>
            </a:r>
            <a:endParaRPr lang="zh-CN" altLang="en-US" sz="4400" b="1" i="0" u="none" strike="noStrike" kern="1200" cap="none" spc="0" baseline="0">
              <a:solidFill>
                <a:schemeClr val="tx1"/>
              </a:solidFill>
              <a:latin typeface="REG" charset="0"/>
              <a:ea typeface="等线 Light" charset="0"/>
              <a:cs typeface="Lucida Sans"/>
            </a:endParaRPr>
          </a:p>
        </p:txBody>
      </p:sp>
      <p:sp>
        <p:nvSpPr>
          <p:cNvPr id="119" name="Текстовое поле"/>
          <p:cNvSpPr>
            <a:spLocks noGrp="1"/>
          </p:cNvSpPr>
          <p:nvPr>
            <p:ph type="body" idx="1"/>
          </p:nvPr>
        </p:nvSpPr>
        <p:spPr>
          <a:xfrm>
            <a:off x="838200" y="1825625"/>
            <a:ext cx="10515600" cy="4351338"/>
          </a:xfrm>
          <a:prstGeom prst="rect">
            <a:avLst/>
          </a:prstGeom>
          <a:noFill/>
          <a:ln w="12700" cap="flat" cmpd="sng">
            <a:noFill/>
            <a:prstDash val="solid"/>
            <a:miter/>
          </a:ln>
        </p:spPr>
        <p:txBody>
          <a:bodyPr vert="horz" wrap="square" lIns="91440" tIns="45720" rIns="91440" bIns="45720" anchor="t" anchorCtr="0">
            <a:prstTxWarp prst="textNoShape">
              <a:avLst/>
            </a:prstTxWarp>
          </a:bodyPr>
          <a:lstStyle/>
          <a:p>
            <a:pPr marL="228600" indent="-228600" algn="l">
              <a:lnSpc>
                <a:spcPct val="79000"/>
              </a:lnSpc>
              <a:spcBef>
                <a:spcPts val="1000"/>
              </a:spcBef>
              <a:spcAft>
                <a:spcPts val="0"/>
              </a:spcAft>
              <a:buFont typeface="Arial" pitchFamily="34" charset="0"/>
              <a:buChar char="•"/>
            </a:pPr>
            <a:r>
              <a:rPr lang="en-US" altLang="zh-CN" sz="2600" b="0" i="0" u="none" strike="noStrike" kern="1200" cap="none" spc="0" baseline="0">
                <a:solidFill>
                  <a:schemeClr val="tx1"/>
                </a:solidFill>
                <a:latin typeface="REG" charset="0"/>
                <a:ea typeface="等线" charset="0"/>
                <a:cs typeface="Lucida Sans"/>
              </a:rPr>
              <a:t>Родительское собрание — форма работы группы людей (родителей), объединенных для совместного с дошкольным образовательным учреждением решения задач адаптации, воспитания, обучения и развития детей. </a:t>
            </a:r>
          </a:p>
          <a:p>
            <a:pPr marL="228600" indent="-228600" algn="l">
              <a:lnSpc>
                <a:spcPct val="79000"/>
              </a:lnSpc>
              <a:spcBef>
                <a:spcPts val="1000"/>
              </a:spcBef>
              <a:spcAft>
                <a:spcPts val="0"/>
              </a:spcAft>
              <a:buFont typeface="Arial" pitchFamily="34" charset="0"/>
              <a:buChar char="•"/>
            </a:pPr>
            <a:r>
              <a:rPr lang="en-US" altLang="zh-CN" sz="2600" b="0" i="0" u="none" strike="noStrike" kern="1200" cap="none" spc="0" baseline="0">
                <a:solidFill>
                  <a:schemeClr val="tx1"/>
                </a:solidFill>
                <a:latin typeface="REG" charset="0"/>
                <a:ea typeface="等线" charset="0"/>
                <a:cs typeface="Lucida Sans"/>
              </a:rPr>
              <a:t>Универсальность родительского собрания как формы работы заключается в реализации сразу нескольких функций: организация коллектива родителей, управление воспитательно-образовательным процессом, решение наиболее важных, насущных проблем.</a:t>
            </a:r>
          </a:p>
          <a:p>
            <a:pPr marL="228600" indent="-228600" algn="l">
              <a:lnSpc>
                <a:spcPct val="79000"/>
              </a:lnSpc>
              <a:spcBef>
                <a:spcPts val="1000"/>
              </a:spcBef>
              <a:spcAft>
                <a:spcPts val="0"/>
              </a:spcAft>
              <a:buFont typeface="Arial" pitchFamily="34" charset="0"/>
              <a:buChar char="•"/>
            </a:pPr>
            <a:r>
              <a:rPr lang="en-US" altLang="zh-CN" sz="2600" b="0" i="0" u="none" strike="noStrike" kern="1200" cap="none" spc="0" baseline="0">
                <a:solidFill>
                  <a:schemeClr val="tx1"/>
                </a:solidFill>
                <a:latin typeface="REG" charset="0"/>
                <a:ea typeface="等线" charset="0"/>
                <a:cs typeface="Lucida Sans"/>
              </a:rPr>
              <a:t>Количество тем родительских собраний в течении учебного года зависит от условий образовательной деятельности группы воспитанников, потребностей родителей. В среднем в год проводится 3-4 родительских собрания. </a:t>
            </a:r>
            <a:endParaRPr lang="zh-CN" altLang="en-US" sz="2600" b="0" i="0" u="none" strike="noStrike" kern="1200" cap="none" spc="0" baseline="0">
              <a:solidFill>
                <a:schemeClr val="tx1"/>
              </a:solidFill>
              <a:latin typeface="REG" charset="0"/>
              <a:ea typeface="等线" charset="0"/>
              <a:cs typeface="Lucida Sans"/>
            </a:endParaRPr>
          </a:p>
        </p:txBody>
      </p:sp>
    </p:spTree>
    <p:extLst>
      <p:ext uri="{BB962C8B-B14F-4D97-AF65-F5344CB8AC3E}">
        <p14:creationId xmlns="" xmlns:p14="http://schemas.microsoft.com/office/powerpoint/2010/main" val="3129563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20" name="Изображения" descr="Picture background"/>
          <p:cNvPicPr>
            <a:picLocks noChangeAspect="1"/>
          </p:cNvPicPr>
          <p:nvPr/>
        </p:nvPicPr>
        <p:blipFill>
          <a:blip r:embed="rId2" cstate="print"/>
          <a:stretch>
            <a:fillRect/>
          </a:stretch>
        </p:blipFill>
        <p:spPr>
          <a:xfrm>
            <a:off x="0" y="0"/>
            <a:ext cx="12192000" cy="6858000"/>
          </a:xfrm>
          <a:prstGeom prst="rect">
            <a:avLst/>
          </a:prstGeom>
          <a:noFill/>
          <a:ln w="12700" cap="flat" cmpd="sng">
            <a:noFill/>
            <a:prstDash val="solid"/>
            <a:miter/>
          </a:ln>
        </p:spPr>
      </p:pic>
      <p:sp>
        <p:nvSpPr>
          <p:cNvPr id="121" name="Текстовое поле"/>
          <p:cNvSpPr>
            <a:spLocks noGrp="1"/>
          </p:cNvSpPr>
          <p:nvPr>
            <p:ph type="title"/>
          </p:nvPr>
        </p:nvSpPr>
        <p:spPr>
          <a:xfrm>
            <a:off x="838200" y="365124"/>
            <a:ext cx="10515600" cy="1325562"/>
          </a:xfrm>
          <a:prstGeom prst="rect">
            <a:avLst/>
          </a:prstGeom>
          <a:noFill/>
          <a:ln w="12700" cap="flat" cmpd="sng">
            <a:noFill/>
            <a:prstDash val="solid"/>
            <a:miter/>
          </a:ln>
        </p:spPr>
        <p:txBody>
          <a:bodyPr vert="horz" wrap="square" lIns="91440" tIns="45720" rIns="91440" bIns="45720" anchor="ctr" anchorCtr="0">
            <a:prstTxWarp prst="textNoShape">
              <a:avLst/>
            </a:prstTxWarp>
          </a:bodyPr>
          <a:lstStyle/>
          <a:p>
            <a:pPr marL="0" indent="0" algn="ctr">
              <a:lnSpc>
                <a:spcPct val="90000"/>
              </a:lnSpc>
              <a:spcBef>
                <a:spcPts val="0"/>
              </a:spcBef>
              <a:spcAft>
                <a:spcPts val="0"/>
              </a:spcAft>
              <a:buNone/>
            </a:pPr>
            <a:r>
              <a:rPr lang="en-US" altLang="zh-CN" sz="4400" b="1" i="0" u="none" strike="noStrike" kern="1200" cap="none" spc="0" baseline="0">
                <a:solidFill>
                  <a:schemeClr val="tx1"/>
                </a:solidFill>
                <a:latin typeface="REG" charset="0"/>
                <a:ea typeface="等线 Light" charset="0"/>
                <a:cs typeface="Lucida Sans"/>
              </a:rPr>
              <a:t>Нестандартные родительские собрания</a:t>
            </a:r>
            <a:endParaRPr lang="zh-CN" altLang="en-US" sz="4400" b="0" i="0" u="none" strike="noStrike" kern="1200" cap="none" spc="0" baseline="0">
              <a:solidFill>
                <a:schemeClr val="tx1"/>
              </a:solidFill>
              <a:latin typeface="REG" charset="0"/>
              <a:ea typeface="等线 Light" charset="0"/>
              <a:cs typeface="Lucida Sans"/>
            </a:endParaRPr>
          </a:p>
        </p:txBody>
      </p:sp>
      <p:sp>
        <p:nvSpPr>
          <p:cNvPr id="122" name="Текстовое поле"/>
          <p:cNvSpPr>
            <a:spLocks noGrp="1"/>
          </p:cNvSpPr>
          <p:nvPr>
            <p:ph type="body" idx="1"/>
          </p:nvPr>
        </p:nvSpPr>
        <p:spPr>
          <a:xfrm>
            <a:off x="838200" y="1825625"/>
            <a:ext cx="10515600" cy="4351338"/>
          </a:xfrm>
          <a:prstGeom prst="rect">
            <a:avLst/>
          </a:prstGeom>
          <a:noFill/>
          <a:ln w="12700" cap="flat" cmpd="sng">
            <a:noFill/>
            <a:prstDash val="solid"/>
            <a:miter/>
          </a:ln>
        </p:spPr>
        <p:txBody>
          <a:bodyPr vert="horz" wrap="square" lIns="91440" tIns="45720" rIns="91440" bIns="45720" anchor="t" anchorCtr="0">
            <a:prstTxWarp prst="textNoShape">
              <a:avLst/>
            </a:prstTxWarp>
          </a:bodyPr>
          <a:lstStyle/>
          <a:p>
            <a:pPr marL="228600" indent="-228600" algn="l">
              <a:lnSpc>
                <a:spcPct val="79000"/>
              </a:lnSpc>
              <a:spcBef>
                <a:spcPts val="1000"/>
              </a:spcBef>
              <a:spcAft>
                <a:spcPts val="0"/>
              </a:spcAft>
              <a:buFont typeface="Arial" pitchFamily="34" charset="0"/>
              <a:buChar char="•"/>
            </a:pPr>
            <a:r>
              <a:rPr lang="en-US" altLang="zh-CN" sz="2800" b="0" i="0" u="none" strike="noStrike" kern="1200" cap="none" spc="0" baseline="0">
                <a:solidFill>
                  <a:srgbClr val="000000"/>
                </a:solidFill>
                <a:latin typeface="REG" charset="0"/>
                <a:ea typeface="等线" charset="0"/>
                <a:cs typeface="Lucida Sans"/>
              </a:rPr>
              <a:t>«Читательская конференция». За 2 недели родителям сообщается тема собрания, предлагается материал на данную тему. Проводится подготовительный этап перед собранием, где родителям дается какое – либо задание по заявленной теме. Подготовленное задание обсуждается с различных позиций. Педагог просит прокомментировать, то или иное высказывание, освещает суть темы и задает вопросы при обсуждении.</a:t>
            </a:r>
          </a:p>
          <a:p>
            <a:pPr marL="228600" indent="-228600" algn="l">
              <a:lnSpc>
                <a:spcPct val="79000"/>
              </a:lnSpc>
              <a:spcBef>
                <a:spcPts val="1000"/>
              </a:spcBef>
              <a:spcAft>
                <a:spcPts val="0"/>
              </a:spcAft>
              <a:buFont typeface="Arial" pitchFamily="34" charset="0"/>
              <a:buChar char="•"/>
            </a:pPr>
            <a:r>
              <a:rPr lang="en-US" altLang="zh-CN" sz="2800" b="0" i="0" u="none" strike="noStrike" kern="1200" cap="none" spc="0" baseline="0">
                <a:solidFill>
                  <a:srgbClr val="000000"/>
                </a:solidFill>
                <a:latin typeface="REG" charset="0"/>
                <a:ea typeface="等线" charset="0"/>
                <a:cs typeface="Lucida Sans"/>
              </a:rPr>
              <a:t>«Аукцион». Собрание проходит в виде «продажи» полезных советов по выбранной теме в игровой форме. Все происходит  в виде игры и за каждый совет даются фишки (т.е. советы продаются за фишки). Советы, набравшие большее количество фишек помещают на стенд « Копилка родительского опыта».</a:t>
            </a:r>
          </a:p>
          <a:p>
            <a:pPr marL="228600" indent="-228600" algn="l">
              <a:lnSpc>
                <a:spcPct val="79000"/>
              </a:lnSpc>
              <a:spcBef>
                <a:spcPts val="1000"/>
              </a:spcBef>
              <a:spcAft>
                <a:spcPts val="0"/>
              </a:spcAft>
              <a:buFont typeface="Arial" pitchFamily="34" charset="0"/>
              <a:buChar char="•"/>
            </a:pPr>
            <a:endParaRPr lang="zh-CN" altLang="en-US" sz="2800" b="0" i="0" u="none" strike="noStrike" kern="1200" cap="none" spc="0" baseline="0">
              <a:solidFill>
                <a:schemeClr val="tx1"/>
              </a:solidFill>
              <a:latin typeface="REG" charset="0"/>
              <a:ea typeface="等线" charset="0"/>
              <a:cs typeface="Lucida Sans"/>
            </a:endParaRPr>
          </a:p>
        </p:txBody>
      </p:sp>
    </p:spTree>
    <p:extLst>
      <p:ext uri="{BB962C8B-B14F-4D97-AF65-F5344CB8AC3E}">
        <p14:creationId xmlns="" xmlns:p14="http://schemas.microsoft.com/office/powerpoint/2010/main" val="14421565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23" name="Изображения" descr="Picture background"/>
          <p:cNvPicPr>
            <a:picLocks noChangeAspect="1"/>
          </p:cNvPicPr>
          <p:nvPr/>
        </p:nvPicPr>
        <p:blipFill>
          <a:blip r:embed="rId2" cstate="print"/>
          <a:stretch>
            <a:fillRect/>
          </a:stretch>
        </p:blipFill>
        <p:spPr>
          <a:xfrm>
            <a:off x="0" y="0"/>
            <a:ext cx="12192000" cy="6858000"/>
          </a:xfrm>
          <a:prstGeom prst="rect">
            <a:avLst/>
          </a:prstGeom>
          <a:noFill/>
          <a:ln w="12700" cap="flat" cmpd="sng">
            <a:noFill/>
            <a:prstDash val="solid"/>
            <a:miter/>
          </a:ln>
        </p:spPr>
      </p:pic>
      <p:sp>
        <p:nvSpPr>
          <p:cNvPr id="124" name="Текстовое поле"/>
          <p:cNvSpPr>
            <a:spLocks noGrp="1"/>
          </p:cNvSpPr>
          <p:nvPr>
            <p:ph type="title"/>
          </p:nvPr>
        </p:nvSpPr>
        <p:spPr>
          <a:xfrm>
            <a:off x="838200" y="365124"/>
            <a:ext cx="10515600" cy="1325562"/>
          </a:xfrm>
          <a:prstGeom prst="rect">
            <a:avLst/>
          </a:prstGeom>
          <a:noFill/>
          <a:ln w="12700" cap="flat" cmpd="sng">
            <a:noFill/>
            <a:prstDash val="solid"/>
            <a:miter/>
          </a:ln>
        </p:spPr>
        <p:txBody>
          <a:bodyPr vert="horz" wrap="square" lIns="91440" tIns="45720" rIns="91440" bIns="45720" anchor="ctr" anchorCtr="0">
            <a:prstTxWarp prst="textNoShape">
              <a:avLst/>
            </a:prstTxWarp>
          </a:bodyPr>
          <a:lstStyle/>
          <a:p>
            <a:pPr marL="0" indent="0" algn="ctr">
              <a:lnSpc>
                <a:spcPct val="90000"/>
              </a:lnSpc>
              <a:spcBef>
                <a:spcPts val="0"/>
              </a:spcBef>
              <a:spcAft>
                <a:spcPts val="0"/>
              </a:spcAft>
              <a:buNone/>
            </a:pPr>
            <a:r>
              <a:rPr lang="en-US" altLang="zh-CN" sz="4400" b="1" i="0" u="none" strike="noStrike" kern="1200" cap="none" spc="0" baseline="0">
                <a:solidFill>
                  <a:schemeClr val="tx1"/>
                </a:solidFill>
                <a:latin typeface="REG" charset="0"/>
                <a:ea typeface="等线 Light" charset="0"/>
                <a:cs typeface="Lucida Sans"/>
              </a:rPr>
              <a:t>Нестандартные родительские собрания</a:t>
            </a:r>
            <a:endParaRPr lang="zh-CN" altLang="en-US" sz="4400" b="0" i="0" u="none" strike="noStrike" kern="1200" cap="none" spc="0" baseline="0">
              <a:solidFill>
                <a:schemeClr val="tx1"/>
              </a:solidFill>
              <a:latin typeface="REG" charset="0"/>
              <a:ea typeface="等线 Light" charset="0"/>
              <a:cs typeface="Lucida Sans"/>
            </a:endParaRPr>
          </a:p>
        </p:txBody>
      </p:sp>
      <p:sp>
        <p:nvSpPr>
          <p:cNvPr id="125" name="Текстовое поле"/>
          <p:cNvSpPr>
            <a:spLocks noGrp="1"/>
          </p:cNvSpPr>
          <p:nvPr>
            <p:ph type="body" idx="1"/>
          </p:nvPr>
        </p:nvSpPr>
        <p:spPr>
          <a:xfrm>
            <a:off x="838200" y="1825625"/>
            <a:ext cx="10515600" cy="4351338"/>
          </a:xfrm>
          <a:prstGeom prst="rect">
            <a:avLst/>
          </a:prstGeom>
          <a:noFill/>
          <a:ln w="12700" cap="flat" cmpd="sng">
            <a:noFill/>
            <a:prstDash val="solid"/>
            <a:miter/>
          </a:ln>
        </p:spPr>
        <p:txBody>
          <a:bodyPr vert="horz" wrap="square" lIns="91440" tIns="45720" rIns="91440" bIns="45720" anchor="t" anchorCtr="0">
            <a:prstTxWarp prst="textNoShape">
              <a:avLst/>
            </a:prstTxWarp>
          </a:bodyPr>
          <a:lstStyle/>
          <a:p>
            <a:pPr marL="228600" indent="-228600" algn="l">
              <a:lnSpc>
                <a:spcPct val="79000"/>
              </a:lnSpc>
              <a:spcBef>
                <a:spcPts val="1000"/>
              </a:spcBef>
              <a:spcAft>
                <a:spcPts val="0"/>
              </a:spcAft>
              <a:buFont typeface="Arial" pitchFamily="34" charset="0"/>
              <a:buChar char="•"/>
            </a:pPr>
            <a:r>
              <a:rPr lang="en-US" altLang="zh-CN" sz="2800" b="0" i="0" u="none" strike="noStrike" kern="1200" cap="none" spc="0" baseline="0">
                <a:solidFill>
                  <a:srgbClr val="000000"/>
                </a:solidFill>
                <a:latin typeface="REG" charset="0"/>
                <a:ea typeface="等线" charset="0"/>
                <a:cs typeface="Lucida Sans"/>
              </a:rPr>
              <a:t>«Душевный разговор». Собрание рассчитано не на всех родителей, а лишь на тех, чьи дети имеют общие проблемы (в общении со сверстниками, агрессивность и др.). С родителями проводится анкетирование, чтобы глубже узнать особенности их детей. Проблема обсуждается со всех сторон, могут приглашаться специалисты. Родителям даются рекомендации по особенностям развития такого ребенка.</a:t>
            </a:r>
          </a:p>
          <a:p>
            <a:pPr marL="228600" indent="-228600" algn="l">
              <a:lnSpc>
                <a:spcPct val="79000"/>
              </a:lnSpc>
              <a:spcBef>
                <a:spcPts val="1000"/>
              </a:spcBef>
              <a:spcAft>
                <a:spcPts val="0"/>
              </a:spcAft>
              <a:buFont typeface="Arial" pitchFamily="34" charset="0"/>
              <a:buChar char="•"/>
            </a:pPr>
            <a:r>
              <a:rPr lang="en-US" altLang="zh-CN" sz="2800" b="0" i="0" u="none" strike="noStrike" kern="1200" cap="none" spc="0" baseline="0">
                <a:solidFill>
                  <a:srgbClr val="000000"/>
                </a:solidFill>
                <a:latin typeface="REG" charset="0"/>
                <a:ea typeface="等线" charset="0"/>
                <a:cs typeface="Lucida Sans"/>
              </a:rPr>
              <a:t>«Вечера вопросов и ответов». Предварительно родителям дается задание продумать, сформулировать наиболее  волнующие их вопросы. В ходе обсуждения их со специалистами, другими родителями подобрать оптимальные пути их решения.</a:t>
            </a:r>
          </a:p>
          <a:p>
            <a:pPr marL="228600" indent="-228600" algn="l">
              <a:lnSpc>
                <a:spcPct val="79000"/>
              </a:lnSpc>
              <a:spcBef>
                <a:spcPts val="1000"/>
              </a:spcBef>
              <a:spcAft>
                <a:spcPts val="0"/>
              </a:spcAft>
              <a:buFont typeface="Arial" pitchFamily="34" charset="0"/>
              <a:buChar char="•"/>
            </a:pPr>
            <a:endParaRPr lang="zh-CN" altLang="en-US" sz="2800" b="0" i="0" u="none" strike="noStrike" kern="1200" cap="none" spc="0" baseline="0">
              <a:solidFill>
                <a:schemeClr val="tx1"/>
              </a:solidFill>
              <a:latin typeface="REG" charset="0"/>
              <a:ea typeface="等线" charset="0"/>
              <a:cs typeface="Lucida Sans"/>
            </a:endParaRPr>
          </a:p>
        </p:txBody>
      </p:sp>
    </p:spTree>
    <p:extLst>
      <p:ext uri="{BB962C8B-B14F-4D97-AF65-F5344CB8AC3E}">
        <p14:creationId xmlns="" xmlns:p14="http://schemas.microsoft.com/office/powerpoint/2010/main" val="15819128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30" name="Изображения" descr="Picture background"/>
          <p:cNvPicPr>
            <a:picLocks noChangeAspect="1"/>
          </p:cNvPicPr>
          <p:nvPr/>
        </p:nvPicPr>
        <p:blipFill>
          <a:blip r:embed="rId2" cstate="print"/>
          <a:stretch>
            <a:fillRect/>
          </a:stretch>
        </p:blipFill>
        <p:spPr>
          <a:xfrm>
            <a:off x="0" y="0"/>
            <a:ext cx="12192000" cy="6858000"/>
          </a:xfrm>
          <a:prstGeom prst="rect">
            <a:avLst/>
          </a:prstGeom>
          <a:noFill/>
          <a:ln w="12700" cap="flat" cmpd="sng">
            <a:noFill/>
            <a:prstDash val="solid"/>
            <a:miter/>
          </a:ln>
        </p:spPr>
      </p:pic>
      <p:sp>
        <p:nvSpPr>
          <p:cNvPr id="131" name="Текстовое поле"/>
          <p:cNvSpPr>
            <a:spLocks noGrp="1"/>
          </p:cNvSpPr>
          <p:nvPr>
            <p:ph type="title"/>
          </p:nvPr>
        </p:nvSpPr>
        <p:spPr>
          <a:xfrm>
            <a:off x="838200" y="365124"/>
            <a:ext cx="10515600" cy="1325562"/>
          </a:xfrm>
          <a:prstGeom prst="rect">
            <a:avLst/>
          </a:prstGeom>
          <a:noFill/>
          <a:ln w="12700" cap="flat" cmpd="sng">
            <a:noFill/>
            <a:prstDash val="solid"/>
            <a:miter/>
          </a:ln>
        </p:spPr>
        <p:txBody>
          <a:bodyPr vert="horz" wrap="square" lIns="91440" tIns="45720" rIns="91440" bIns="45720" anchor="ctr" anchorCtr="0">
            <a:prstTxWarp prst="textNoShape">
              <a:avLst/>
            </a:prstTxWarp>
          </a:bodyPr>
          <a:lstStyle/>
          <a:p>
            <a:pPr marL="0" indent="0" algn="ctr">
              <a:lnSpc>
                <a:spcPct val="90000"/>
              </a:lnSpc>
              <a:spcBef>
                <a:spcPts val="0"/>
              </a:spcBef>
              <a:spcAft>
                <a:spcPts val="0"/>
              </a:spcAft>
              <a:buNone/>
            </a:pPr>
            <a:r>
              <a:rPr lang="en-US" altLang="zh-CN" sz="4400" b="1" i="0" u="none" strike="noStrike" kern="1200" cap="none" spc="0" baseline="0">
                <a:solidFill>
                  <a:schemeClr val="tx1"/>
                </a:solidFill>
                <a:latin typeface="REG" charset="0"/>
                <a:ea typeface="等线 Light" charset="0"/>
                <a:cs typeface="Lucida Sans"/>
              </a:rPr>
              <a:t>Методы активизации родителей</a:t>
            </a:r>
            <a:endParaRPr lang="zh-CN" altLang="en-US" sz="4400" b="1" i="0" u="none" strike="noStrike" kern="1200" cap="none" spc="0" baseline="0">
              <a:solidFill>
                <a:schemeClr val="tx1"/>
              </a:solidFill>
              <a:latin typeface="REG" charset="0"/>
              <a:ea typeface="等线 Light" charset="0"/>
              <a:cs typeface="Lucida Sans"/>
            </a:endParaRPr>
          </a:p>
        </p:txBody>
      </p:sp>
      <p:sp>
        <p:nvSpPr>
          <p:cNvPr id="132" name="Текстовое поле"/>
          <p:cNvSpPr>
            <a:spLocks noGrp="1"/>
          </p:cNvSpPr>
          <p:nvPr>
            <p:ph type="body" idx="1"/>
          </p:nvPr>
        </p:nvSpPr>
        <p:spPr>
          <a:xfrm>
            <a:off x="838200" y="1825625"/>
            <a:ext cx="10515600" cy="4351338"/>
          </a:xfrm>
          <a:prstGeom prst="rect">
            <a:avLst/>
          </a:prstGeom>
          <a:noFill/>
          <a:ln w="12700" cap="flat" cmpd="sng">
            <a:noFill/>
            <a:prstDash val="solid"/>
            <a:miter/>
          </a:ln>
        </p:spPr>
        <p:txBody>
          <a:bodyPr vert="horz" wrap="square" lIns="91440" tIns="45720" rIns="91440" bIns="45720" anchor="t" anchorCtr="0">
            <a:prstTxWarp prst="textNoShape">
              <a:avLst/>
            </a:prstTxWarp>
          </a:bodyPr>
          <a:lstStyle/>
          <a:p>
            <a:pPr marL="228600" indent="-228600" algn="l">
              <a:lnSpc>
                <a:spcPct val="70000"/>
              </a:lnSpc>
              <a:spcBef>
                <a:spcPts val="1000"/>
              </a:spcBef>
              <a:spcAft>
                <a:spcPts val="0"/>
              </a:spcAft>
              <a:buFont typeface="Arial" pitchFamily="34" charset="0"/>
              <a:buChar char="•"/>
            </a:pPr>
            <a:r>
              <a:rPr lang="en-US" altLang="zh-CN" sz="2200" b="0" i="0" u="none" strike="noStrike" kern="1200" cap="none" spc="0" baseline="0">
                <a:solidFill>
                  <a:srgbClr val="333333"/>
                </a:solidFill>
                <a:latin typeface="REG" charset="0"/>
                <a:ea typeface="等线" charset="0"/>
                <a:cs typeface="Lucida Sans"/>
              </a:rPr>
              <a:t>«Коллективная запись». Каждый из участников получает записную книжку или лист бумаги, где сформулирована проблема и даются информация или рекомендации, необходимые для ее решения. Родители независимо друг от друга определяют наиболее важные для них рекомендации, заносят в записную книжку. Затем записи передаются педагогу, он суммирует их, и группа проводит обсуждение. После этого приема можно использовать «мозговой штурм».</a:t>
            </a:r>
            <a:r>
              <a:rPr lang="zh-CN" altLang="en-US" sz="2200" b="0" i="0" u="none" strike="noStrike" kern="1200" cap="none" spc="0" baseline="0">
                <a:solidFill>
                  <a:schemeClr val="tx1"/>
                </a:solidFill>
                <a:latin typeface="REG" charset="0"/>
                <a:ea typeface="等线" charset="0"/>
                <a:cs typeface="Lucida Sans"/>
              </a:rPr>
              <a:t/>
            </a:r>
            <a:br>
              <a:rPr lang="zh-CN" altLang="en-US" sz="2200" b="0" i="0" u="none" strike="noStrike" kern="1200" cap="none" spc="0" baseline="0">
                <a:solidFill>
                  <a:schemeClr val="tx1"/>
                </a:solidFill>
                <a:latin typeface="REG" charset="0"/>
                <a:ea typeface="等线" charset="0"/>
                <a:cs typeface="Lucida Sans"/>
              </a:rPr>
            </a:br>
            <a:r>
              <a:rPr lang="zh-CN" altLang="en-US" sz="2200" b="0" i="0" u="none" strike="noStrike" kern="1200" cap="none" spc="0" baseline="0">
                <a:solidFill>
                  <a:schemeClr val="tx1"/>
                </a:solidFill>
                <a:latin typeface="REG" charset="0"/>
                <a:ea typeface="等线" charset="0"/>
                <a:cs typeface="Lucida Sans"/>
              </a:rPr>
              <a:t/>
            </a:r>
            <a:br>
              <a:rPr lang="zh-CN" altLang="en-US" sz="2200" b="0" i="0" u="none" strike="noStrike" kern="1200" cap="none" spc="0" baseline="0">
                <a:solidFill>
                  <a:schemeClr val="tx1"/>
                </a:solidFill>
                <a:latin typeface="REG" charset="0"/>
                <a:ea typeface="等线" charset="0"/>
                <a:cs typeface="Lucida Sans"/>
              </a:rPr>
            </a:br>
            <a:r>
              <a:rPr lang="en-US" altLang="zh-CN" sz="2200" b="0" i="0" u="none" strike="noStrike" kern="1200" cap="none" spc="0" baseline="0">
                <a:solidFill>
                  <a:srgbClr val="333333"/>
                </a:solidFill>
                <a:latin typeface="REG" charset="0"/>
                <a:ea typeface="等线" charset="0"/>
                <a:cs typeface="Lucida Sans"/>
              </a:rPr>
              <a:t>«Хорошо-плохо»: предлагается высказать полярные мнения по одному вопросу, проблеме, например, что хорошего в наказании, и что в нем плохого.</a:t>
            </a:r>
            <a:r>
              <a:rPr lang="zh-CN" altLang="en-US" sz="2200" b="0" i="0" u="none" strike="noStrike" kern="1200" cap="none" spc="0" baseline="0">
                <a:solidFill>
                  <a:schemeClr val="tx1"/>
                </a:solidFill>
                <a:latin typeface="REG" charset="0"/>
                <a:ea typeface="等线" charset="0"/>
                <a:cs typeface="Lucida Sans"/>
              </a:rPr>
              <a:t/>
            </a:r>
            <a:br>
              <a:rPr lang="zh-CN" altLang="en-US" sz="2200" b="0" i="0" u="none" strike="noStrike" kern="1200" cap="none" spc="0" baseline="0">
                <a:solidFill>
                  <a:schemeClr val="tx1"/>
                </a:solidFill>
                <a:latin typeface="REG" charset="0"/>
                <a:ea typeface="等线" charset="0"/>
                <a:cs typeface="Lucida Sans"/>
              </a:rPr>
            </a:br>
            <a:r>
              <a:rPr lang="zh-CN" altLang="en-US" sz="2200" b="0" i="0" u="none" strike="noStrike" kern="1200" cap="none" spc="0" baseline="0">
                <a:solidFill>
                  <a:schemeClr val="tx1"/>
                </a:solidFill>
                <a:latin typeface="REG" charset="0"/>
                <a:ea typeface="等线" charset="0"/>
                <a:cs typeface="Lucida Sans"/>
              </a:rPr>
              <a:t/>
            </a:r>
            <a:br>
              <a:rPr lang="zh-CN" altLang="en-US" sz="2200" b="0" i="0" u="none" strike="noStrike" kern="1200" cap="none" spc="0" baseline="0">
                <a:solidFill>
                  <a:schemeClr val="tx1"/>
                </a:solidFill>
                <a:latin typeface="REG" charset="0"/>
                <a:ea typeface="等线" charset="0"/>
                <a:cs typeface="Lucida Sans"/>
              </a:rPr>
            </a:br>
            <a:r>
              <a:rPr lang="en-US" altLang="zh-CN" sz="2200" b="0" i="0" u="none" strike="noStrike" kern="1200" cap="none" spc="0" baseline="0">
                <a:solidFill>
                  <a:srgbClr val="333333"/>
                </a:solidFill>
                <a:latin typeface="REG" charset="0"/>
                <a:ea typeface="等线" charset="0"/>
                <a:cs typeface="Lucida Sans"/>
              </a:rPr>
              <a:t>«Слово-эстафета»: родителям предлагается высказать самое главное о воспитании детей. Родитель, взяв предмет (мяч), должен продолжить предложения: «Чтобы у меня вырос(ла) хороший сын (дочь), я должен»... и передает предмет по кругу. В результате высказываются все родители. «Шапка вопросов»: родители пишут друг другу вопросы-записки, которые кладут в шапку. Потом по очереди достают их оттуда и отвечают.</a:t>
            </a:r>
            <a:r>
              <a:rPr lang="zh-CN" altLang="en-US" sz="2200" b="0" i="0" u="none" strike="noStrike" kern="1200" cap="none" spc="0" baseline="0">
                <a:solidFill>
                  <a:schemeClr val="tx1"/>
                </a:solidFill>
                <a:latin typeface="REG" charset="0"/>
                <a:ea typeface="等线" charset="0"/>
                <a:cs typeface="Lucida Sans"/>
              </a:rPr>
              <a:t/>
            </a:r>
            <a:br>
              <a:rPr lang="zh-CN" altLang="en-US" sz="2200" b="0" i="0" u="none" strike="noStrike" kern="1200" cap="none" spc="0" baseline="0">
                <a:solidFill>
                  <a:schemeClr val="tx1"/>
                </a:solidFill>
                <a:latin typeface="REG" charset="0"/>
                <a:ea typeface="等线" charset="0"/>
                <a:cs typeface="Lucida Sans"/>
              </a:rPr>
            </a:br>
            <a:endParaRPr lang="zh-CN" altLang="en-US" sz="2200" b="0" i="0" u="none" strike="noStrike" kern="1200" cap="none" spc="0" baseline="0">
              <a:solidFill>
                <a:schemeClr val="tx1"/>
              </a:solidFill>
              <a:latin typeface="REG" charset="0"/>
              <a:ea typeface="等线" charset="0"/>
              <a:cs typeface="Lucida Sans"/>
            </a:endParaRPr>
          </a:p>
        </p:txBody>
      </p:sp>
    </p:spTree>
    <p:extLst>
      <p:ext uri="{BB962C8B-B14F-4D97-AF65-F5344CB8AC3E}">
        <p14:creationId xmlns="" xmlns:p14="http://schemas.microsoft.com/office/powerpoint/2010/main" val="18035904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33" name="Изображения" descr="Picture background"/>
          <p:cNvPicPr>
            <a:picLocks noChangeAspect="1"/>
          </p:cNvPicPr>
          <p:nvPr/>
        </p:nvPicPr>
        <p:blipFill>
          <a:blip r:embed="rId2" cstate="print"/>
          <a:stretch>
            <a:fillRect/>
          </a:stretch>
        </p:blipFill>
        <p:spPr>
          <a:xfrm>
            <a:off x="0" y="0"/>
            <a:ext cx="12192000" cy="6858000"/>
          </a:xfrm>
          <a:prstGeom prst="rect">
            <a:avLst/>
          </a:prstGeom>
          <a:noFill/>
          <a:ln w="12700" cap="flat" cmpd="sng">
            <a:noFill/>
            <a:prstDash val="solid"/>
            <a:miter/>
          </a:ln>
        </p:spPr>
      </p:pic>
      <p:sp>
        <p:nvSpPr>
          <p:cNvPr id="134" name="Текстовое поле"/>
          <p:cNvSpPr>
            <a:spLocks noGrp="1"/>
          </p:cNvSpPr>
          <p:nvPr>
            <p:ph type="title"/>
          </p:nvPr>
        </p:nvSpPr>
        <p:spPr>
          <a:xfrm>
            <a:off x="786000" y="-12975"/>
            <a:ext cx="10364450" cy="1596177"/>
          </a:xfrm>
          <a:prstGeom prst="rect">
            <a:avLst/>
          </a:prstGeom>
          <a:noFill/>
          <a:ln w="12700" cap="flat" cmpd="sng">
            <a:noFill/>
            <a:prstDash val="solid"/>
            <a:miter/>
          </a:ln>
        </p:spPr>
        <p:txBody>
          <a:bodyPr vert="horz" wrap="square" lIns="91440" tIns="45720" rIns="91440" bIns="45720" anchor="ctr" anchorCtr="0">
            <a:prstTxWarp prst="textNoShape">
              <a:avLst/>
            </a:prstTxWarp>
          </a:bodyPr>
          <a:lstStyle/>
          <a:p>
            <a:pPr marL="0" indent="0" algn="ctr">
              <a:lnSpc>
                <a:spcPct val="90000"/>
              </a:lnSpc>
              <a:spcBef>
                <a:spcPts val="0"/>
              </a:spcBef>
              <a:spcAft>
                <a:spcPts val="0"/>
              </a:spcAft>
              <a:buNone/>
            </a:pPr>
            <a:r>
              <a:rPr lang="en-US" altLang="zh-CN" sz="4000" b="1" i="0" u="none" strike="noStrike" kern="1200" cap="none" spc="0" baseline="0">
                <a:solidFill>
                  <a:schemeClr val="tx1"/>
                </a:solidFill>
                <a:latin typeface="REG" charset="0"/>
                <a:ea typeface="等线 Light" charset="0"/>
                <a:cs typeface="Lucida Sans"/>
              </a:rPr>
              <a:t>Кейс-технологии в работе с родителями</a:t>
            </a:r>
            <a:endParaRPr lang="zh-CN" altLang="en-US" sz="4000" b="1" i="0" u="none" strike="noStrike" kern="1200" cap="none" spc="0" baseline="0">
              <a:solidFill>
                <a:schemeClr val="tx1"/>
              </a:solidFill>
              <a:latin typeface="REG" charset="0"/>
              <a:ea typeface="等线 Light" charset="0"/>
              <a:cs typeface="Lucida Sans"/>
            </a:endParaRPr>
          </a:p>
        </p:txBody>
      </p:sp>
      <p:sp>
        <p:nvSpPr>
          <p:cNvPr id="135" name="Текстовое поле"/>
          <p:cNvSpPr>
            <a:spLocks noGrp="1"/>
          </p:cNvSpPr>
          <p:nvPr>
            <p:ph type="body" idx="1"/>
          </p:nvPr>
        </p:nvSpPr>
        <p:spPr>
          <a:xfrm>
            <a:off x="1139679" y="1871400"/>
            <a:ext cx="10198882" cy="4365797"/>
          </a:xfrm>
          <a:prstGeom prst="rect">
            <a:avLst/>
          </a:prstGeom>
          <a:noFill/>
          <a:ln w="12700" cap="flat" cmpd="sng">
            <a:noFill/>
            <a:prstDash val="solid"/>
            <a:miter/>
          </a:ln>
        </p:spPr>
        <p:txBody>
          <a:bodyPr vert="horz" wrap="square" lIns="91440" tIns="45720" rIns="91440" bIns="45720" anchor="t" anchorCtr="0">
            <a:prstTxWarp prst="textNoShape">
              <a:avLst/>
            </a:prstTxWarp>
          </a:bodyPr>
          <a:lstStyle/>
          <a:p>
            <a:pPr marL="228600" indent="-228600" algn="just">
              <a:lnSpc>
                <a:spcPct val="90000"/>
              </a:lnSpc>
              <a:spcBef>
                <a:spcPts val="1000"/>
              </a:spcBef>
              <a:spcAft>
                <a:spcPts val="0"/>
              </a:spcAft>
              <a:buFont typeface="Arial" pitchFamily="34" charset="0"/>
              <a:buChar char="•"/>
            </a:pPr>
            <a:r>
              <a:rPr lang="en-US" altLang="zh-CN" sz="2600" b="0" i="0" u="none" strike="noStrike" kern="1200" cap="none" spc="0" baseline="0">
                <a:solidFill>
                  <a:srgbClr val="000000"/>
                </a:solidFill>
                <a:latin typeface="REG" charset="0"/>
                <a:ea typeface="等线" charset="0"/>
                <a:cs typeface="Lucida Sans"/>
              </a:rPr>
              <a:t>Кейс-технология – это интерактивная технология для краткосрочного обучения, на основе реальных или вымышленных ситуаций, направленная не столько на освоение знаний, сколько на формирование новых качеств и умений.</a:t>
            </a:r>
          </a:p>
          <a:p>
            <a:pPr marL="228600" indent="-228600" algn="just">
              <a:lnSpc>
                <a:spcPct val="90000"/>
              </a:lnSpc>
              <a:spcBef>
                <a:spcPts val="1000"/>
              </a:spcBef>
              <a:spcAft>
                <a:spcPts val="0"/>
              </a:spcAft>
              <a:buFont typeface="Arial" pitchFamily="34" charset="0"/>
              <a:buChar char="•"/>
            </a:pPr>
            <a:r>
              <a:rPr lang="en-US" altLang="zh-CN" sz="2600" b="0" i="0" u="none" strike="noStrike" kern="1200" cap="none" spc="0" baseline="0">
                <a:solidFill>
                  <a:srgbClr val="000000"/>
                </a:solidFill>
                <a:latin typeface="REG" charset="0"/>
                <a:ea typeface="等线" charset="0"/>
                <a:cs typeface="Lucida Sans"/>
              </a:rPr>
              <a:t>Метод кейса предназначен для получения знаний, истина в которых плюралистична, т. е. нет однозначного ответа на поставленный вопрос, а есть несколько вариантов, которые могут соперничать по степени истинности; задача — поиск не одной, а многих истин.</a:t>
            </a:r>
          </a:p>
          <a:p>
            <a:pPr marL="228600" indent="-228600" algn="just">
              <a:lnSpc>
                <a:spcPct val="90000"/>
              </a:lnSpc>
              <a:spcBef>
                <a:spcPts val="1000"/>
              </a:spcBef>
              <a:spcAft>
                <a:spcPts val="0"/>
              </a:spcAft>
              <a:buFont typeface="Arial" pitchFamily="34" charset="0"/>
              <a:buChar char="•"/>
            </a:pPr>
            <a:r>
              <a:rPr lang="en-US" altLang="zh-CN" sz="2600" b="0" i="0" u="none" strike="noStrike" kern="1200" cap="none" spc="0" baseline="0">
                <a:solidFill>
                  <a:srgbClr val="000000"/>
                </a:solidFill>
                <a:latin typeface="REG" charset="0"/>
                <a:ea typeface="等线" charset="0"/>
                <a:cs typeface="Lucida Sans"/>
              </a:rPr>
              <a:t> Кейс-технологии при работе с семьей, технологии облегчающие, продвигающие, снимающие барьеры между родителями и педагогами.</a:t>
            </a:r>
          </a:p>
          <a:p>
            <a:pPr marL="228600" indent="-228600" algn="l">
              <a:lnSpc>
                <a:spcPct val="90000"/>
              </a:lnSpc>
              <a:spcBef>
                <a:spcPts val="1000"/>
              </a:spcBef>
              <a:spcAft>
                <a:spcPts val="0"/>
              </a:spcAft>
              <a:buFont typeface="Arial" pitchFamily="34" charset="0"/>
              <a:buChar char="•"/>
            </a:pPr>
            <a:endParaRPr lang="zh-CN" altLang="en-US" sz="2600" b="0" i="0" u="none" strike="noStrike" kern="1200" cap="none" spc="0" baseline="0">
              <a:solidFill>
                <a:schemeClr val="tx1"/>
              </a:solidFill>
              <a:latin typeface="REG" charset="0"/>
              <a:ea typeface="等线" charset="0"/>
              <a:cs typeface="Lucida Sans"/>
            </a:endParaRPr>
          </a:p>
        </p:txBody>
      </p:sp>
    </p:spTree>
    <p:extLst>
      <p:ext uri="{BB962C8B-B14F-4D97-AF65-F5344CB8AC3E}">
        <p14:creationId xmlns="" xmlns:p14="http://schemas.microsoft.com/office/powerpoint/2010/main" val="9583970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44" name="Изображения" descr="Picture background"/>
          <p:cNvPicPr>
            <a:picLocks noChangeAspect="1"/>
          </p:cNvPicPr>
          <p:nvPr/>
        </p:nvPicPr>
        <p:blipFill>
          <a:blip r:embed="rId2" cstate="print"/>
          <a:stretch>
            <a:fillRect/>
          </a:stretch>
        </p:blipFill>
        <p:spPr>
          <a:xfrm>
            <a:off x="0" y="0"/>
            <a:ext cx="12192000" cy="6858000"/>
          </a:xfrm>
          <a:prstGeom prst="rect">
            <a:avLst/>
          </a:prstGeom>
          <a:noFill/>
          <a:ln w="12700" cap="flat" cmpd="sng">
            <a:noFill/>
            <a:prstDash val="solid"/>
            <a:miter/>
          </a:ln>
        </p:spPr>
      </p:pic>
      <p:sp>
        <p:nvSpPr>
          <p:cNvPr id="145" name="Текстовое поле"/>
          <p:cNvSpPr>
            <a:spLocks noGrp="1"/>
          </p:cNvSpPr>
          <p:nvPr>
            <p:ph type="title"/>
          </p:nvPr>
        </p:nvSpPr>
        <p:spPr>
          <a:xfrm>
            <a:off x="1011000" y="54001"/>
            <a:ext cx="10364450" cy="1596177"/>
          </a:xfrm>
          <a:prstGeom prst="rect">
            <a:avLst/>
          </a:prstGeom>
          <a:noFill/>
          <a:ln w="12700" cap="flat" cmpd="sng">
            <a:noFill/>
            <a:prstDash val="solid"/>
            <a:miter/>
          </a:ln>
        </p:spPr>
        <p:txBody>
          <a:bodyPr vert="horz" wrap="square" lIns="91440" tIns="45720" rIns="91440" bIns="45720" anchor="ctr" anchorCtr="0">
            <a:prstTxWarp prst="textNoShape">
              <a:avLst/>
            </a:prstTxWarp>
          </a:bodyPr>
          <a:lstStyle/>
          <a:p>
            <a:pPr marL="0" indent="0" algn="l">
              <a:lnSpc>
                <a:spcPct val="90000"/>
              </a:lnSpc>
              <a:spcBef>
                <a:spcPts val="0"/>
              </a:spcBef>
              <a:spcAft>
                <a:spcPts val="0"/>
              </a:spcAft>
              <a:buNone/>
            </a:pPr>
            <a:r>
              <a:rPr lang="en-US" altLang="zh-CN" sz="4400" b="1" i="0" u="none" strike="noStrike" kern="1200" cap="none" spc="0" baseline="0">
                <a:solidFill>
                  <a:schemeClr val="tx1"/>
                </a:solidFill>
                <a:latin typeface="REG" charset="0"/>
                <a:ea typeface="等线 Light" charset="0"/>
                <a:cs typeface="Lucida Sans"/>
              </a:rPr>
              <a:t>В работе с родителями могут быть использованы виды кейсов:</a:t>
            </a:r>
            <a:endParaRPr lang="zh-CN" altLang="en-US" sz="4400" b="1" i="0" u="none" strike="noStrike" kern="1200" cap="none" spc="0" baseline="0">
              <a:solidFill>
                <a:schemeClr val="tx1"/>
              </a:solidFill>
              <a:latin typeface="REG" charset="0"/>
              <a:ea typeface="等线 Light" charset="0"/>
              <a:cs typeface="Lucida Sans"/>
            </a:endParaRPr>
          </a:p>
        </p:txBody>
      </p:sp>
      <p:sp>
        <p:nvSpPr>
          <p:cNvPr id="146" name="Текстовое поле"/>
          <p:cNvSpPr>
            <a:spLocks noGrp="1"/>
          </p:cNvSpPr>
          <p:nvPr>
            <p:ph type="body" idx="1"/>
          </p:nvPr>
        </p:nvSpPr>
        <p:spPr>
          <a:xfrm>
            <a:off x="786000" y="1719000"/>
            <a:ext cx="10364453" cy="4769999"/>
          </a:xfrm>
          <a:prstGeom prst="rect">
            <a:avLst/>
          </a:prstGeom>
          <a:noFill/>
          <a:ln w="12700" cap="flat" cmpd="sng">
            <a:noFill/>
            <a:prstDash val="solid"/>
            <a:miter/>
          </a:ln>
        </p:spPr>
        <p:txBody>
          <a:bodyPr vert="horz" wrap="square" lIns="91440" tIns="45720" rIns="91440" bIns="45720" anchor="t" anchorCtr="0">
            <a:prstTxWarp prst="textNoShape">
              <a:avLst/>
            </a:prstTxWarp>
          </a:bodyPr>
          <a:lstStyle/>
          <a:p>
            <a:pPr marL="228600" indent="-228600" algn="l">
              <a:lnSpc>
                <a:spcPct val="79000"/>
              </a:lnSpc>
              <a:spcBef>
                <a:spcPts val="1000"/>
              </a:spcBef>
              <a:spcAft>
                <a:spcPts val="0"/>
              </a:spcAft>
              <a:buFont typeface="Arial" pitchFamily="34" charset="0"/>
              <a:buChar char="•"/>
            </a:pPr>
            <a:r>
              <a:rPr lang="en-US" altLang="zh-CN" sz="2400" b="0" i="1" u="sng" strike="noStrike" kern="1200" cap="none" spc="0" baseline="0">
                <a:solidFill>
                  <a:srgbClr val="000000"/>
                </a:solidFill>
                <a:latin typeface="REG" charset="0"/>
                <a:ea typeface="等线" charset="0"/>
                <a:cs typeface="Lucida Sans"/>
              </a:rPr>
              <a:t>анализ конкретных ситуаций;</a:t>
            </a:r>
            <a:endParaRPr lang="en-US" altLang="zh-CN" sz="2400" b="0" i="0" u="none" strike="noStrike" kern="1200" cap="none" spc="0" baseline="0">
              <a:solidFill>
                <a:srgbClr val="000000"/>
              </a:solidFill>
              <a:latin typeface="REG" charset="0"/>
              <a:ea typeface="等线" charset="0"/>
              <a:cs typeface="Lucida Sans"/>
            </a:endParaRPr>
          </a:p>
          <a:p>
            <a:pPr marL="228600" indent="-228600" algn="l">
              <a:lnSpc>
                <a:spcPct val="79000"/>
              </a:lnSpc>
              <a:spcBef>
                <a:spcPts val="1000"/>
              </a:spcBef>
              <a:spcAft>
                <a:spcPts val="0"/>
              </a:spcAft>
              <a:buFont typeface="Arial" pitchFamily="34" charset="0"/>
              <a:buChar char="•"/>
            </a:pPr>
            <a:r>
              <a:rPr lang="en-US" altLang="zh-CN" sz="2400" b="0" i="1" u="sng" strike="noStrike" kern="1200" cap="none" spc="0" baseline="0">
                <a:solidFill>
                  <a:srgbClr val="000000"/>
                </a:solidFill>
                <a:latin typeface="REG" charset="0"/>
                <a:ea typeface="等线" charset="0"/>
                <a:cs typeface="Lucida Sans"/>
              </a:rPr>
              <a:t>Кейс-иллюстрация</a:t>
            </a:r>
            <a:r>
              <a:rPr lang="en-US" altLang="zh-CN" sz="2400" b="0" i="0" u="none" strike="noStrike" kern="1200" cap="none" spc="0" baseline="0">
                <a:solidFill>
                  <a:srgbClr val="000000"/>
                </a:solidFill>
                <a:latin typeface="REG" charset="0"/>
                <a:ea typeface="等线" charset="0"/>
                <a:cs typeface="Lucida Sans"/>
              </a:rPr>
              <a:t> – это иллюстрация, которая используется для рассмотрения проблемной ситуации. Кейс-иллюстрация отличается от наглядности тем, что предполагает знакомство с реальной или предполагаемой проблемой и выработку своего взгляда на её решение.</a:t>
            </a:r>
          </a:p>
          <a:p>
            <a:pPr marL="228600" indent="-228600" algn="l">
              <a:lnSpc>
                <a:spcPct val="79000"/>
              </a:lnSpc>
              <a:spcBef>
                <a:spcPts val="1000"/>
              </a:spcBef>
              <a:spcAft>
                <a:spcPts val="0"/>
              </a:spcAft>
              <a:buFont typeface="Arial" pitchFamily="34" charset="0"/>
              <a:buChar char="•"/>
            </a:pPr>
            <a:r>
              <a:rPr lang="en-US" altLang="zh-CN" sz="2400" b="0" i="1" u="sng" strike="noStrike" kern="1200" cap="none" spc="0" baseline="0">
                <a:solidFill>
                  <a:srgbClr val="000000"/>
                </a:solidFill>
                <a:latin typeface="REG" charset="0"/>
                <a:ea typeface="等线" charset="0"/>
                <a:cs typeface="Lucida Sans"/>
              </a:rPr>
              <a:t>В фото-кейс входит:</a:t>
            </a:r>
            <a:endParaRPr lang="en-US" altLang="zh-CN" sz="2400" b="0" i="0" u="none" strike="noStrike" kern="1200" cap="none" spc="0" baseline="0">
              <a:solidFill>
                <a:srgbClr val="000000"/>
              </a:solidFill>
              <a:latin typeface="REG" charset="0"/>
              <a:ea typeface="等线" charset="0"/>
              <a:cs typeface="Lucida Sans"/>
            </a:endParaRPr>
          </a:p>
          <a:p>
            <a:pPr marL="0" indent="0" algn="l">
              <a:lnSpc>
                <a:spcPct val="79000"/>
              </a:lnSpc>
              <a:spcBef>
                <a:spcPts val="1000"/>
              </a:spcBef>
              <a:spcAft>
                <a:spcPts val="0"/>
              </a:spcAft>
              <a:buNone/>
            </a:pPr>
            <a:r>
              <a:rPr lang="en-US" altLang="zh-CN" sz="2400" b="0" i="0" u="none" strike="noStrike" kern="1200" cap="none" spc="0" baseline="0">
                <a:solidFill>
                  <a:srgbClr val="000000"/>
                </a:solidFill>
                <a:latin typeface="REG" charset="0"/>
                <a:ea typeface="等线" charset="0"/>
                <a:cs typeface="Lucida Sans"/>
              </a:rPr>
              <a:t>- Фото, сюжет которого отражает какую-либо проблему.</a:t>
            </a:r>
          </a:p>
          <a:p>
            <a:pPr marL="0" indent="0" algn="l">
              <a:lnSpc>
                <a:spcPct val="79000"/>
              </a:lnSpc>
              <a:spcBef>
                <a:spcPts val="1000"/>
              </a:spcBef>
              <a:spcAft>
                <a:spcPts val="0"/>
              </a:spcAft>
              <a:buNone/>
            </a:pPr>
            <a:r>
              <a:rPr lang="en-US" altLang="zh-CN" sz="2400" b="0" i="0" u="none" strike="noStrike" kern="1200" cap="none" spc="0" baseline="0">
                <a:solidFill>
                  <a:srgbClr val="000000"/>
                </a:solidFill>
                <a:latin typeface="REG" charset="0"/>
                <a:ea typeface="等线" charset="0"/>
                <a:cs typeface="Lucida Sans"/>
              </a:rPr>
              <a:t>- Текст к кейсу, который описывает совокупность событий.</a:t>
            </a:r>
          </a:p>
          <a:p>
            <a:pPr marL="0" indent="0" algn="l">
              <a:lnSpc>
                <a:spcPct val="79000"/>
              </a:lnSpc>
              <a:spcBef>
                <a:spcPts val="1000"/>
              </a:spcBef>
              <a:spcAft>
                <a:spcPts val="0"/>
              </a:spcAft>
              <a:buNone/>
            </a:pPr>
            <a:r>
              <a:rPr lang="en-US" altLang="zh-CN" sz="2400" b="0" i="0" u="none" strike="noStrike" kern="1200" cap="none" spc="0" baseline="0">
                <a:solidFill>
                  <a:srgbClr val="000000"/>
                </a:solidFill>
                <a:latin typeface="REG" charset="0"/>
                <a:ea typeface="等线" charset="0"/>
                <a:cs typeface="Lucida Sans"/>
              </a:rPr>
              <a:t>- Задание – правильно поставленный вопрос. В нем должна быть мотивация на решение проблемы.</a:t>
            </a:r>
          </a:p>
          <a:p>
            <a:pPr marL="228600" indent="-228600" algn="l">
              <a:lnSpc>
                <a:spcPct val="79000"/>
              </a:lnSpc>
              <a:spcBef>
                <a:spcPts val="1000"/>
              </a:spcBef>
              <a:spcAft>
                <a:spcPts val="0"/>
              </a:spcAft>
              <a:buFont typeface="Arial" pitchFamily="34" charset="0"/>
              <a:buChar char="•"/>
            </a:pPr>
            <a:r>
              <a:rPr lang="en-US" altLang="zh-CN" sz="2400" b="0" i="1" u="sng" strike="noStrike" kern="1200" cap="none" spc="0" baseline="0">
                <a:solidFill>
                  <a:srgbClr val="000000"/>
                </a:solidFill>
                <a:latin typeface="REG" charset="0"/>
                <a:ea typeface="等线" charset="0"/>
                <a:cs typeface="Lucida Sans"/>
              </a:rPr>
              <a:t>Ролевое проектирование</a:t>
            </a:r>
            <a:r>
              <a:rPr lang="en-US" altLang="zh-CN" sz="2400" b="0" i="1" u="none" strike="noStrike" kern="1200" cap="none" spc="0" baseline="0">
                <a:solidFill>
                  <a:srgbClr val="000000"/>
                </a:solidFill>
                <a:latin typeface="REG" charset="0"/>
                <a:ea typeface="等线" charset="0"/>
                <a:cs typeface="Lucida Sans"/>
              </a:rPr>
              <a:t> </a:t>
            </a:r>
            <a:r>
              <a:rPr lang="en-US" altLang="zh-CN" sz="2400" b="0" i="0" u="none" strike="noStrike" kern="1200" cap="none" spc="0" baseline="0">
                <a:solidFill>
                  <a:srgbClr val="000000"/>
                </a:solidFill>
                <a:latin typeface="REG" charset="0"/>
                <a:ea typeface="等线" charset="0"/>
                <a:cs typeface="Lucida Sans"/>
              </a:rPr>
              <a:t> – это вид кейс-технологии, способствующий расширению социального и коммуникативного опыта участников посредством проигрывания заданных ролей.</a:t>
            </a:r>
          </a:p>
          <a:p>
            <a:pPr marL="228600" indent="-228600" algn="l">
              <a:lnSpc>
                <a:spcPct val="79000"/>
              </a:lnSpc>
              <a:spcBef>
                <a:spcPts val="1000"/>
              </a:spcBef>
              <a:spcAft>
                <a:spcPts val="0"/>
              </a:spcAft>
              <a:buFont typeface="Arial" pitchFamily="34" charset="0"/>
              <a:buChar char="•"/>
            </a:pPr>
            <a:endParaRPr lang="zh-CN" altLang="en-US" sz="2600" b="0" i="0" u="none" strike="noStrike" kern="1200" cap="none" spc="0" baseline="0">
              <a:solidFill>
                <a:schemeClr val="tx1"/>
              </a:solidFill>
              <a:latin typeface="REG" charset="0"/>
              <a:ea typeface="等线" charset="0"/>
              <a:cs typeface="Lucida Sans"/>
            </a:endParaRPr>
          </a:p>
        </p:txBody>
      </p:sp>
    </p:spTree>
    <p:extLst>
      <p:ext uri="{BB962C8B-B14F-4D97-AF65-F5344CB8AC3E}">
        <p14:creationId xmlns="" xmlns:p14="http://schemas.microsoft.com/office/powerpoint/2010/main" val="152792165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47" name="Изображения" descr="Picture background"/>
          <p:cNvPicPr>
            <a:picLocks noChangeAspect="1"/>
          </p:cNvPicPr>
          <p:nvPr/>
        </p:nvPicPr>
        <p:blipFill>
          <a:blip r:embed="rId2" cstate="print"/>
          <a:stretch>
            <a:fillRect/>
          </a:stretch>
        </p:blipFill>
        <p:spPr>
          <a:xfrm>
            <a:off x="0" y="0"/>
            <a:ext cx="12192000" cy="6858000"/>
          </a:xfrm>
          <a:prstGeom prst="rect">
            <a:avLst/>
          </a:prstGeom>
          <a:noFill/>
          <a:ln w="12700" cap="flat" cmpd="sng">
            <a:noFill/>
            <a:prstDash val="solid"/>
            <a:miter/>
          </a:ln>
        </p:spPr>
      </p:pic>
      <p:sp>
        <p:nvSpPr>
          <p:cNvPr id="148" name="Текстовое поле"/>
          <p:cNvSpPr>
            <a:spLocks noGrp="1"/>
          </p:cNvSpPr>
          <p:nvPr>
            <p:ph type="title"/>
          </p:nvPr>
        </p:nvSpPr>
        <p:spPr>
          <a:xfrm>
            <a:off x="838200" y="365124"/>
            <a:ext cx="10515600" cy="1325562"/>
          </a:xfrm>
          <a:prstGeom prst="rect">
            <a:avLst/>
          </a:prstGeom>
          <a:noFill/>
          <a:ln w="12700" cap="flat" cmpd="sng">
            <a:noFill/>
            <a:prstDash val="solid"/>
            <a:miter/>
          </a:ln>
        </p:spPr>
        <p:txBody>
          <a:bodyPr vert="horz" wrap="square" lIns="91440" tIns="45720" rIns="91440" bIns="45720" anchor="ctr" anchorCtr="0">
            <a:prstTxWarp prst="textNoShape">
              <a:avLst/>
            </a:prstTxWarp>
          </a:bodyPr>
          <a:lstStyle/>
          <a:p>
            <a:pPr marL="0" indent="0" algn="ctr">
              <a:lnSpc>
                <a:spcPct val="90000"/>
              </a:lnSpc>
              <a:spcBef>
                <a:spcPts val="0"/>
              </a:spcBef>
              <a:spcAft>
                <a:spcPts val="0"/>
              </a:spcAft>
              <a:buNone/>
            </a:pPr>
            <a:r>
              <a:rPr lang="en-US" altLang="zh-CN" sz="4400" b="1" i="0" u="none" strike="noStrike" kern="1200" cap="none" spc="0" baseline="0">
                <a:solidFill>
                  <a:schemeClr val="tx1"/>
                </a:solidFill>
                <a:latin typeface="REG" charset="0"/>
                <a:ea typeface="等线 Light" charset="0"/>
                <a:cs typeface="Lucida Sans"/>
              </a:rPr>
              <a:t>Л.Н. Толстой </a:t>
            </a:r>
            <a:endParaRPr lang="zh-CN" altLang="en-US" sz="4400" b="1" i="0" u="none" strike="noStrike" kern="1200" cap="none" spc="0" baseline="0">
              <a:solidFill>
                <a:schemeClr val="tx1"/>
              </a:solidFill>
              <a:latin typeface="REG" charset="0"/>
              <a:ea typeface="等线 Light" charset="0"/>
              <a:cs typeface="Lucida Sans"/>
            </a:endParaRPr>
          </a:p>
        </p:txBody>
      </p:sp>
      <p:sp>
        <p:nvSpPr>
          <p:cNvPr id="149" name="Текстовое поле"/>
          <p:cNvSpPr>
            <a:spLocks noGrp="1"/>
          </p:cNvSpPr>
          <p:nvPr>
            <p:ph type="body" idx="1"/>
          </p:nvPr>
        </p:nvSpPr>
        <p:spPr>
          <a:xfrm>
            <a:off x="838200" y="1825625"/>
            <a:ext cx="10515600" cy="4351338"/>
          </a:xfrm>
          <a:prstGeom prst="rect">
            <a:avLst/>
          </a:prstGeom>
          <a:noFill/>
          <a:ln w="12700" cap="flat" cmpd="sng">
            <a:noFill/>
            <a:prstDash val="solid"/>
            <a:miter/>
          </a:ln>
        </p:spPr>
        <p:txBody>
          <a:bodyPr vert="horz" wrap="square" lIns="91440" tIns="45720" rIns="91440" bIns="45720" anchor="t" anchorCtr="0">
            <a:prstTxWarp prst="textNoShape">
              <a:avLst/>
            </a:prstTxWarp>
          </a:bodyPr>
          <a:lstStyle/>
          <a:p>
            <a:pPr marL="228600" indent="-228600" algn="l">
              <a:lnSpc>
                <a:spcPct val="79000"/>
              </a:lnSpc>
              <a:spcBef>
                <a:spcPts val="1000"/>
              </a:spcBef>
              <a:spcAft>
                <a:spcPts val="0"/>
              </a:spcAft>
              <a:buFont typeface="Arial" pitchFamily="34" charset="0"/>
              <a:buChar char="•"/>
            </a:pPr>
            <a:r>
              <a:rPr lang="en-US" altLang="zh-CN" sz="2800" b="0" i="0" u="none" strike="noStrike" kern="1200" cap="none" spc="0" baseline="0">
                <a:solidFill>
                  <a:srgbClr val="1A1A1A"/>
                </a:solidFill>
                <a:latin typeface="YS Text" charset="0"/>
                <a:ea typeface="等线" charset="0"/>
                <a:cs typeface="Lucida Sans"/>
              </a:rPr>
              <a:t>«Воспитание представляется сложным и трудным делом только до тех пор, пока мы хотим не воспитывая себя, воспитывать своих детей или кого бы то ни было. Если же поймешь, что воспитывать других мы можем через себя, то упраздняется вопрос о воспитании и остается один вопрос жизни: «Как надо жить самому?»</a:t>
            </a:r>
          </a:p>
          <a:p>
            <a:pPr marL="228600" indent="-228600" algn="l">
              <a:lnSpc>
                <a:spcPct val="79000"/>
              </a:lnSpc>
              <a:spcBef>
                <a:spcPts val="1000"/>
              </a:spcBef>
              <a:spcAft>
                <a:spcPts val="0"/>
              </a:spcAft>
              <a:buFont typeface="Arial" pitchFamily="34" charset="0"/>
              <a:buChar char="•"/>
            </a:pPr>
            <a:endParaRPr lang="en-US" altLang="zh-CN" sz="2800" b="0" i="0" u="none" strike="noStrike" kern="1200" cap="none" spc="0" baseline="0">
              <a:solidFill>
                <a:srgbClr val="1A1A1A"/>
              </a:solidFill>
              <a:latin typeface="YS Text" charset="0"/>
              <a:ea typeface="等线" charset="0"/>
              <a:cs typeface="Lucida Sans"/>
            </a:endParaRPr>
          </a:p>
          <a:p>
            <a:pPr marL="228600" indent="-228600" algn="l">
              <a:lnSpc>
                <a:spcPct val="79000"/>
              </a:lnSpc>
              <a:spcBef>
                <a:spcPts val="1000"/>
              </a:spcBef>
              <a:spcAft>
                <a:spcPts val="0"/>
              </a:spcAft>
              <a:buFont typeface="Arial" pitchFamily="34" charset="0"/>
              <a:buChar char="•"/>
            </a:pPr>
            <a:r>
              <a:rPr lang="en-US" altLang="zh-CN" sz="2800" b="0" i="0" u="none" strike="noStrike" kern="1200" cap="none" spc="0" baseline="0">
                <a:solidFill>
                  <a:srgbClr val="1A1A1A"/>
                </a:solidFill>
                <a:latin typeface="YS Text" charset="0"/>
                <a:ea typeface="等线" charset="0"/>
                <a:cs typeface="Lucida Sans"/>
              </a:rPr>
              <a:t>«Я думаю, что… не только трудно, но невозможно воспитать хорошо детей, если сам дурен. И что воспитание детей есть только самоусовершенствование, которому ничто не помогает столько, как дети»</a:t>
            </a:r>
          </a:p>
          <a:p>
            <a:pPr marL="228600" indent="-228600" algn="l">
              <a:lnSpc>
                <a:spcPct val="79000"/>
              </a:lnSpc>
              <a:spcBef>
                <a:spcPts val="1000"/>
              </a:spcBef>
              <a:spcAft>
                <a:spcPts val="0"/>
              </a:spcAft>
              <a:buFont typeface="Arial" pitchFamily="34" charset="0"/>
              <a:buChar char="•"/>
            </a:pPr>
            <a:endParaRPr lang="zh-CN" altLang="en-US" sz="2800" b="0" i="0" u="none" strike="noStrike" kern="1200" cap="none" spc="0" baseline="0">
              <a:solidFill>
                <a:schemeClr val="tx1"/>
              </a:solidFill>
              <a:latin typeface="REG" charset="0"/>
              <a:ea typeface="等线" charset="0"/>
              <a:cs typeface="Lucida Sans"/>
            </a:endParaRPr>
          </a:p>
        </p:txBody>
      </p:sp>
    </p:spTree>
    <p:extLst>
      <p:ext uri="{BB962C8B-B14F-4D97-AF65-F5344CB8AC3E}">
        <p14:creationId xmlns="" xmlns:p14="http://schemas.microsoft.com/office/powerpoint/2010/main" val="560166467"/>
      </p:ext>
    </p:extLst>
  </p:cSld>
  <p:clrMapOvr>
    <a:masterClrMapping/>
  </p:clrMapOvr>
</p:sld>
</file>

<file path=ppt/theme/theme1.xml><?xml version="1.0" encoding="utf-8"?>
<a:theme xmlns:a="http://schemas.openxmlformats.org/drawingml/2006/main" name="Тема Office">
  <a:themeElements>
    <a:clrScheme name="Тема 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Тема Office">
      <a:majorFont>
        <a:latin typeface=""/>
        <a:ea typeface=""/>
        <a:cs typeface=""/>
      </a:majorFont>
      <a:minorFont>
        <a:latin typeface=""/>
        <a:ea typeface=""/>
        <a:cs typeface=""/>
      </a:minorFont>
    </a:fontScheme>
    <a:fmtScheme name="Тема Office">
      <a:fillStyleLst>
        <a:solidFill>
          <a:schemeClr val="phClr"/>
        </a:solidFill>
        <a:gradFill/>
        <a:gradFill/>
      </a:fillStyleLst>
      <a:lnStyleLst>
        <a:ln/>
        <a:ln/>
        <a:ln/>
      </a:lnStyleLst>
      <a:effectStyleLst>
        <a:effectStyle>
          <a:effectLst/>
        </a:effectStyle>
        <a:effectStyle>
          <a:effectLst/>
        </a:effectStyle>
        <a:effectStyle>
          <a:effectLst/>
        </a:effectStyle>
      </a:effectStyleLst>
      <a:bgFillStyleLst>
        <a:solidFill>
          <a:schemeClr val="phClr"/>
        </a:solidFill>
        <a:gradFill/>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Normal.eit</Template>
  <TotalTime>365</TotalTime>
  <Words>1692</Words>
  <Application>Honor_Office</Application>
  <PresentationFormat>Произвольный</PresentationFormat>
  <Paragraphs>129</Paragraphs>
  <Slides>30</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30</vt:i4>
      </vt:variant>
    </vt:vector>
  </HeadingPairs>
  <TitlesOfParts>
    <vt:vector size="31" baseType="lpstr">
      <vt:lpstr>Тема Office</vt:lpstr>
      <vt:lpstr>Формы и методы работы с родителями (законными представителями) в дошкольной образовательной организации.  Конструктивное общение с родителями (по Программе просвещение родителей (законных представителей)</vt:lpstr>
      <vt:lpstr>Конструктивное общение</vt:lpstr>
      <vt:lpstr>Приемы конструктивного общения</vt:lpstr>
      <vt:lpstr>Цель взаимодействия образовательной организации и семьи</vt:lpstr>
      <vt:lpstr>Основными правилами взаимодействия детского сада с семьей  являются</vt:lpstr>
      <vt:lpstr>Основные принципы работы с родителями</vt:lpstr>
      <vt:lpstr>Основные принципы работы с родителями</vt:lpstr>
      <vt:lpstr>Основные принципы работы с родителями</vt:lpstr>
      <vt:lpstr>Равноправие субъектов подразумевает:</vt:lpstr>
      <vt:lpstr>Современные формы взаимодействия педагога с родителями</vt:lpstr>
      <vt:lpstr>Формы получения и обмена информацией по разным вопросам</vt:lpstr>
      <vt:lpstr>Формы психолого-педагогического просвещения родителей</vt:lpstr>
      <vt:lpstr>Формы психолого-педагогического просвещения родителей</vt:lpstr>
      <vt:lpstr>Формы совместной творческой и трудовой деятельности педагогов, родителей и детей</vt:lpstr>
      <vt:lpstr>Формы совместной творческой и трудовой деятельности педагогов, родителей и детей</vt:lpstr>
      <vt:lpstr>Акция</vt:lpstr>
      <vt:lpstr>Особенности организации акций в ДОО</vt:lpstr>
      <vt:lpstr>Примеры акций</vt:lpstr>
      <vt:lpstr>Тренинг</vt:lpstr>
      <vt:lpstr>Родительская конференция</vt:lpstr>
      <vt:lpstr>Задачи родительской конференции:</vt:lpstr>
      <vt:lpstr>Особенности родительских конференций</vt:lpstr>
      <vt:lpstr>При отборе фильмов надо руководствоваться </vt:lpstr>
      <vt:lpstr>Родительское собрание </vt:lpstr>
      <vt:lpstr>Нестандартные родительские собрания</vt:lpstr>
      <vt:lpstr>Нестандартные родительские собрания</vt:lpstr>
      <vt:lpstr>Методы активизации родителей</vt:lpstr>
      <vt:lpstr>Кейс-технологии в работе с родителями</vt:lpstr>
      <vt:lpstr>В работе с родителями могут быть использованы виды кейсов:</vt:lpstr>
      <vt:lpstr>Л.Н. Толстой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Формы и методы работы с родителями (законными представителями) в дошкольной образовательной организации. Конструктивное общение с родителями</dc:title>
  <dc:creator>Admin</dc:creator>
  <cp:lastModifiedBy>Пользователь</cp:lastModifiedBy>
  <cp:revision>5</cp:revision>
  <dcterms:created xsi:type="dcterms:W3CDTF">2024-10-13T06:55:55Z</dcterms:created>
  <dcterms:modified xsi:type="dcterms:W3CDTF">2025-12-09T13:28:56Z</dcterms:modified>
</cp:coreProperties>
</file>