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7" r:id="rId11"/>
    <p:sldId id="269" r:id="rId12"/>
    <p:sldId id="270" r:id="rId13"/>
    <p:sldId id="271" r:id="rId14"/>
    <p:sldId id="272" r:id="rId15"/>
  </p:sldIdLst>
  <p:sldSz cx="9144000" cy="6858000" type="screen4x3"/>
  <p:notesSz cx="10239375" cy="71056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>
        <p:scale>
          <a:sx n="50" d="100"/>
          <a:sy n="50" d="100"/>
        </p:scale>
        <p:origin x="-1267" y="-67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9/12/2018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0" i="0">
                <a:solidFill>
                  <a:srgbClr val="DBF5F8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9/12/2018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0" i="0">
                <a:solidFill>
                  <a:srgbClr val="DBF5F8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9/12/2018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0" i="0">
                <a:solidFill>
                  <a:srgbClr val="DBF5F8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9/12/2018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9/12/2018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1252"/>
            <a:ext cx="9143999" cy="10261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4402387" y="0"/>
            <a:ext cx="4741612" cy="59931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0" y="0"/>
            <a:ext cx="9091187" cy="101993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-844" y="52959"/>
            <a:ext cx="9145606" cy="90081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91564" y="179273"/>
            <a:ext cx="6459220" cy="7886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0" i="0">
                <a:solidFill>
                  <a:srgbClr val="DBF5F8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422775" y="1243330"/>
            <a:ext cx="4643755" cy="42779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9/12/2018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jpe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11" Type="http://schemas.openxmlformats.org/officeDocument/2006/relationships/image" Target="../media/image11.png"/><Relationship Id="rId5" Type="http://schemas.openxmlformats.org/officeDocument/2006/relationships/image" Target="../media/image4.png"/><Relationship Id="rId10" Type="http://schemas.openxmlformats.org/officeDocument/2006/relationships/image" Target="../media/image10.png"/><Relationship Id="rId4" Type="http://schemas.openxmlformats.org/officeDocument/2006/relationships/image" Target="../media/image3.png"/><Relationship Id="rId9" Type="http://schemas.openxmlformats.org/officeDocument/2006/relationships/image" Target="../media/image9.png"/><Relationship Id="rId14" Type="http://schemas.openxmlformats.org/officeDocument/2006/relationships/image" Target="../media/image1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19.jpeg"/><Relationship Id="rId4" Type="http://schemas.openxmlformats.org/officeDocument/2006/relationships/image" Target="../media/image3.png"/><Relationship Id="rId9" Type="http://schemas.openxmlformats.org/officeDocument/2006/relationships/image" Target="../media/image1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2.png"/><Relationship Id="rId7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.png"/><Relationship Id="rId7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2.png"/><Relationship Id="rId7" Type="http://schemas.openxmlformats.org/officeDocument/2006/relationships/image" Target="../media/image3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39.jpeg"/><Relationship Id="rId4" Type="http://schemas.openxmlformats.org/officeDocument/2006/relationships/image" Target="../media/image3.png"/><Relationship Id="rId9" Type="http://schemas.openxmlformats.org/officeDocument/2006/relationships/image" Target="../media/image3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.png"/><Relationship Id="rId7" Type="http://schemas.openxmlformats.org/officeDocument/2006/relationships/image" Target="../media/image4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252"/>
            <a:ext cx="9143999" cy="10261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2387" y="0"/>
            <a:ext cx="4741612" cy="5993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91187" cy="101993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44" y="52959"/>
            <a:ext cx="9145606" cy="90081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0"/>
            <a:ext cx="1417320" cy="145846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40791" y="0"/>
            <a:ext cx="1431036" cy="145846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29055" y="557783"/>
            <a:ext cx="7685532" cy="199948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01040" y="1655064"/>
            <a:ext cx="7714488" cy="199948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239000" y="1655064"/>
            <a:ext cx="1405127" cy="199948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0" y="2752344"/>
            <a:ext cx="1389888" cy="199643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1251000" y="801370"/>
            <a:ext cx="6566534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635">
              <a:lnSpc>
                <a:spcPct val="100000"/>
              </a:lnSpc>
              <a:spcBef>
                <a:spcPts val="100"/>
              </a:spcBef>
            </a:pPr>
            <a:r>
              <a:rPr sz="7200" b="1" spc="-10" dirty="0">
                <a:solidFill>
                  <a:srgbClr val="C4EEFF"/>
                </a:solidFill>
                <a:latin typeface="Times New Roman"/>
                <a:cs typeface="Times New Roman"/>
              </a:rPr>
              <a:t>Профилактика  </a:t>
            </a:r>
            <a:r>
              <a:rPr sz="7200" b="1" dirty="0">
                <a:solidFill>
                  <a:srgbClr val="C4EEFF"/>
                </a:solidFill>
                <a:latin typeface="Times New Roman"/>
                <a:cs typeface="Times New Roman"/>
              </a:rPr>
              <a:t>ОРВИ и</a:t>
            </a:r>
            <a:r>
              <a:rPr sz="7200" b="1" spc="-70" dirty="0">
                <a:solidFill>
                  <a:srgbClr val="C4EEFF"/>
                </a:solidFill>
                <a:latin typeface="Times New Roman"/>
                <a:cs typeface="Times New Roman"/>
              </a:rPr>
              <a:t> </a:t>
            </a:r>
            <a:r>
              <a:rPr sz="7200" b="1" spc="-5" dirty="0">
                <a:solidFill>
                  <a:srgbClr val="C4EEFF"/>
                </a:solidFill>
                <a:latin typeface="Times New Roman"/>
                <a:cs typeface="Times New Roman"/>
              </a:rPr>
              <a:t>гриппа</a:t>
            </a:r>
            <a:endParaRPr sz="7200" dirty="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029200" y="4114800"/>
            <a:ext cx="3810000" cy="24384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1000" y="4038600"/>
            <a:ext cx="3427476" cy="257175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252"/>
            <a:ext cx="9143999" cy="10261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2387" y="0"/>
            <a:ext cx="4741612" cy="5993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91187" cy="101993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44" y="52959"/>
            <a:ext cx="9145606" cy="90081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0034" y="0"/>
            <a:ext cx="8072494" cy="77876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14282" y="854710"/>
            <a:ext cx="5372448" cy="2687274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87960" indent="-175260">
              <a:lnSpc>
                <a:spcPct val="100000"/>
              </a:lnSpc>
              <a:spcBef>
                <a:spcPts val="675"/>
              </a:spcBef>
              <a:buFont typeface="Wingdings" pitchFamily="2" charset="2"/>
              <a:buChar char="q"/>
              <a:tabLst>
                <a:tab pos="187960" algn="l"/>
              </a:tabLst>
            </a:pPr>
            <a:r>
              <a:rPr sz="2400" b="1" spc="-50" dirty="0">
                <a:latin typeface="Arial"/>
                <a:cs typeface="Arial"/>
              </a:rPr>
              <a:t>высокая</a:t>
            </a:r>
            <a:r>
              <a:rPr sz="2400" b="1" spc="-204" dirty="0">
                <a:latin typeface="Arial"/>
                <a:cs typeface="Arial"/>
              </a:rPr>
              <a:t> </a:t>
            </a:r>
            <a:r>
              <a:rPr sz="2400" b="1" spc="-30" dirty="0">
                <a:latin typeface="Arial"/>
                <a:cs typeface="Arial"/>
              </a:rPr>
              <a:t>температура</a:t>
            </a:r>
            <a:r>
              <a:rPr sz="2400" b="1" i="1" spc="-30" dirty="0">
                <a:latin typeface="Times New Roman"/>
                <a:cs typeface="Times New Roman"/>
              </a:rPr>
              <a:t>;</a:t>
            </a:r>
            <a:endParaRPr sz="2400" dirty="0">
              <a:latin typeface="Times New Roman"/>
              <a:cs typeface="Times New Roman"/>
            </a:endParaRPr>
          </a:p>
          <a:p>
            <a:pPr marL="184785" indent="-172085">
              <a:lnSpc>
                <a:spcPct val="100000"/>
              </a:lnSpc>
              <a:spcBef>
                <a:spcPts val="575"/>
              </a:spcBef>
              <a:buFont typeface="Wingdings" pitchFamily="2" charset="2"/>
              <a:buChar char="q"/>
              <a:tabLst>
                <a:tab pos="185420" algn="l"/>
              </a:tabLst>
            </a:pPr>
            <a:r>
              <a:rPr sz="2400" b="1" spc="-15" dirty="0">
                <a:latin typeface="Arial"/>
                <a:cs typeface="Arial"/>
              </a:rPr>
              <a:t>озноб </a:t>
            </a:r>
            <a:r>
              <a:rPr sz="2400" b="1" spc="95" dirty="0">
                <a:latin typeface="Arial"/>
                <a:cs typeface="Arial"/>
              </a:rPr>
              <a:t>и</a:t>
            </a:r>
            <a:r>
              <a:rPr sz="2400" b="1" spc="-325" dirty="0">
                <a:latin typeface="Arial"/>
                <a:cs typeface="Arial"/>
              </a:rPr>
              <a:t> </a:t>
            </a:r>
            <a:r>
              <a:rPr sz="2400" b="1" spc="-95" dirty="0">
                <a:latin typeface="Arial"/>
                <a:cs typeface="Arial"/>
              </a:rPr>
              <a:t>слабость</a:t>
            </a:r>
            <a:r>
              <a:rPr sz="2400" b="1" i="1" spc="-95" dirty="0">
                <a:latin typeface="Times New Roman"/>
                <a:cs typeface="Times New Roman"/>
              </a:rPr>
              <a:t>;</a:t>
            </a:r>
            <a:endParaRPr sz="2400" dirty="0">
              <a:latin typeface="Times New Roman"/>
              <a:cs typeface="Times New Roman"/>
            </a:endParaRPr>
          </a:p>
          <a:p>
            <a:pPr marL="187960" indent="-175260">
              <a:lnSpc>
                <a:spcPct val="100000"/>
              </a:lnSpc>
              <a:spcBef>
                <a:spcPts val="580"/>
              </a:spcBef>
              <a:buFont typeface="Wingdings" pitchFamily="2" charset="2"/>
              <a:buChar char="q"/>
              <a:tabLst>
                <a:tab pos="187960" algn="l"/>
                <a:tab pos="2414905" algn="l"/>
                <a:tab pos="2900680" algn="l"/>
              </a:tabLst>
            </a:pPr>
            <a:r>
              <a:rPr sz="2400" b="1" spc="-114" dirty="0">
                <a:latin typeface="Arial"/>
                <a:cs typeface="Arial"/>
              </a:rPr>
              <a:t>боль</a:t>
            </a:r>
            <a:r>
              <a:rPr sz="2400" b="1" spc="-185" dirty="0">
                <a:latin typeface="Arial"/>
                <a:cs typeface="Arial"/>
              </a:rPr>
              <a:t> </a:t>
            </a:r>
            <a:r>
              <a:rPr sz="2400" b="1" spc="100" dirty="0">
                <a:latin typeface="Arial"/>
                <a:cs typeface="Arial"/>
              </a:rPr>
              <a:t>и</a:t>
            </a:r>
            <a:r>
              <a:rPr sz="2400" b="1" spc="-240" dirty="0">
                <a:latin typeface="Arial"/>
                <a:cs typeface="Arial"/>
              </a:rPr>
              <a:t> </a:t>
            </a:r>
            <a:r>
              <a:rPr sz="2400" b="1" spc="-45" dirty="0">
                <a:latin typeface="Arial"/>
                <a:cs typeface="Arial"/>
              </a:rPr>
              <a:t>ломота	</a:t>
            </a:r>
            <a:r>
              <a:rPr sz="2400" b="1" spc="-90" dirty="0">
                <a:latin typeface="Arial"/>
                <a:cs typeface="Arial"/>
              </a:rPr>
              <a:t>во	</a:t>
            </a:r>
            <a:r>
              <a:rPr sz="2400" b="1" spc="-125" dirty="0">
                <a:latin typeface="Arial"/>
                <a:cs typeface="Arial"/>
              </a:rPr>
              <a:t>всем</a:t>
            </a:r>
            <a:r>
              <a:rPr sz="2400" b="1" spc="-190" dirty="0">
                <a:latin typeface="Arial"/>
                <a:cs typeface="Arial"/>
              </a:rPr>
              <a:t> </a:t>
            </a:r>
            <a:r>
              <a:rPr sz="2400" b="1" spc="-60" dirty="0">
                <a:latin typeface="Arial"/>
                <a:cs typeface="Arial"/>
              </a:rPr>
              <a:t>теле</a:t>
            </a:r>
            <a:r>
              <a:rPr sz="2400" b="1" i="1" spc="-60" dirty="0">
                <a:latin typeface="Times New Roman"/>
                <a:cs typeface="Times New Roman"/>
              </a:rPr>
              <a:t>;</a:t>
            </a:r>
            <a:endParaRPr sz="2400" dirty="0">
              <a:latin typeface="Times New Roman"/>
              <a:cs typeface="Times New Roman"/>
            </a:endParaRPr>
          </a:p>
          <a:p>
            <a:pPr marL="187960" indent="-175260">
              <a:lnSpc>
                <a:spcPct val="100000"/>
              </a:lnSpc>
              <a:spcBef>
                <a:spcPts val="575"/>
              </a:spcBef>
              <a:buFont typeface="Wingdings" pitchFamily="2" charset="2"/>
              <a:buChar char="q"/>
              <a:tabLst>
                <a:tab pos="187960" algn="l"/>
              </a:tabLst>
            </a:pPr>
            <a:r>
              <a:rPr sz="2400" b="1" spc="-30" dirty="0">
                <a:latin typeface="Arial"/>
                <a:cs typeface="Arial"/>
              </a:rPr>
              <a:t>кашель</a:t>
            </a:r>
            <a:r>
              <a:rPr sz="2400" b="1" i="1" spc="-30" dirty="0">
                <a:latin typeface="Times New Roman"/>
                <a:cs typeface="Times New Roman"/>
              </a:rPr>
              <a:t>;</a:t>
            </a:r>
            <a:endParaRPr sz="2400" dirty="0">
              <a:latin typeface="Times New Roman"/>
              <a:cs typeface="Times New Roman"/>
            </a:endParaRPr>
          </a:p>
          <a:p>
            <a:pPr marL="187960" indent="-175260">
              <a:lnSpc>
                <a:spcPct val="100000"/>
              </a:lnSpc>
              <a:spcBef>
                <a:spcPts val="575"/>
              </a:spcBef>
              <a:buFont typeface="Wingdings" pitchFamily="2" charset="2"/>
              <a:buChar char="q"/>
              <a:tabLst>
                <a:tab pos="187960" algn="l"/>
              </a:tabLst>
            </a:pPr>
            <a:r>
              <a:rPr sz="2400" b="1" spc="-35" dirty="0">
                <a:latin typeface="Arial"/>
                <a:cs typeface="Arial"/>
              </a:rPr>
              <a:t>головная</a:t>
            </a:r>
            <a:r>
              <a:rPr sz="2400" b="1" spc="-180" dirty="0">
                <a:latin typeface="Arial"/>
                <a:cs typeface="Arial"/>
              </a:rPr>
              <a:t> </a:t>
            </a:r>
            <a:r>
              <a:rPr sz="2400" b="1" spc="-114" dirty="0">
                <a:latin typeface="Arial"/>
                <a:cs typeface="Arial"/>
              </a:rPr>
              <a:t>боль</a:t>
            </a:r>
            <a:r>
              <a:rPr sz="2400" b="1" i="1" spc="-114" dirty="0">
                <a:latin typeface="Times New Roman"/>
                <a:cs typeface="Times New Roman"/>
              </a:rPr>
              <a:t>;</a:t>
            </a:r>
            <a:endParaRPr sz="2400" dirty="0">
              <a:latin typeface="Times New Roman"/>
              <a:cs typeface="Times New Roman"/>
            </a:endParaRPr>
          </a:p>
          <a:p>
            <a:pPr marL="187960" indent="-175260">
              <a:lnSpc>
                <a:spcPct val="100000"/>
              </a:lnSpc>
              <a:spcBef>
                <a:spcPts val="580"/>
              </a:spcBef>
              <a:buFont typeface="Wingdings" pitchFamily="2" charset="2"/>
              <a:buChar char="q"/>
              <a:tabLst>
                <a:tab pos="187960" algn="l"/>
              </a:tabLst>
            </a:pPr>
            <a:r>
              <a:rPr sz="2400" b="1" spc="-5" dirty="0">
                <a:latin typeface="Arial"/>
                <a:cs typeface="Arial"/>
              </a:rPr>
              <a:t>насморк</a:t>
            </a:r>
            <a:r>
              <a:rPr sz="2400" b="1" spc="-225" dirty="0">
                <a:latin typeface="Arial"/>
                <a:cs typeface="Arial"/>
              </a:rPr>
              <a:t> </a:t>
            </a:r>
            <a:r>
              <a:rPr sz="2400" b="1" spc="35" dirty="0">
                <a:latin typeface="Arial"/>
                <a:cs typeface="Arial"/>
              </a:rPr>
              <a:t>или</a:t>
            </a:r>
            <a:r>
              <a:rPr sz="2400" b="1" spc="-19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заложенность</a:t>
            </a:r>
            <a:r>
              <a:rPr sz="2400" b="1" spc="-235" dirty="0">
                <a:latin typeface="Arial"/>
                <a:cs typeface="Arial"/>
              </a:rPr>
              <a:t> </a:t>
            </a:r>
            <a:r>
              <a:rPr sz="2400" b="1" spc="-40" dirty="0">
                <a:latin typeface="Arial"/>
                <a:cs typeface="Arial"/>
              </a:rPr>
              <a:t>носа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14338" name="Picture 2" descr="http://botal.ru/uploads/posts/2013-03/thumbs/htgxh8bqym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857884" y="928670"/>
            <a:ext cx="2381250" cy="1695451"/>
          </a:xfrm>
          <a:prstGeom prst="rect">
            <a:avLst/>
          </a:prstGeom>
          <a:noFill/>
        </p:spPr>
      </p:pic>
      <p:pic>
        <p:nvPicPr>
          <p:cNvPr id="14340" name="Picture 4" descr="http://prostudahelp.ru/images/959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85720" y="3786190"/>
            <a:ext cx="2857500" cy="1905000"/>
          </a:xfrm>
          <a:prstGeom prst="rect">
            <a:avLst/>
          </a:prstGeom>
          <a:noFill/>
        </p:spPr>
      </p:pic>
      <p:pic>
        <p:nvPicPr>
          <p:cNvPr id="14344" name="Picture 8" descr="http://vkapuste.ru/wp-content/uploads/2016/04/0804a-66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357818" y="3786190"/>
            <a:ext cx="3214710" cy="27146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252"/>
            <a:ext cx="9143999" cy="10261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2387" y="0"/>
            <a:ext cx="4741612" cy="5993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91187" cy="101993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44" y="52959"/>
            <a:ext cx="9145606" cy="90081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67155" y="285729"/>
            <a:ext cx="7485888" cy="78581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1214422"/>
            <a:ext cx="9144000" cy="535785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71539" y="142853"/>
            <a:ext cx="7500990" cy="782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b="1" dirty="0">
                <a:solidFill>
                  <a:schemeClr val="tx1"/>
                </a:solidFill>
              </a:rPr>
              <a:t>Чем </a:t>
            </a:r>
            <a:r>
              <a:rPr b="1" spc="10" dirty="0">
                <a:solidFill>
                  <a:schemeClr val="tx1"/>
                </a:solidFill>
              </a:rPr>
              <a:t>опасен</a:t>
            </a:r>
            <a:r>
              <a:rPr b="1" spc="-40" dirty="0">
                <a:solidFill>
                  <a:schemeClr val="tx1"/>
                </a:solidFill>
              </a:rPr>
              <a:t> </a:t>
            </a:r>
            <a:r>
              <a:rPr b="1" spc="-5" dirty="0">
                <a:solidFill>
                  <a:schemeClr val="tx1"/>
                </a:solidFill>
              </a:rPr>
              <a:t>грипп?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3540" y="928670"/>
            <a:ext cx="8617616" cy="282962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5115" marR="5080" indent="-272415">
              <a:lnSpc>
                <a:spcPct val="100000"/>
              </a:lnSpc>
              <a:spcBef>
                <a:spcPts val="105"/>
              </a:spcBef>
              <a:buClr>
                <a:srgbClr val="0AD0D9"/>
              </a:buClr>
              <a:buSzPct val="94230"/>
              <a:buChar char=""/>
              <a:tabLst>
                <a:tab pos="285750" algn="l"/>
                <a:tab pos="1311275" algn="l"/>
                <a:tab pos="2917825" algn="l"/>
                <a:tab pos="3225800" algn="l"/>
                <a:tab pos="4832350" algn="l"/>
                <a:tab pos="6029960" algn="l"/>
              </a:tabLst>
            </a:pPr>
            <a:r>
              <a:rPr sz="2800" b="1" spc="-50" dirty="0">
                <a:latin typeface="Times New Roman" pitchFamily="18" charset="0"/>
                <a:cs typeface="Times New Roman" pitchFamily="18" charset="0"/>
              </a:rPr>
              <a:t>Час</a:t>
            </a:r>
            <a:r>
              <a:rPr sz="2800" b="1" spc="-80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sz="2800" b="1" spc="-4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sz="28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sz="2800" b="1" spc="20" dirty="0">
                <a:latin typeface="Times New Roman" pitchFamily="18" charset="0"/>
                <a:cs typeface="Times New Roman" pitchFamily="18" charset="0"/>
              </a:rPr>
              <a:t>прив</a:t>
            </a:r>
            <a:r>
              <a:rPr sz="2800" b="1" spc="-65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sz="2800" b="1" spc="30" dirty="0">
                <a:latin typeface="Times New Roman" pitchFamily="18" charset="0"/>
                <a:cs typeface="Times New Roman" pitchFamily="18" charset="0"/>
              </a:rPr>
              <a:t>дит</a:t>
            </a:r>
            <a:r>
              <a:rPr sz="28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sz="2800" b="1" spc="-100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sz="28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sz="2800" b="1" spc="5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sz="2800" b="1" spc="45" dirty="0">
                <a:latin typeface="Times New Roman" pitchFamily="18" charset="0"/>
                <a:cs typeface="Times New Roman" pitchFamily="18" charset="0"/>
              </a:rPr>
              <a:t>я</a:t>
            </a:r>
            <a:r>
              <a:rPr sz="2800" b="1" dirty="0">
                <a:latin typeface="Times New Roman" pitchFamily="18" charset="0"/>
                <a:cs typeface="Times New Roman" pitchFamily="18" charset="0"/>
              </a:rPr>
              <a:t>ж</a:t>
            </a:r>
            <a:r>
              <a:rPr sz="2800" b="1" spc="-240" dirty="0">
                <a:latin typeface="Times New Roman" pitchFamily="18" charset="0"/>
                <a:cs typeface="Times New Roman" pitchFamily="18" charset="0"/>
              </a:rPr>
              <a:t>е</a:t>
            </a:r>
            <a:r>
              <a:rPr sz="2800" b="1" spc="-50" dirty="0">
                <a:latin typeface="Times New Roman" pitchFamily="18" charset="0"/>
                <a:cs typeface="Times New Roman" pitchFamily="18" charset="0"/>
              </a:rPr>
              <a:t>лым</a:t>
            </a:r>
            <a:r>
              <a:rPr sz="2800" b="1" spc="-20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sz="28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sz="2800" b="1" spc="65" dirty="0">
                <a:latin typeface="Times New Roman" pitchFamily="18" charset="0"/>
                <a:cs typeface="Times New Roman" pitchFamily="18" charset="0"/>
              </a:rPr>
              <a:t>ино</a:t>
            </a:r>
            <a:r>
              <a:rPr sz="2800" b="1" spc="50" dirty="0">
                <a:latin typeface="Times New Roman" pitchFamily="18" charset="0"/>
                <a:cs typeface="Times New Roman" pitchFamily="18" charset="0"/>
              </a:rPr>
              <a:t>г</a:t>
            </a:r>
            <a:r>
              <a:rPr sz="2800" b="1" spc="-150" dirty="0">
                <a:latin typeface="Times New Roman" pitchFamily="18" charset="0"/>
                <a:cs typeface="Times New Roman" pitchFamily="18" charset="0"/>
              </a:rPr>
              <a:t>да</a:t>
            </a:r>
            <a:r>
              <a:rPr sz="28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sz="2800" b="1" spc="-95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sz="2800" b="1" spc="-40" dirty="0">
                <a:latin typeface="Times New Roman" pitchFamily="18" charset="0"/>
                <a:cs typeface="Times New Roman" pitchFamily="18" charset="0"/>
              </a:rPr>
              <a:t>мер</a:t>
            </a:r>
            <a:r>
              <a:rPr sz="2800" b="1" spc="-60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sz="2800" b="1" spc="-240" dirty="0">
                <a:latin typeface="Times New Roman" pitchFamily="18" charset="0"/>
                <a:cs typeface="Times New Roman" pitchFamily="18" charset="0"/>
              </a:rPr>
              <a:t>е</a:t>
            </a:r>
            <a:r>
              <a:rPr sz="2800" b="1" spc="-20" dirty="0">
                <a:latin typeface="Times New Roman" pitchFamily="18" charset="0"/>
                <a:cs typeface="Times New Roman" pitchFamily="18" charset="0"/>
              </a:rPr>
              <a:t>льным  осложнениям.</a:t>
            </a:r>
            <a:endParaRPr sz="2800" b="1" dirty="0">
              <a:latin typeface="Times New Roman" pitchFamily="18" charset="0"/>
              <a:cs typeface="Times New Roman" pitchFamily="18" charset="0"/>
            </a:endParaRPr>
          </a:p>
          <a:p>
            <a:pPr marL="285115" indent="-272415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Char char=""/>
              <a:tabLst>
                <a:tab pos="285750" algn="l"/>
              </a:tabLst>
            </a:pPr>
            <a:r>
              <a:rPr sz="2800" b="1" spc="-35" dirty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sz="2800" b="1" spc="-30" dirty="0">
                <a:latin typeface="Times New Roman" pitchFamily="18" charset="0"/>
                <a:cs typeface="Times New Roman" pitchFamily="18" charset="0"/>
              </a:rPr>
              <a:t>лечится</a:t>
            </a:r>
            <a:r>
              <a:rPr sz="2800" b="1" spc="-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b="1" spc="30" dirty="0">
                <a:latin typeface="Times New Roman" pitchFamily="18" charset="0"/>
                <a:cs typeface="Times New Roman" pitchFamily="18" charset="0"/>
              </a:rPr>
              <a:t>антибиотиками.</a:t>
            </a:r>
            <a:endParaRPr sz="2800" b="1" dirty="0">
              <a:latin typeface="Times New Roman" pitchFamily="18" charset="0"/>
              <a:cs typeface="Times New Roman" pitchFamily="18" charset="0"/>
            </a:endParaRPr>
          </a:p>
          <a:p>
            <a:pPr marL="285115" indent="-272415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Char char=""/>
              <a:tabLst>
                <a:tab pos="285750" algn="l"/>
              </a:tabLst>
            </a:pPr>
            <a:r>
              <a:rPr sz="2800" b="1" spc="-40" dirty="0">
                <a:latin typeface="Times New Roman" pitchFamily="18" charset="0"/>
                <a:cs typeface="Times New Roman" pitchFamily="18" charset="0"/>
              </a:rPr>
              <a:t>Быстро </a:t>
            </a:r>
            <a:r>
              <a:rPr sz="2800" b="1" spc="-95" dirty="0">
                <a:latin typeface="Times New Roman" pitchFamily="18" charset="0"/>
                <a:cs typeface="Times New Roman" pitchFamily="18" charset="0"/>
              </a:rPr>
              <a:t>передается </a:t>
            </a:r>
            <a:r>
              <a:rPr sz="2800" b="1" spc="-30" dirty="0">
                <a:latin typeface="Times New Roman" pitchFamily="18" charset="0"/>
                <a:cs typeface="Times New Roman" pitchFamily="18" charset="0"/>
              </a:rPr>
              <a:t>ближайшему</a:t>
            </a:r>
            <a:r>
              <a:rPr sz="2800" b="1" spc="-40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b="1" spc="20" dirty="0">
                <a:latin typeface="Times New Roman" pitchFamily="18" charset="0"/>
                <a:cs typeface="Times New Roman" pitchFamily="18" charset="0"/>
              </a:rPr>
              <a:t>окружению.</a:t>
            </a:r>
            <a:endParaRPr sz="2800" b="1" dirty="0">
              <a:latin typeface="Times New Roman" pitchFamily="18" charset="0"/>
              <a:cs typeface="Times New Roman" pitchFamily="18" charset="0"/>
            </a:endParaRPr>
          </a:p>
          <a:p>
            <a:pPr marL="285115" marR="5080" indent="-272415">
              <a:lnSpc>
                <a:spcPct val="100000"/>
              </a:lnSpc>
              <a:spcBef>
                <a:spcPts val="620"/>
              </a:spcBef>
              <a:buClr>
                <a:srgbClr val="0AD0D9"/>
              </a:buClr>
              <a:buSzPct val="94230"/>
              <a:buChar char=""/>
              <a:tabLst>
                <a:tab pos="285750" algn="l"/>
              </a:tabLst>
            </a:pPr>
            <a:r>
              <a:rPr sz="2800" b="1" spc="-85" dirty="0">
                <a:latin typeface="Times New Roman" pitchFamily="18" charset="0"/>
                <a:cs typeface="Times New Roman" pitchFamily="18" charset="0"/>
              </a:rPr>
              <a:t>Тяжело </a:t>
            </a:r>
            <a:r>
              <a:rPr sz="2800" b="1" spc="-20" dirty="0">
                <a:latin typeface="Times New Roman" pitchFamily="18" charset="0"/>
                <a:cs typeface="Times New Roman" pitchFamily="18" charset="0"/>
              </a:rPr>
              <a:t>протекает </a:t>
            </a:r>
            <a:r>
              <a:rPr sz="2800" b="1" spc="25" dirty="0">
                <a:latin typeface="Times New Roman" pitchFamily="18" charset="0"/>
                <a:cs typeface="Times New Roman" pitchFamily="18" charset="0"/>
              </a:rPr>
              <a:t>(сильный </a:t>
            </a:r>
            <a:r>
              <a:rPr sz="2800" b="1" spc="-45" dirty="0">
                <a:latin typeface="Times New Roman" pitchFamily="18" charset="0"/>
                <a:cs typeface="Times New Roman" pitchFamily="18" charset="0"/>
              </a:rPr>
              <a:t>жар, </a:t>
            </a:r>
            <a:r>
              <a:rPr sz="2800" b="1" spc="-35" dirty="0">
                <a:latin typeface="Times New Roman" pitchFamily="18" charset="0"/>
                <a:cs typeface="Times New Roman" pitchFamily="18" charset="0"/>
              </a:rPr>
              <a:t>озноб, </a:t>
            </a:r>
            <a:r>
              <a:rPr sz="2800" b="1" spc="-55" dirty="0">
                <a:latin typeface="Times New Roman" pitchFamily="18" charset="0"/>
                <a:cs typeface="Times New Roman" pitchFamily="18" charset="0"/>
              </a:rPr>
              <a:t>головная </a:t>
            </a:r>
            <a:r>
              <a:rPr sz="2800" b="1" spc="-285" dirty="0">
                <a:latin typeface="Times New Roman" pitchFamily="18" charset="0"/>
                <a:cs typeface="Times New Roman" pitchFamily="18" charset="0"/>
              </a:rPr>
              <a:t>и  </a:t>
            </a:r>
            <a:r>
              <a:rPr sz="2800" b="1" spc="-40" dirty="0">
                <a:latin typeface="Times New Roman" pitchFamily="18" charset="0"/>
                <a:cs typeface="Times New Roman" pitchFamily="18" charset="0"/>
              </a:rPr>
              <a:t>мышечная </a:t>
            </a:r>
            <a:r>
              <a:rPr sz="2800" b="1" spc="-95" dirty="0">
                <a:latin typeface="Times New Roman" pitchFamily="18" charset="0"/>
                <a:cs typeface="Times New Roman" pitchFamily="18" charset="0"/>
              </a:rPr>
              <a:t>боль, </a:t>
            </a:r>
            <a:r>
              <a:rPr sz="2800" b="1" spc="-60" dirty="0">
                <a:latin typeface="Times New Roman" pitchFamily="18" charset="0"/>
                <a:cs typeface="Times New Roman" pitchFamily="18" charset="0"/>
              </a:rPr>
              <a:t>ломота, </a:t>
            </a:r>
            <a:r>
              <a:rPr sz="2800" b="1" spc="-85" dirty="0">
                <a:latin typeface="Times New Roman" pitchFamily="18" charset="0"/>
                <a:cs typeface="Times New Roman" pitchFamily="18" charset="0"/>
              </a:rPr>
              <a:t>общая</a:t>
            </a:r>
            <a:r>
              <a:rPr sz="2800" b="1" spc="-4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b="1" spc="-65" dirty="0">
                <a:latin typeface="Times New Roman" pitchFamily="18" charset="0"/>
                <a:cs typeface="Times New Roman" pitchFamily="18" charset="0"/>
              </a:rPr>
              <a:t>слабость).</a:t>
            </a:r>
            <a:endParaRPr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181600" y="4038600"/>
            <a:ext cx="3657600" cy="2133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81000" y="4114800"/>
            <a:ext cx="3581400" cy="2209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86446" y="4429132"/>
            <a:ext cx="3221029" cy="21431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37461" y="1"/>
            <a:ext cx="6072505" cy="782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spc="-15" dirty="0">
                <a:solidFill>
                  <a:schemeClr val="tx1"/>
                </a:solidFill>
                <a:latin typeface="Times New Roman"/>
                <a:cs typeface="Times New Roman"/>
              </a:rPr>
              <a:t>Осложнения</a:t>
            </a:r>
            <a:r>
              <a:rPr b="1" spc="-7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spc="-5" dirty="0">
                <a:solidFill>
                  <a:schemeClr val="tx1"/>
                </a:solidFill>
                <a:latin typeface="Times New Roman"/>
                <a:cs typeface="Times New Roman"/>
              </a:rPr>
              <a:t>гриппа: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8739" y="926339"/>
            <a:ext cx="9065261" cy="4414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5115" marR="482600" indent="-272415">
              <a:lnSpc>
                <a:spcPct val="100000"/>
              </a:lnSpc>
              <a:spcBef>
                <a:spcPts val="105"/>
              </a:spcBef>
              <a:buClr>
                <a:srgbClr val="0AD0D9"/>
              </a:buClr>
              <a:buSzPct val="94230"/>
              <a:buFont typeface="Wingdings" pitchFamily="2" charset="2"/>
              <a:buChar char="q"/>
              <a:tabLst>
                <a:tab pos="285750" algn="l"/>
              </a:tabLst>
            </a:pPr>
            <a:r>
              <a:rPr lang="ru-RU" sz="2600" b="1" spc="5" dirty="0" smtClean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600" b="1" spc="5" dirty="0" err="1" smtClean="0">
                <a:latin typeface="Arial"/>
                <a:cs typeface="Arial"/>
              </a:rPr>
              <a:t>Пневмония</a:t>
            </a:r>
            <a:r>
              <a:rPr sz="2600" b="1" spc="5" dirty="0" smtClean="0">
                <a:latin typeface="Arial"/>
                <a:cs typeface="Arial"/>
              </a:rPr>
              <a:t> </a:t>
            </a:r>
            <a:r>
              <a:rPr sz="2600" b="1" spc="-145" dirty="0">
                <a:latin typeface="Arial"/>
                <a:cs typeface="Arial"/>
              </a:rPr>
              <a:t>– </a:t>
            </a:r>
            <a:r>
              <a:rPr sz="2600" b="1" spc="-75" dirty="0" err="1">
                <a:latin typeface="Arial"/>
                <a:cs typeface="Arial"/>
              </a:rPr>
              <a:t>воспаление</a:t>
            </a:r>
            <a:r>
              <a:rPr sz="2600" b="1" spc="-75" dirty="0">
                <a:latin typeface="Arial"/>
                <a:cs typeface="Arial"/>
              </a:rPr>
              <a:t>  </a:t>
            </a:r>
            <a:r>
              <a:rPr sz="2600" b="1" spc="20" dirty="0" err="1" smtClean="0">
                <a:latin typeface="Arial"/>
                <a:cs typeface="Arial"/>
              </a:rPr>
              <a:t>легких</a:t>
            </a:r>
            <a:endParaRPr sz="2600" b="1" dirty="0">
              <a:latin typeface="Arial"/>
              <a:cs typeface="Arial"/>
            </a:endParaRPr>
          </a:p>
          <a:p>
            <a:pPr marL="285115" marR="29209" indent="-272415">
              <a:lnSpc>
                <a:spcPct val="100000"/>
              </a:lnSpc>
              <a:buClr>
                <a:srgbClr val="0AD0D9"/>
              </a:buClr>
              <a:buSzPct val="94230"/>
              <a:buFont typeface="Wingdings" pitchFamily="2" charset="2"/>
              <a:buChar char="q"/>
              <a:tabLst>
                <a:tab pos="285750" algn="l"/>
              </a:tabLst>
            </a:pPr>
            <a:r>
              <a:rPr lang="ru-RU" sz="2600" b="1" spc="80" dirty="0" smtClean="0">
                <a:latin typeface="Arial"/>
                <a:cs typeface="Arial"/>
              </a:rPr>
              <a:t> </a:t>
            </a:r>
            <a:r>
              <a:rPr sz="2600" b="1" spc="80" dirty="0" err="1" smtClean="0">
                <a:latin typeface="Arial"/>
                <a:cs typeface="Arial"/>
              </a:rPr>
              <a:t>Отит</a:t>
            </a:r>
            <a:r>
              <a:rPr sz="2600" b="1" spc="80" dirty="0" smtClean="0">
                <a:latin typeface="Arial"/>
                <a:cs typeface="Arial"/>
              </a:rPr>
              <a:t> </a:t>
            </a:r>
            <a:r>
              <a:rPr sz="2600" b="1" spc="-145" dirty="0" smtClean="0">
                <a:latin typeface="Arial"/>
                <a:cs typeface="Arial"/>
              </a:rPr>
              <a:t>– </a:t>
            </a:r>
            <a:r>
              <a:rPr sz="2600" b="1" spc="-60" dirty="0" err="1" smtClean="0">
                <a:latin typeface="Arial"/>
                <a:cs typeface="Arial"/>
              </a:rPr>
              <a:t>воспаление</a:t>
            </a:r>
            <a:r>
              <a:rPr sz="2600" b="1" spc="-60" dirty="0" smtClean="0">
                <a:latin typeface="Arial"/>
                <a:cs typeface="Arial"/>
              </a:rPr>
              <a:t> </a:t>
            </a:r>
            <a:r>
              <a:rPr sz="2600" b="1" spc="-105" dirty="0" err="1" smtClean="0">
                <a:latin typeface="Arial"/>
                <a:cs typeface="Arial"/>
              </a:rPr>
              <a:t>среднего</a:t>
            </a:r>
            <a:r>
              <a:rPr sz="2600" b="1" spc="-105" dirty="0" smtClean="0">
                <a:latin typeface="Arial"/>
                <a:cs typeface="Arial"/>
              </a:rPr>
              <a:t>  </a:t>
            </a:r>
            <a:r>
              <a:rPr sz="2600" b="1" spc="-95" dirty="0" err="1" smtClean="0">
                <a:latin typeface="Arial"/>
                <a:cs typeface="Arial"/>
              </a:rPr>
              <a:t>уха</a:t>
            </a:r>
            <a:endParaRPr lang="ru-RU" sz="2600" b="1" spc="-95" dirty="0" smtClean="0">
              <a:latin typeface="Arial"/>
              <a:cs typeface="Arial"/>
            </a:endParaRPr>
          </a:p>
          <a:p>
            <a:pPr marL="285115" marR="29209" indent="-272415">
              <a:buClr>
                <a:srgbClr val="0AD0D9"/>
              </a:buClr>
              <a:buSzPct val="94230"/>
              <a:buFont typeface="Wingdings" pitchFamily="2" charset="2"/>
              <a:buChar char="q"/>
              <a:tabLst>
                <a:tab pos="285750" algn="l"/>
              </a:tabLst>
            </a:pPr>
            <a:r>
              <a:rPr lang="ru-RU" sz="2600" b="1" spc="85" dirty="0" smtClean="0">
                <a:latin typeface="Arial"/>
                <a:cs typeface="Arial"/>
              </a:rPr>
              <a:t> Менингит </a:t>
            </a:r>
            <a:r>
              <a:rPr lang="ru-RU" sz="2600" b="1" spc="-145" dirty="0" smtClean="0">
                <a:latin typeface="Arial"/>
                <a:cs typeface="Arial"/>
              </a:rPr>
              <a:t>–</a:t>
            </a:r>
            <a:r>
              <a:rPr lang="ru-RU" sz="2600" b="1" spc="-390" dirty="0" smtClean="0">
                <a:latin typeface="Arial"/>
                <a:cs typeface="Arial"/>
              </a:rPr>
              <a:t> </a:t>
            </a:r>
            <a:r>
              <a:rPr lang="ru-RU" sz="2600" b="1" spc="-65" dirty="0" smtClean="0">
                <a:latin typeface="Arial"/>
                <a:cs typeface="Arial"/>
              </a:rPr>
              <a:t>воспаление  </a:t>
            </a:r>
            <a:r>
              <a:rPr lang="ru-RU" sz="2600" b="1" spc="-40" dirty="0" smtClean="0">
                <a:latin typeface="Arial"/>
                <a:cs typeface="Arial"/>
              </a:rPr>
              <a:t>оболочек</a:t>
            </a:r>
            <a:r>
              <a:rPr lang="ru-RU" sz="2600" b="1" spc="-195" dirty="0" smtClean="0">
                <a:latin typeface="Arial"/>
                <a:cs typeface="Arial"/>
              </a:rPr>
              <a:t> </a:t>
            </a:r>
            <a:r>
              <a:rPr lang="ru-RU" sz="2600" b="1" spc="-40" dirty="0" smtClean="0">
                <a:latin typeface="Arial"/>
                <a:cs typeface="Arial"/>
              </a:rPr>
              <a:t>мозга</a:t>
            </a:r>
          </a:p>
          <a:p>
            <a:pPr marL="285115" marR="29209" indent="-272415">
              <a:buClr>
                <a:srgbClr val="0AD0D9"/>
              </a:buClr>
              <a:buSzPct val="94230"/>
              <a:buFont typeface="Wingdings" pitchFamily="2" charset="2"/>
              <a:buChar char="q"/>
              <a:tabLst>
                <a:tab pos="285750" algn="l"/>
              </a:tabLst>
            </a:pPr>
            <a:r>
              <a:rPr lang="ru-RU" sz="2600" b="1" spc="-40" dirty="0" smtClean="0">
                <a:latin typeface="Arial"/>
                <a:cs typeface="Arial"/>
              </a:rPr>
              <a:t> </a:t>
            </a:r>
            <a:r>
              <a:rPr lang="ru-RU" sz="2600" b="1" spc="-25" dirty="0" smtClean="0">
                <a:latin typeface="Arial"/>
                <a:cs typeface="Arial"/>
              </a:rPr>
              <a:t>Поражение </a:t>
            </a:r>
            <a:r>
              <a:rPr lang="ru-RU" sz="2600" b="1" spc="-75" dirty="0" smtClean="0">
                <a:latin typeface="Arial"/>
                <a:cs typeface="Arial"/>
              </a:rPr>
              <a:t>сердечно-  </a:t>
            </a:r>
            <a:r>
              <a:rPr lang="ru-RU" sz="2600" b="1" spc="-40" dirty="0" smtClean="0">
                <a:latin typeface="Arial"/>
                <a:cs typeface="Arial"/>
              </a:rPr>
              <a:t>сосудистой системы</a:t>
            </a:r>
            <a:r>
              <a:rPr lang="ru-RU" sz="2600" b="1" spc="-355" dirty="0" smtClean="0">
                <a:latin typeface="Arial"/>
                <a:cs typeface="Arial"/>
              </a:rPr>
              <a:t> </a:t>
            </a:r>
            <a:r>
              <a:rPr lang="ru-RU" sz="2600" b="1" spc="125" dirty="0" smtClean="0">
                <a:latin typeface="Arial"/>
                <a:cs typeface="Arial"/>
              </a:rPr>
              <a:t>и  </a:t>
            </a:r>
            <a:r>
              <a:rPr lang="ru-RU" sz="2600" b="1" spc="-20" dirty="0" smtClean="0">
                <a:latin typeface="Arial"/>
                <a:cs typeface="Arial"/>
              </a:rPr>
              <a:t>центральной</a:t>
            </a:r>
            <a:r>
              <a:rPr lang="ru-RU" sz="2600" b="1" spc="-170" dirty="0" smtClean="0">
                <a:latin typeface="Arial"/>
                <a:cs typeface="Arial"/>
              </a:rPr>
              <a:t> </a:t>
            </a:r>
            <a:r>
              <a:rPr lang="ru-RU" sz="2600" b="1" spc="-5" dirty="0" smtClean="0">
                <a:latin typeface="Arial"/>
                <a:cs typeface="Arial"/>
              </a:rPr>
              <a:t>нервной  </a:t>
            </a:r>
            <a:r>
              <a:rPr lang="ru-RU" sz="2600" b="1" spc="-40" dirty="0" smtClean="0">
                <a:latin typeface="Arial"/>
                <a:cs typeface="Arial"/>
              </a:rPr>
              <a:t>системы</a:t>
            </a:r>
          </a:p>
          <a:p>
            <a:pPr marL="285115" marR="29209" indent="-272415">
              <a:buClr>
                <a:srgbClr val="0AD0D9"/>
              </a:buClr>
              <a:buSzPct val="94230"/>
              <a:buFont typeface="Wingdings" pitchFamily="2" charset="2"/>
              <a:buChar char="q"/>
              <a:tabLst>
                <a:tab pos="285750" algn="l"/>
              </a:tabLst>
            </a:pPr>
            <a:r>
              <a:rPr lang="ru-RU" sz="2600" b="1" spc="-40" dirty="0" smtClean="0">
                <a:latin typeface="Arial"/>
                <a:cs typeface="Arial"/>
              </a:rPr>
              <a:t> </a:t>
            </a:r>
            <a:r>
              <a:rPr lang="ru-RU" sz="2600" b="1" spc="-80" dirty="0" smtClean="0">
                <a:latin typeface="Arial"/>
                <a:cs typeface="Arial"/>
              </a:rPr>
              <a:t>Смерть </a:t>
            </a:r>
            <a:r>
              <a:rPr lang="ru-RU" sz="2600" b="1" spc="80" dirty="0" smtClean="0">
                <a:latin typeface="Arial"/>
                <a:cs typeface="Arial"/>
              </a:rPr>
              <a:t>при </a:t>
            </a:r>
            <a:r>
              <a:rPr lang="ru-RU" sz="2600" b="1" spc="55" dirty="0" smtClean="0">
                <a:latin typeface="Arial"/>
                <a:cs typeface="Arial"/>
              </a:rPr>
              <a:t>гриппе </a:t>
            </a:r>
            <a:r>
              <a:rPr lang="ru-RU" sz="2600" b="1" spc="-30" dirty="0" smtClean="0">
                <a:latin typeface="Arial"/>
                <a:cs typeface="Arial"/>
              </a:rPr>
              <a:t>может  </a:t>
            </a:r>
            <a:r>
              <a:rPr lang="ru-RU" sz="2600" b="1" dirty="0" smtClean="0">
                <a:latin typeface="Arial"/>
                <a:cs typeface="Arial"/>
              </a:rPr>
              <a:t>наступить </a:t>
            </a:r>
            <a:r>
              <a:rPr lang="ru-RU" sz="2600" b="1" spc="10" dirty="0" smtClean="0">
                <a:latin typeface="Arial"/>
                <a:cs typeface="Arial"/>
              </a:rPr>
              <a:t>от</a:t>
            </a:r>
            <a:r>
              <a:rPr lang="ru-RU" sz="2600" b="1" spc="-390" dirty="0" smtClean="0">
                <a:latin typeface="Arial"/>
                <a:cs typeface="Arial"/>
              </a:rPr>
              <a:t> </a:t>
            </a:r>
            <a:r>
              <a:rPr lang="ru-RU" sz="2600" b="1" spc="50" dirty="0" smtClean="0">
                <a:latin typeface="Arial"/>
                <a:cs typeface="Arial"/>
              </a:rPr>
              <a:t>интоксикации,  </a:t>
            </a:r>
            <a:r>
              <a:rPr lang="ru-RU" sz="2600" b="1" spc="30" dirty="0" smtClean="0">
                <a:latin typeface="Arial"/>
                <a:cs typeface="Arial"/>
              </a:rPr>
              <a:t>кровоизлияний </a:t>
            </a:r>
            <a:r>
              <a:rPr lang="ru-RU" sz="2600" b="1" spc="-95" dirty="0" smtClean="0">
                <a:latin typeface="Arial"/>
                <a:cs typeface="Arial"/>
              </a:rPr>
              <a:t>в </a:t>
            </a:r>
            <a:r>
              <a:rPr lang="ru-RU" sz="2600" b="1" spc="-10" dirty="0" smtClean="0">
                <a:latin typeface="Arial"/>
                <a:cs typeface="Arial"/>
              </a:rPr>
              <a:t>головной  </a:t>
            </a:r>
            <a:r>
              <a:rPr lang="ru-RU" sz="2600" b="1" spc="-35" dirty="0" smtClean="0">
                <a:latin typeface="Arial"/>
                <a:cs typeface="Arial"/>
              </a:rPr>
              <a:t>мозг, </a:t>
            </a:r>
            <a:r>
              <a:rPr lang="ru-RU" sz="2600" b="1" spc="10" dirty="0" smtClean="0">
                <a:latin typeface="Arial"/>
                <a:cs typeface="Arial"/>
              </a:rPr>
              <a:t>от</a:t>
            </a:r>
            <a:r>
              <a:rPr lang="ru-RU" sz="2600" b="1" spc="-370" dirty="0" smtClean="0">
                <a:latin typeface="Arial"/>
                <a:cs typeface="Arial"/>
              </a:rPr>
              <a:t> </a:t>
            </a:r>
            <a:r>
              <a:rPr lang="ru-RU" sz="2600" b="1" spc="-15" dirty="0" smtClean="0">
                <a:latin typeface="Arial"/>
                <a:cs typeface="Arial"/>
              </a:rPr>
              <a:t>легочных </a:t>
            </a:r>
            <a:r>
              <a:rPr lang="ru-RU" sz="2600" b="1" dirty="0" smtClean="0">
                <a:latin typeface="Arial"/>
                <a:cs typeface="Arial"/>
              </a:rPr>
              <a:t>осложнений</a:t>
            </a:r>
            <a:endParaRPr lang="ru-RU" sz="2600" b="1" spc="-40" dirty="0" smtClean="0">
              <a:latin typeface="Arial"/>
              <a:cs typeface="Arial"/>
            </a:endParaRPr>
          </a:p>
          <a:p>
            <a:pPr marL="285115" marR="29209" indent="-272415">
              <a:buClr>
                <a:srgbClr val="0AD0D9"/>
              </a:buClr>
              <a:buSzPct val="94230"/>
              <a:buFont typeface="Wingdings" pitchFamily="2" charset="2"/>
              <a:buChar char="q"/>
              <a:tabLst>
                <a:tab pos="285750" algn="l"/>
              </a:tabLst>
            </a:pPr>
            <a:endParaRPr lang="ru-RU" sz="2600" b="1" dirty="0" smtClean="0">
              <a:latin typeface="Arial"/>
              <a:cs typeface="Arial"/>
            </a:endParaRPr>
          </a:p>
          <a:p>
            <a:pPr marL="285115" marR="29209" indent="-272415">
              <a:buClr>
                <a:srgbClr val="0AD0D9"/>
              </a:buClr>
              <a:buSzPct val="94230"/>
              <a:buFont typeface="Wingdings" pitchFamily="2" charset="2"/>
              <a:buChar char="q"/>
              <a:tabLst>
                <a:tab pos="285750" algn="l"/>
              </a:tabLst>
            </a:pPr>
            <a:endParaRPr lang="ru-RU" sz="2600" b="1" spc="-40" dirty="0" smtClean="0">
              <a:solidFill>
                <a:srgbClr val="002060"/>
              </a:solidFill>
              <a:latin typeface="Arial"/>
              <a:cs typeface="Arial"/>
            </a:endParaRPr>
          </a:p>
          <a:p>
            <a:pPr marL="285115" marR="29209" indent="-272415">
              <a:buClr>
                <a:srgbClr val="0AD0D9"/>
              </a:buClr>
              <a:buSzPct val="94230"/>
              <a:tabLst>
                <a:tab pos="285750" algn="l"/>
              </a:tabLst>
            </a:pPr>
            <a:endParaRPr lang="ru-RU" sz="2600" b="1" dirty="0" smtClean="0">
              <a:solidFill>
                <a:srgbClr val="00206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14414" y="285728"/>
            <a:ext cx="6929486" cy="10001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/>
            <a:endParaRPr>
              <a:solidFill>
                <a:srgbClr val="002060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57224" y="1571612"/>
            <a:ext cx="2928957" cy="216661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spcBef>
                <a:spcPts val="95"/>
              </a:spcBef>
            </a:pP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Основным средством профилактики гриппа является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ВАКЦИНАЦИЯ</a:t>
            </a:r>
            <a:endParaRPr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http://images.aif.ru/008/390/4fae2282e6593c9248f30496e68bc18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48" y="1400272"/>
            <a:ext cx="4310050" cy="2862143"/>
          </a:xfrm>
          <a:prstGeom prst="rect">
            <a:avLst/>
          </a:prstGeom>
          <a:noFill/>
        </p:spPr>
      </p:pic>
      <p:sp>
        <p:nvSpPr>
          <p:cNvPr id="10244" name="AutoShape 4" descr="https://deti.mail.ru/pre_square800_resize/pic/photolib/2014/08/04/Depositphotos_13608391_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46" name="AutoShape 6" descr="https://deti.mail.ru/pre_square800_resize/pic/photolib/2014/08/04/Depositphotos_13608391_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48" name="AutoShape 8" descr="https://deti.mail.ru/pre_square800_resize/pic/photolib/2014/08/04/Depositphotos_13608391_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252"/>
            <a:ext cx="9143999" cy="10261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2387" y="0"/>
            <a:ext cx="4741612" cy="5993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91187" cy="101993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44" y="52959"/>
            <a:ext cx="9145606" cy="90081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142852"/>
            <a:ext cx="8715404" cy="100013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3019" y="1237234"/>
            <a:ext cx="9084310" cy="150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40" dirty="0">
                <a:solidFill>
                  <a:srgbClr val="FFFFFF"/>
                </a:solidFill>
                <a:latin typeface="Arial"/>
                <a:cs typeface="Arial"/>
              </a:rPr>
              <a:t>ВОЗ </a:t>
            </a:r>
            <a:r>
              <a:rPr sz="1800" b="1" spc="-35" dirty="0">
                <a:solidFill>
                  <a:srgbClr val="FFFFFF"/>
                </a:solidFill>
                <a:latin typeface="Arial"/>
                <a:cs typeface="Arial"/>
              </a:rPr>
              <a:t>определила </a:t>
            </a:r>
            <a:r>
              <a:rPr sz="1800" b="1" spc="10" dirty="0">
                <a:solidFill>
                  <a:srgbClr val="FFFFFF"/>
                </a:solidFill>
                <a:latin typeface="Arial"/>
                <a:cs typeface="Arial"/>
              </a:rPr>
              <a:t>группы </a:t>
            </a:r>
            <a:r>
              <a:rPr sz="1800" b="1" spc="15" dirty="0">
                <a:solidFill>
                  <a:srgbClr val="FFFFFF"/>
                </a:solidFill>
                <a:latin typeface="Arial"/>
                <a:cs typeface="Arial"/>
              </a:rPr>
              <a:t>лиц, 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которым </a:t>
            </a:r>
            <a:r>
              <a:rPr sz="1800" b="1" spc="25" dirty="0">
                <a:solidFill>
                  <a:srgbClr val="FFFFFF"/>
                </a:solidFill>
                <a:latin typeface="Arial"/>
                <a:cs typeface="Arial"/>
              </a:rPr>
              <a:t>вакцинация </a:t>
            </a:r>
            <a:r>
              <a:rPr sz="1800" b="1" spc="-45" dirty="0">
                <a:solidFill>
                  <a:srgbClr val="FFFFFF"/>
                </a:solidFill>
                <a:latin typeface="Arial"/>
                <a:cs typeface="Arial"/>
              </a:rPr>
              <a:t>необходима </a:t>
            </a:r>
            <a:r>
              <a:rPr sz="1800" b="1" spc="30" dirty="0">
                <a:solidFill>
                  <a:srgbClr val="FFFFFF"/>
                </a:solidFill>
                <a:latin typeface="Arial"/>
                <a:cs typeface="Arial"/>
              </a:rPr>
              <a:t>(конечно, </a:t>
            </a:r>
            <a:r>
              <a:rPr sz="1800" b="1" spc="40" dirty="0">
                <a:solidFill>
                  <a:srgbClr val="FFFFFF"/>
                </a:solidFill>
                <a:latin typeface="Arial"/>
                <a:cs typeface="Arial"/>
              </a:rPr>
              <a:t>при  </a:t>
            </a:r>
            <a:r>
              <a:rPr sz="1800" b="1" spc="10" dirty="0">
                <a:solidFill>
                  <a:srgbClr val="FFFFFF"/>
                </a:solidFill>
                <a:latin typeface="Arial"/>
                <a:cs typeface="Arial"/>
              </a:rPr>
              <a:t>их </a:t>
            </a:r>
            <a:r>
              <a:rPr sz="1800" b="1" spc="-20" dirty="0">
                <a:solidFill>
                  <a:srgbClr val="FFFFFF"/>
                </a:solidFill>
                <a:latin typeface="Arial"/>
                <a:cs typeface="Arial"/>
              </a:rPr>
              <a:t>согласии)</a:t>
            </a:r>
            <a:r>
              <a:rPr sz="1800" b="1" i="1" spc="-20" dirty="0">
                <a:solidFill>
                  <a:srgbClr val="FFFFFF"/>
                </a:solidFill>
                <a:latin typeface="Times New Roman"/>
                <a:cs typeface="Times New Roman"/>
              </a:rPr>
              <a:t>. </a:t>
            </a:r>
            <a:r>
              <a:rPr sz="1800" b="1" spc="-110" dirty="0">
                <a:solidFill>
                  <a:srgbClr val="FFFFFF"/>
                </a:solidFill>
                <a:latin typeface="Arial"/>
                <a:cs typeface="Arial"/>
              </a:rPr>
              <a:t>В </a:t>
            </a:r>
            <a:r>
              <a:rPr sz="1800" b="1" spc="-20" dirty="0">
                <a:solidFill>
                  <a:srgbClr val="FFFFFF"/>
                </a:solidFill>
                <a:latin typeface="Arial"/>
                <a:cs typeface="Arial"/>
              </a:rPr>
              <a:t>данную </a:t>
            </a:r>
            <a:r>
              <a:rPr sz="1800" b="1" spc="5" dirty="0">
                <a:solidFill>
                  <a:srgbClr val="FFFFFF"/>
                </a:solidFill>
                <a:latin typeface="Arial"/>
                <a:cs typeface="Arial"/>
              </a:rPr>
              <a:t>группу </a:t>
            </a:r>
            <a:r>
              <a:rPr sz="1800" b="1" spc="10" dirty="0">
                <a:solidFill>
                  <a:srgbClr val="FFFFFF"/>
                </a:solidFill>
                <a:latin typeface="Arial"/>
                <a:cs typeface="Arial"/>
              </a:rPr>
              <a:t>риска</a:t>
            </a:r>
            <a:r>
              <a:rPr sz="1800" b="1" spc="-3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FFFFFF"/>
                </a:solidFill>
                <a:latin typeface="Arial"/>
                <a:cs typeface="Arial"/>
              </a:rPr>
              <a:t>вошли </a:t>
            </a:r>
            <a:r>
              <a:rPr sz="1800" b="1" spc="-30" dirty="0">
                <a:solidFill>
                  <a:srgbClr val="FFFFFF"/>
                </a:solidFill>
                <a:latin typeface="Arial"/>
                <a:cs typeface="Arial"/>
              </a:rPr>
              <a:t>дети</a:t>
            </a:r>
            <a:r>
              <a:rPr sz="1800" b="1" i="1" spc="-30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34"/>
              </a:spcBef>
              <a:buClr>
                <a:srgbClr val="0AD0D9"/>
              </a:buClr>
              <a:buSzPct val="94444"/>
              <a:buFont typeface="Wingdings"/>
              <a:buChar char=""/>
              <a:tabLst>
                <a:tab pos="220345" algn="l"/>
              </a:tabLst>
            </a:pPr>
            <a:r>
              <a:rPr sz="1800" b="1" spc="-30" dirty="0">
                <a:solidFill>
                  <a:srgbClr val="FFFFFF"/>
                </a:solidFill>
                <a:latin typeface="Arial"/>
                <a:cs typeface="Arial"/>
              </a:rPr>
              <a:t>часто</a:t>
            </a:r>
            <a:r>
              <a:rPr sz="1800" b="1" spc="-1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35" dirty="0">
                <a:solidFill>
                  <a:srgbClr val="FFFFFF"/>
                </a:solidFill>
                <a:latin typeface="Arial"/>
                <a:cs typeface="Arial"/>
              </a:rPr>
              <a:t>болеющие</a:t>
            </a:r>
            <a:r>
              <a:rPr sz="1800" b="1" i="1" spc="-35" dirty="0">
                <a:solidFill>
                  <a:srgbClr val="FFFFFF"/>
                </a:solidFill>
                <a:latin typeface="Times New Roman"/>
                <a:cs typeface="Times New Roman"/>
              </a:rPr>
              <a:t>;</a:t>
            </a:r>
            <a:endParaRPr sz="1800">
              <a:latin typeface="Times New Roman"/>
              <a:cs typeface="Times New Roman"/>
            </a:endParaRPr>
          </a:p>
          <a:p>
            <a:pPr marL="12700" marR="7620">
              <a:lnSpc>
                <a:spcPct val="100000"/>
              </a:lnSpc>
              <a:spcBef>
                <a:spcPts val="430"/>
              </a:spcBef>
              <a:buClr>
                <a:srgbClr val="0AD0D9"/>
              </a:buClr>
              <a:buSzPct val="94444"/>
              <a:buFont typeface="Wingdings"/>
              <a:buChar char=""/>
              <a:tabLst>
                <a:tab pos="224790" algn="l"/>
                <a:tab pos="1797050" algn="l"/>
                <a:tab pos="3627754" algn="l"/>
                <a:tab pos="5541010" algn="l"/>
                <a:tab pos="6627495" algn="l"/>
                <a:tab pos="7790815" algn="l"/>
              </a:tabLst>
            </a:pPr>
            <a:r>
              <a:rPr sz="1800" b="1" spc="-55" dirty="0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1800" b="1" spc="-45" dirty="0">
                <a:solidFill>
                  <a:srgbClr val="FFFFFF"/>
                </a:solidFill>
                <a:latin typeface="Arial"/>
                <a:cs typeface="Arial"/>
              </a:rPr>
              <a:t>трада</a:t>
            </a:r>
            <a:r>
              <a:rPr sz="1800" b="1" spc="-75" dirty="0">
                <a:solidFill>
                  <a:srgbClr val="FFFFFF"/>
                </a:solidFill>
                <a:latin typeface="Arial"/>
                <a:cs typeface="Arial"/>
              </a:rPr>
              <a:t>ю</a:t>
            </a:r>
            <a:r>
              <a:rPr sz="1800" b="1" spc="25" dirty="0">
                <a:solidFill>
                  <a:srgbClr val="FFFFFF"/>
                </a:solidFill>
                <a:latin typeface="Arial"/>
                <a:cs typeface="Arial"/>
              </a:rPr>
              <a:t>щие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800" b="1" spc="-60" dirty="0">
                <a:solidFill>
                  <a:srgbClr val="FFFFFF"/>
                </a:solidFill>
                <a:latin typeface="Arial"/>
                <a:cs typeface="Arial"/>
              </a:rPr>
              <a:t>х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р</a:t>
            </a:r>
            <a:r>
              <a:rPr sz="1800" b="1" spc="45" dirty="0">
                <a:solidFill>
                  <a:srgbClr val="FFFFFF"/>
                </a:solidFill>
                <a:latin typeface="Arial"/>
                <a:cs typeface="Arial"/>
              </a:rPr>
              <a:t>они</a:t>
            </a:r>
            <a:r>
              <a:rPr sz="1800" b="1" spc="35" dirty="0">
                <a:solidFill>
                  <a:srgbClr val="FFFFFF"/>
                </a:solidFill>
                <a:latin typeface="Arial"/>
                <a:cs typeface="Arial"/>
              </a:rPr>
              <a:t>ч</a:t>
            </a:r>
            <a:r>
              <a:rPr sz="1800" b="1" spc="15" dirty="0">
                <a:solidFill>
                  <a:srgbClr val="FFFFFF"/>
                </a:solidFill>
                <a:latin typeface="Arial"/>
                <a:cs typeface="Arial"/>
              </a:rPr>
              <a:t>еск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ими	</a:t>
            </a:r>
            <a:r>
              <a:rPr sz="1800" b="1" spc="-35" dirty="0">
                <a:solidFill>
                  <a:srgbClr val="FFFFFF"/>
                </a:solidFill>
                <a:latin typeface="Arial"/>
                <a:cs typeface="Arial"/>
              </a:rPr>
              <a:t>з</a:t>
            </a:r>
            <a:r>
              <a:rPr sz="1800" b="1" spc="-55" dirty="0">
                <a:solidFill>
                  <a:srgbClr val="FFFFFF"/>
                </a:solidFill>
                <a:latin typeface="Arial"/>
                <a:cs typeface="Arial"/>
              </a:rPr>
              <a:t>а</a:t>
            </a:r>
            <a:r>
              <a:rPr sz="1800" b="1" spc="-40" dirty="0">
                <a:solidFill>
                  <a:srgbClr val="FFFFFF"/>
                </a:solidFill>
                <a:latin typeface="Arial"/>
                <a:cs typeface="Arial"/>
              </a:rPr>
              <a:t>б</a:t>
            </a:r>
            <a:r>
              <a:rPr sz="1800" b="1" spc="-120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1800" b="1" spc="-70" dirty="0">
                <a:solidFill>
                  <a:srgbClr val="FFFFFF"/>
                </a:solidFill>
                <a:latin typeface="Arial"/>
                <a:cs typeface="Arial"/>
              </a:rPr>
              <a:t>лева</a:t>
            </a:r>
            <a:r>
              <a:rPr sz="1800" b="1" spc="45" dirty="0">
                <a:solidFill>
                  <a:srgbClr val="FFFFFF"/>
                </a:solidFill>
                <a:latin typeface="Arial"/>
                <a:cs typeface="Arial"/>
              </a:rPr>
              <a:t>ни</a:t>
            </a:r>
            <a:r>
              <a:rPr sz="1800" b="1" spc="40" dirty="0">
                <a:solidFill>
                  <a:srgbClr val="FFFFFF"/>
                </a:solidFill>
                <a:latin typeface="Arial"/>
                <a:cs typeface="Arial"/>
              </a:rPr>
              <a:t>я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ми	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ор</a:t>
            </a:r>
            <a:r>
              <a:rPr sz="1800" b="1" spc="60" dirty="0">
                <a:solidFill>
                  <a:srgbClr val="FFFFFF"/>
                </a:solidFill>
                <a:latin typeface="Arial"/>
                <a:cs typeface="Arial"/>
              </a:rPr>
              <a:t>г</a:t>
            </a:r>
            <a:r>
              <a:rPr sz="1800" b="1" spc="-60" dirty="0">
                <a:solidFill>
                  <a:srgbClr val="FFFFFF"/>
                </a:solidFill>
                <a:latin typeface="Arial"/>
                <a:cs typeface="Arial"/>
              </a:rPr>
              <a:t>а</a:t>
            </a:r>
            <a:r>
              <a:rPr sz="1800" b="1" spc="-20" dirty="0">
                <a:solidFill>
                  <a:srgbClr val="FFFFFF"/>
                </a:solidFill>
                <a:latin typeface="Arial"/>
                <a:cs typeface="Arial"/>
              </a:rPr>
              <a:t>но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800" b="1" spc="-85" dirty="0">
                <a:solidFill>
                  <a:srgbClr val="FFFFFF"/>
                </a:solidFill>
                <a:latin typeface="Arial"/>
                <a:cs typeface="Arial"/>
              </a:rPr>
              <a:t>д</a:t>
            </a:r>
            <a:r>
              <a:rPr sz="1800" b="1" spc="-105" dirty="0">
                <a:solidFill>
                  <a:srgbClr val="FFFFFF"/>
                </a:solidFill>
                <a:latin typeface="Arial"/>
                <a:cs typeface="Arial"/>
              </a:rPr>
              <a:t>ы</a:t>
            </a:r>
            <a:r>
              <a:rPr sz="1800" b="1" spc="-60" dirty="0">
                <a:solidFill>
                  <a:srgbClr val="FFFFFF"/>
                </a:solidFill>
                <a:latin typeface="Arial"/>
                <a:cs typeface="Arial"/>
              </a:rPr>
              <a:t>х</a:t>
            </a:r>
            <a:r>
              <a:rPr sz="1800" b="1" spc="40" dirty="0">
                <a:solidFill>
                  <a:srgbClr val="FFFFFF"/>
                </a:solidFill>
                <a:latin typeface="Arial"/>
                <a:cs typeface="Arial"/>
              </a:rPr>
              <a:t>ан</a:t>
            </a:r>
            <a:r>
              <a:rPr sz="1800" b="1" spc="30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я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800" b="1" spc="40" dirty="0">
                <a:solidFill>
                  <a:srgbClr val="FFFFFF"/>
                </a:solidFill>
                <a:latin typeface="Arial"/>
                <a:cs typeface="Arial"/>
              </a:rPr>
              <a:t>(нап</a:t>
            </a:r>
            <a:r>
              <a:rPr sz="1800" b="1" spc="50" dirty="0">
                <a:solidFill>
                  <a:srgbClr val="FFFFFF"/>
                </a:solidFill>
                <a:latin typeface="Arial"/>
                <a:cs typeface="Arial"/>
              </a:rPr>
              <a:t>ри</a:t>
            </a:r>
            <a:r>
              <a:rPr sz="1800" b="1" spc="-60" dirty="0">
                <a:solidFill>
                  <a:srgbClr val="FFFFFF"/>
                </a:solidFill>
                <a:latin typeface="Arial"/>
                <a:cs typeface="Arial"/>
              </a:rPr>
              <a:t>м</a:t>
            </a:r>
            <a:r>
              <a:rPr sz="1800" b="1" spc="-40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1800" b="1" spc="-60" dirty="0">
                <a:solidFill>
                  <a:srgbClr val="FFFFFF"/>
                </a:solidFill>
                <a:latin typeface="Arial"/>
                <a:cs typeface="Arial"/>
              </a:rPr>
              <a:t>р</a:t>
            </a:r>
            <a:r>
              <a:rPr sz="1800" b="1" spc="10" dirty="0">
                <a:solidFill>
                  <a:srgbClr val="FFFFFF"/>
                </a:solidFill>
                <a:latin typeface="Arial"/>
                <a:cs typeface="Arial"/>
              </a:rPr>
              <a:t>, 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бронхиальной</a:t>
            </a:r>
            <a:r>
              <a:rPr sz="1800" b="1" spc="-1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астмой)</a:t>
            </a:r>
            <a:r>
              <a:rPr sz="1800" b="1" spc="-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70" dirty="0">
                <a:solidFill>
                  <a:srgbClr val="FFFFFF"/>
                </a:solidFill>
                <a:latin typeface="Arial"/>
                <a:cs typeface="Arial"/>
              </a:rPr>
              <a:t>и/или</a:t>
            </a:r>
            <a:r>
              <a:rPr sz="1800" b="1" spc="-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5" dirty="0">
                <a:solidFill>
                  <a:srgbClr val="FFFFFF"/>
                </a:solidFill>
                <a:latin typeface="Arial"/>
                <a:cs typeface="Arial"/>
              </a:rPr>
              <a:t>имеющие</a:t>
            </a:r>
            <a:r>
              <a:rPr sz="1800" b="1" spc="-1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40" dirty="0">
                <a:solidFill>
                  <a:srgbClr val="FFFFFF"/>
                </a:solidFill>
                <a:latin typeface="Arial"/>
                <a:cs typeface="Arial"/>
              </a:rPr>
              <a:t>пороки</a:t>
            </a:r>
            <a:r>
              <a:rPr sz="1800" b="1" spc="-1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развития</a:t>
            </a:r>
            <a:r>
              <a:rPr sz="1800" b="1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40" dirty="0">
                <a:solidFill>
                  <a:srgbClr val="FFFFFF"/>
                </a:solidFill>
                <a:latin typeface="Arial"/>
                <a:cs typeface="Arial"/>
              </a:rPr>
              <a:t>дыхательной</a:t>
            </a:r>
            <a:r>
              <a:rPr sz="1800" b="1" spc="-1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55" dirty="0">
                <a:solidFill>
                  <a:srgbClr val="FFFFFF"/>
                </a:solidFill>
                <a:latin typeface="Arial"/>
                <a:cs typeface="Arial"/>
              </a:rPr>
              <a:t>системы</a:t>
            </a:r>
            <a:r>
              <a:rPr sz="1800" b="1" i="1" spc="-55" dirty="0">
                <a:solidFill>
                  <a:srgbClr val="FFFFFF"/>
                </a:solidFill>
                <a:latin typeface="Times New Roman"/>
                <a:cs typeface="Times New Roman"/>
              </a:rPr>
              <a:t>;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74945" y="2773807"/>
            <a:ext cx="38398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08405" algn="l"/>
                <a:tab pos="2853690" algn="l"/>
              </a:tabLst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развития	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центральной	</a:t>
            </a:r>
            <a:r>
              <a:rPr sz="1800" b="1" spc="5" dirty="0">
                <a:solidFill>
                  <a:srgbClr val="FFFFFF"/>
                </a:solidFill>
                <a:latin typeface="Arial"/>
                <a:cs typeface="Arial"/>
              </a:rPr>
              <a:t>нервной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55133" y="3377565"/>
            <a:ext cx="38601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83335" algn="l"/>
                <a:tab pos="2259330" algn="l"/>
              </a:tabLst>
            </a:pPr>
            <a:r>
              <a:rPr sz="1800" b="1" spc="10" dirty="0">
                <a:solidFill>
                  <a:srgbClr val="FFFFFF"/>
                </a:solidFill>
                <a:latin typeface="Arial"/>
                <a:cs typeface="Arial"/>
              </a:rPr>
              <a:t>пороками	</a:t>
            </a:r>
            <a:r>
              <a:rPr sz="1800" b="1" spc="-55" dirty="0">
                <a:solidFill>
                  <a:srgbClr val="FFFFFF"/>
                </a:solidFill>
                <a:latin typeface="Arial"/>
                <a:cs typeface="Arial"/>
              </a:rPr>
              <a:t>сердца,	</a:t>
            </a:r>
            <a:r>
              <a:rPr sz="1800" b="1" spc="5" dirty="0">
                <a:solidFill>
                  <a:srgbClr val="FFFFFF"/>
                </a:solidFill>
                <a:latin typeface="Arial"/>
                <a:cs typeface="Arial"/>
              </a:rPr>
              <a:t>нарушениями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019" y="2773807"/>
            <a:ext cx="5118100" cy="1177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Clr>
                <a:srgbClr val="0AD0D9"/>
              </a:buClr>
              <a:buSzPct val="94444"/>
              <a:buFont typeface="Wingdings"/>
              <a:buChar char=""/>
              <a:tabLst>
                <a:tab pos="224790" algn="l"/>
                <a:tab pos="1777364" algn="l"/>
                <a:tab pos="3150870" algn="l"/>
                <a:tab pos="3978275" algn="l"/>
              </a:tabLst>
            </a:pPr>
            <a:r>
              <a:rPr sz="1800" b="1" spc="-55" dirty="0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1800" b="1" spc="-45" dirty="0">
                <a:solidFill>
                  <a:srgbClr val="FFFFFF"/>
                </a:solidFill>
                <a:latin typeface="Arial"/>
                <a:cs typeface="Arial"/>
              </a:rPr>
              <a:t>трада</a:t>
            </a:r>
            <a:r>
              <a:rPr sz="1800" b="1" spc="-75" dirty="0">
                <a:solidFill>
                  <a:srgbClr val="FFFFFF"/>
                </a:solidFill>
                <a:latin typeface="Arial"/>
                <a:cs typeface="Arial"/>
              </a:rPr>
              <a:t>ю</a:t>
            </a:r>
            <a:r>
              <a:rPr sz="1800" b="1" spc="25" dirty="0">
                <a:solidFill>
                  <a:srgbClr val="FFFFFF"/>
                </a:solidFill>
                <a:latin typeface="Arial"/>
                <a:cs typeface="Arial"/>
              </a:rPr>
              <a:t>щие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800" b="1" spc="-40" dirty="0">
                <a:solidFill>
                  <a:srgbClr val="FFFFFF"/>
                </a:solidFill>
                <a:latin typeface="Arial"/>
                <a:cs typeface="Arial"/>
              </a:rPr>
              <a:t>б</a:t>
            </a:r>
            <a:r>
              <a:rPr sz="1800" b="1" spc="-120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лезням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800" b="1" spc="204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1800" b="1" spc="75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r>
              <a:rPr sz="1800" b="1" spc="5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л</a:t>
            </a:r>
            <a:r>
              <a:rPr sz="1800" b="1" spc="70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800" b="1" spc="55" dirty="0">
                <a:solidFill>
                  <a:srgbClr val="FFFFFF"/>
                </a:solidFill>
                <a:latin typeface="Arial"/>
                <a:cs typeface="Arial"/>
              </a:rPr>
              <a:t>п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ор</a:t>
            </a:r>
            <a:r>
              <a:rPr sz="1800" b="1" spc="-40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1800" b="1" spc="150" dirty="0">
                <a:solidFill>
                  <a:srgbClr val="FFFFFF"/>
                </a:solidFill>
                <a:latin typeface="Arial"/>
                <a:cs typeface="Arial"/>
              </a:rPr>
              <a:t>к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ами  </a:t>
            </a:r>
            <a:r>
              <a:rPr sz="1800" b="1" spc="-55" dirty="0">
                <a:solidFill>
                  <a:srgbClr val="FFFFFF"/>
                </a:solidFill>
                <a:latin typeface="Arial"/>
                <a:cs typeface="Arial"/>
              </a:rPr>
              <a:t>системы</a:t>
            </a:r>
            <a:r>
              <a:rPr sz="1800" b="1" i="1" spc="-55" dirty="0">
                <a:solidFill>
                  <a:srgbClr val="FFFFFF"/>
                </a:solidFill>
                <a:latin typeface="Times New Roman"/>
                <a:cs typeface="Times New Roman"/>
              </a:rPr>
              <a:t>;</a:t>
            </a:r>
            <a:endParaRPr sz="1800">
              <a:latin typeface="Times New Roman"/>
              <a:cs typeface="Times New Roman"/>
            </a:endParaRPr>
          </a:p>
          <a:p>
            <a:pPr marL="12700" marR="21590">
              <a:lnSpc>
                <a:spcPct val="100000"/>
              </a:lnSpc>
              <a:spcBef>
                <a:spcPts val="430"/>
              </a:spcBef>
              <a:buClr>
                <a:srgbClr val="0AD0D9"/>
              </a:buClr>
              <a:buSzPct val="94444"/>
              <a:buFont typeface="Wingdings"/>
              <a:buChar char=""/>
              <a:tabLst>
                <a:tab pos="224790" algn="l"/>
                <a:tab pos="480059" algn="l"/>
                <a:tab pos="2260600" algn="l"/>
                <a:tab pos="3083560" algn="l"/>
              </a:tabLst>
            </a:pPr>
            <a:r>
              <a:rPr sz="1800" b="1" spc="-130" dirty="0">
                <a:solidFill>
                  <a:srgbClr val="FFFFFF"/>
                </a:solidFill>
                <a:latin typeface="Arial"/>
                <a:cs typeface="Arial"/>
              </a:rPr>
              <a:t>с	</a:t>
            </a:r>
            <a:r>
              <a:rPr sz="1800" b="1" spc="-60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800" b="1" spc="-70" dirty="0">
                <a:solidFill>
                  <a:srgbClr val="FFFFFF"/>
                </a:solidFill>
                <a:latin typeface="Arial"/>
                <a:cs typeface="Arial"/>
              </a:rPr>
              <a:t>р</a:t>
            </a:r>
            <a:r>
              <a:rPr sz="1800" b="1" spc="-60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1800" b="1" spc="204" dirty="0">
                <a:solidFill>
                  <a:srgbClr val="FFFFFF"/>
                </a:solidFill>
                <a:latin typeface="Arial"/>
                <a:cs typeface="Arial"/>
              </a:rPr>
              <a:t>ж</a:t>
            </a:r>
            <a:r>
              <a:rPr sz="1800" b="1" spc="-140" dirty="0">
                <a:solidFill>
                  <a:srgbClr val="FFFFFF"/>
                </a:solidFill>
                <a:latin typeface="Arial"/>
                <a:cs typeface="Arial"/>
              </a:rPr>
              <a:t>д</a:t>
            </a:r>
            <a:r>
              <a:rPr sz="1800" b="1" spc="45" dirty="0">
                <a:solidFill>
                  <a:srgbClr val="FFFFFF"/>
                </a:solidFill>
                <a:latin typeface="Arial"/>
                <a:cs typeface="Arial"/>
              </a:rPr>
              <a:t>ен</a:t>
            </a:r>
            <a:r>
              <a:rPr sz="1800" b="1" spc="35" dirty="0">
                <a:solidFill>
                  <a:srgbClr val="FFFFFF"/>
                </a:solidFill>
                <a:latin typeface="Arial"/>
                <a:cs typeface="Arial"/>
              </a:rPr>
              <a:t>н</a:t>
            </a:r>
            <a:r>
              <a:rPr sz="1800" b="1" spc="-75" dirty="0">
                <a:solidFill>
                  <a:srgbClr val="FFFFFF"/>
                </a:solidFill>
                <a:latin typeface="Arial"/>
                <a:cs typeface="Arial"/>
              </a:rPr>
              <a:t>ы</a:t>
            </a:r>
            <a:r>
              <a:rPr sz="1800" b="1" spc="-55" dirty="0">
                <a:solidFill>
                  <a:srgbClr val="FFFFFF"/>
                </a:solidFill>
                <a:latin typeface="Arial"/>
                <a:cs typeface="Arial"/>
              </a:rPr>
              <a:t>м</a:t>
            </a:r>
            <a:r>
              <a:rPr sz="1800" b="1" spc="70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800" b="1" spc="204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1800" b="1" spc="75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r>
              <a:rPr sz="1800" b="1" spc="5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л</a:t>
            </a:r>
            <a:r>
              <a:rPr sz="1800" b="1" spc="70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800" b="1" spc="55" dirty="0">
                <a:solidFill>
                  <a:srgbClr val="FFFFFF"/>
                </a:solidFill>
                <a:latin typeface="Arial"/>
                <a:cs typeface="Arial"/>
              </a:rPr>
              <a:t>п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риоб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р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1800" b="1" spc="-20" dirty="0">
                <a:solidFill>
                  <a:srgbClr val="FFFFFF"/>
                </a:solidFill>
                <a:latin typeface="Arial"/>
                <a:cs typeface="Arial"/>
              </a:rPr>
              <a:t>т</a:t>
            </a:r>
            <a:r>
              <a:rPr sz="1800" b="1" spc="45" dirty="0">
                <a:solidFill>
                  <a:srgbClr val="FFFFFF"/>
                </a:solidFill>
                <a:latin typeface="Arial"/>
                <a:cs typeface="Arial"/>
              </a:rPr>
              <a:t>ен</a:t>
            </a:r>
            <a:r>
              <a:rPr sz="1800" b="1" spc="35" dirty="0">
                <a:solidFill>
                  <a:srgbClr val="FFFFFF"/>
                </a:solidFill>
                <a:latin typeface="Arial"/>
                <a:cs typeface="Arial"/>
              </a:rPr>
              <a:t>н</a:t>
            </a:r>
            <a:r>
              <a:rPr sz="1800" b="1" spc="-75" dirty="0">
                <a:solidFill>
                  <a:srgbClr val="FFFFFF"/>
                </a:solidFill>
                <a:latin typeface="Arial"/>
                <a:cs typeface="Arial"/>
              </a:rPr>
              <a:t>ы</a:t>
            </a:r>
            <a:r>
              <a:rPr sz="1800" b="1" spc="-55" dirty="0">
                <a:solidFill>
                  <a:srgbClr val="FFFFFF"/>
                </a:solidFill>
                <a:latin typeface="Arial"/>
                <a:cs typeface="Arial"/>
              </a:rPr>
              <a:t>м</a:t>
            </a:r>
            <a:r>
              <a:rPr sz="1800" b="1" spc="45" dirty="0">
                <a:solidFill>
                  <a:srgbClr val="FFFFFF"/>
                </a:solidFill>
                <a:latin typeface="Arial"/>
                <a:cs typeface="Arial"/>
              </a:rPr>
              <a:t>и  </a:t>
            </a:r>
            <a:r>
              <a:rPr sz="1800" b="1" spc="-25" dirty="0">
                <a:solidFill>
                  <a:srgbClr val="FFFFFF"/>
                </a:solidFill>
                <a:latin typeface="Arial"/>
                <a:cs typeface="Arial"/>
              </a:rPr>
              <a:t>сердечного</a:t>
            </a:r>
            <a:r>
              <a:rPr sz="1800" b="1" spc="-1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FFFFFF"/>
                </a:solidFill>
                <a:latin typeface="Arial"/>
                <a:cs typeface="Arial"/>
              </a:rPr>
              <a:t>ритма</a:t>
            </a:r>
            <a:r>
              <a:rPr sz="1800" b="1" i="1" spc="-20" dirty="0">
                <a:solidFill>
                  <a:srgbClr val="FFFFFF"/>
                </a:solidFill>
                <a:latin typeface="Times New Roman"/>
                <a:cs typeface="Times New Roman"/>
              </a:rPr>
              <a:t>;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3019" y="3981069"/>
            <a:ext cx="9080500" cy="2466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Clr>
                <a:srgbClr val="0AD0D9"/>
              </a:buClr>
              <a:buSzPct val="94444"/>
              <a:buFont typeface="Wingdings"/>
              <a:buChar char=""/>
              <a:tabLst>
                <a:tab pos="224790" algn="l"/>
                <a:tab pos="573405" algn="l"/>
                <a:tab pos="2557780" algn="l"/>
                <a:tab pos="3472179" algn="l"/>
                <a:tab pos="5304790" algn="l"/>
                <a:tab pos="7612380" algn="l"/>
              </a:tabLst>
            </a:pPr>
            <a:r>
              <a:rPr sz="1800" b="1" spc="-130" dirty="0">
                <a:solidFill>
                  <a:srgbClr val="FFFFFF"/>
                </a:solidFill>
                <a:latin typeface="Arial"/>
                <a:cs typeface="Arial"/>
              </a:rPr>
              <a:t>с	</a:t>
            </a:r>
            <a:r>
              <a:rPr sz="1800" b="1" spc="-35" dirty="0">
                <a:solidFill>
                  <a:srgbClr val="FFFFFF"/>
                </a:solidFill>
                <a:latin typeface="Arial"/>
                <a:cs typeface="Arial"/>
              </a:rPr>
              <a:t>з</a:t>
            </a:r>
            <a:r>
              <a:rPr sz="1800" b="1" spc="-55" dirty="0">
                <a:solidFill>
                  <a:srgbClr val="FFFFFF"/>
                </a:solidFill>
                <a:latin typeface="Arial"/>
                <a:cs typeface="Arial"/>
              </a:rPr>
              <a:t>а</a:t>
            </a:r>
            <a:r>
              <a:rPr sz="1800" b="1" spc="-40" dirty="0">
                <a:solidFill>
                  <a:srgbClr val="FFFFFF"/>
                </a:solidFill>
                <a:latin typeface="Arial"/>
                <a:cs typeface="Arial"/>
              </a:rPr>
              <a:t>б</a:t>
            </a:r>
            <a:r>
              <a:rPr sz="1800" b="1" spc="-120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1800" b="1" spc="-70" dirty="0">
                <a:solidFill>
                  <a:srgbClr val="FFFFFF"/>
                </a:solidFill>
                <a:latin typeface="Arial"/>
                <a:cs typeface="Arial"/>
              </a:rPr>
              <a:t>лева</a:t>
            </a:r>
            <a:r>
              <a:rPr sz="1800" b="1" spc="45" dirty="0">
                <a:solidFill>
                  <a:srgbClr val="FFFFFF"/>
                </a:solidFill>
                <a:latin typeface="Arial"/>
                <a:cs typeface="Arial"/>
              </a:rPr>
              <a:t>ни</a:t>
            </a:r>
            <a:r>
              <a:rPr sz="1800" b="1" spc="40" dirty="0">
                <a:solidFill>
                  <a:srgbClr val="FFFFFF"/>
                </a:solidFill>
                <a:latin typeface="Arial"/>
                <a:cs typeface="Arial"/>
              </a:rPr>
              <a:t>я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ми	</a:t>
            </a:r>
            <a:r>
              <a:rPr sz="1800" b="1" spc="45" dirty="0">
                <a:solidFill>
                  <a:srgbClr val="FFFFFF"/>
                </a:solidFill>
                <a:latin typeface="Arial"/>
                <a:cs typeface="Arial"/>
              </a:rPr>
              <a:t>п</a:t>
            </a:r>
            <a:r>
              <a:rPr sz="1800" b="1" spc="-50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1800" b="1" spc="40" dirty="0">
                <a:solidFill>
                  <a:srgbClr val="FFFFFF"/>
                </a:solidFill>
                <a:latin typeface="Arial"/>
                <a:cs typeface="Arial"/>
              </a:rPr>
              <a:t>ч</a:t>
            </a:r>
            <a:r>
              <a:rPr sz="1800" b="1" spc="-45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1800" b="1" spc="165" dirty="0">
                <a:solidFill>
                  <a:srgbClr val="FFFFFF"/>
                </a:solidFill>
                <a:latin typeface="Arial"/>
                <a:cs typeface="Arial"/>
              </a:rPr>
              <a:t>к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800" b="1" spc="20" dirty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sz="1800" b="1" spc="15" dirty="0">
                <a:solidFill>
                  <a:srgbClr val="FFFFFF"/>
                </a:solidFill>
                <a:latin typeface="Arial"/>
                <a:cs typeface="Arial"/>
              </a:rPr>
              <a:t>х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р</a:t>
            </a:r>
            <a:r>
              <a:rPr sz="1800" b="1" spc="45" dirty="0">
                <a:solidFill>
                  <a:srgbClr val="FFFFFF"/>
                </a:solidFill>
                <a:latin typeface="Arial"/>
                <a:cs typeface="Arial"/>
              </a:rPr>
              <a:t>они</a:t>
            </a:r>
            <a:r>
              <a:rPr sz="1800" b="1" spc="35" dirty="0">
                <a:solidFill>
                  <a:srgbClr val="FFFFFF"/>
                </a:solidFill>
                <a:latin typeface="Arial"/>
                <a:cs typeface="Arial"/>
              </a:rPr>
              <a:t>ч</a:t>
            </a:r>
            <a:r>
              <a:rPr sz="1800" b="1" spc="15" dirty="0">
                <a:solidFill>
                  <a:srgbClr val="FFFFFF"/>
                </a:solidFill>
                <a:latin typeface="Arial"/>
                <a:cs typeface="Arial"/>
              </a:rPr>
              <a:t>еск</a:t>
            </a:r>
            <a:r>
              <a:rPr sz="1800" b="1" spc="10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1800" b="1" spc="70" dirty="0">
                <a:solidFill>
                  <a:srgbClr val="FFFFFF"/>
                </a:solidFill>
                <a:latin typeface="Arial"/>
                <a:cs typeface="Arial"/>
              </a:rPr>
              <a:t>й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800" b="1" spc="-35" dirty="0">
                <a:solidFill>
                  <a:srgbClr val="FFFFFF"/>
                </a:solidFill>
                <a:latin typeface="Arial"/>
                <a:cs typeface="Arial"/>
              </a:rPr>
              <a:t>г</a:t>
            </a:r>
            <a:r>
              <a:rPr sz="1800" b="1" spc="-50" dirty="0">
                <a:solidFill>
                  <a:srgbClr val="FFFFFF"/>
                </a:solidFill>
                <a:latin typeface="Arial"/>
                <a:cs typeface="Arial"/>
              </a:rPr>
              <a:t>л</a:t>
            </a:r>
            <a:r>
              <a:rPr sz="1800" b="1" spc="-60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1800" b="1" spc="-35" dirty="0">
                <a:solidFill>
                  <a:srgbClr val="FFFFFF"/>
                </a:solidFill>
                <a:latin typeface="Arial"/>
                <a:cs typeface="Arial"/>
              </a:rPr>
              <a:t>ме</a:t>
            </a:r>
            <a:r>
              <a:rPr sz="1800" b="1" spc="-60" dirty="0">
                <a:solidFill>
                  <a:srgbClr val="FFFFFF"/>
                </a:solidFill>
                <a:latin typeface="Arial"/>
                <a:cs typeface="Arial"/>
              </a:rPr>
              <a:t>р</a:t>
            </a:r>
            <a:r>
              <a:rPr sz="1800" b="1" spc="-235" dirty="0">
                <a:solidFill>
                  <a:srgbClr val="FFFFFF"/>
                </a:solidFill>
                <a:latin typeface="Arial"/>
                <a:cs typeface="Arial"/>
              </a:rPr>
              <a:t>у</a:t>
            </a:r>
            <a:r>
              <a:rPr sz="1800" b="1" spc="-50" dirty="0">
                <a:solidFill>
                  <a:srgbClr val="FFFFFF"/>
                </a:solidFill>
                <a:latin typeface="Arial"/>
                <a:cs typeface="Arial"/>
              </a:rPr>
              <a:t>лоне</a:t>
            </a:r>
            <a:r>
              <a:rPr sz="1800" b="1" spc="-60" dirty="0">
                <a:solidFill>
                  <a:srgbClr val="FFFFFF"/>
                </a:solidFill>
                <a:latin typeface="Arial"/>
                <a:cs typeface="Arial"/>
              </a:rPr>
              <a:t>ф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р</a:t>
            </a:r>
            <a:r>
              <a:rPr sz="1800" b="1" spc="70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1800" b="1" spc="-65" dirty="0">
                <a:solidFill>
                  <a:srgbClr val="FFFFFF"/>
                </a:solidFill>
                <a:latin typeface="Arial"/>
                <a:cs typeface="Arial"/>
              </a:rPr>
              <a:t>т</a:t>
            </a:r>
            <a:r>
              <a:rPr sz="1800" b="1" spc="1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800" b="1" spc="-70" dirty="0">
                <a:solidFill>
                  <a:srgbClr val="FFFFFF"/>
                </a:solidFill>
                <a:latin typeface="Arial"/>
                <a:cs typeface="Arial"/>
              </a:rPr>
              <a:t>х</a:t>
            </a:r>
            <a:r>
              <a:rPr sz="1800" b="1" spc="-20" dirty="0">
                <a:solidFill>
                  <a:srgbClr val="FFFFFF"/>
                </a:solidFill>
                <a:latin typeface="Arial"/>
                <a:cs typeface="Arial"/>
              </a:rPr>
              <a:t>р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1800" b="1" spc="65" dirty="0">
                <a:solidFill>
                  <a:srgbClr val="FFFFFF"/>
                </a:solidFill>
                <a:latin typeface="Arial"/>
                <a:cs typeface="Arial"/>
              </a:rPr>
              <a:t>ни</a:t>
            </a:r>
            <a:r>
              <a:rPr sz="1800" b="1" spc="50" dirty="0">
                <a:solidFill>
                  <a:srgbClr val="FFFFFF"/>
                </a:solidFill>
                <a:latin typeface="Arial"/>
                <a:cs typeface="Arial"/>
              </a:rPr>
              <a:t>ч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еск</a:t>
            </a:r>
            <a:r>
              <a:rPr sz="1800" b="1" spc="-30" dirty="0">
                <a:solidFill>
                  <a:srgbClr val="FFFFFF"/>
                </a:solidFill>
                <a:latin typeface="Arial"/>
                <a:cs typeface="Arial"/>
              </a:rPr>
              <a:t>а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я  </a:t>
            </a:r>
            <a:r>
              <a:rPr sz="1800" b="1" spc="10" dirty="0">
                <a:solidFill>
                  <a:srgbClr val="FFFFFF"/>
                </a:solidFill>
                <a:latin typeface="Arial"/>
                <a:cs typeface="Arial"/>
              </a:rPr>
              <a:t>почечная</a:t>
            </a:r>
            <a:r>
              <a:rPr sz="1800" b="1" spc="-1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25" dirty="0">
                <a:solidFill>
                  <a:srgbClr val="FFFFFF"/>
                </a:solidFill>
                <a:latin typeface="Arial"/>
                <a:cs typeface="Arial"/>
              </a:rPr>
              <a:t>недостаточность)</a:t>
            </a:r>
            <a:r>
              <a:rPr sz="1800" b="1" i="1" spc="-25" dirty="0">
                <a:solidFill>
                  <a:srgbClr val="FFFFFF"/>
                </a:solidFill>
                <a:latin typeface="Times New Roman"/>
                <a:cs typeface="Times New Roman"/>
              </a:rPr>
              <a:t>;</a:t>
            </a:r>
            <a:endParaRPr sz="1800">
              <a:latin typeface="Times New Roman"/>
              <a:cs typeface="Times New Roman"/>
            </a:endParaRPr>
          </a:p>
          <a:p>
            <a:pPr marL="222885" indent="-210185">
              <a:lnSpc>
                <a:spcPct val="100000"/>
              </a:lnSpc>
              <a:spcBef>
                <a:spcPts val="434"/>
              </a:spcBef>
              <a:buClr>
                <a:srgbClr val="0AD0D9"/>
              </a:buClr>
              <a:buSzPct val="94444"/>
              <a:buFont typeface="Wingdings"/>
              <a:buChar char=""/>
              <a:tabLst>
                <a:tab pos="223520" algn="l"/>
              </a:tabLst>
            </a:pPr>
            <a:r>
              <a:rPr sz="1800" b="1" spc="-130" dirty="0">
                <a:solidFill>
                  <a:srgbClr val="FFFFFF"/>
                </a:solidFill>
                <a:latin typeface="Arial"/>
                <a:cs typeface="Arial"/>
              </a:rPr>
              <a:t>с </a:t>
            </a:r>
            <a:r>
              <a:rPr sz="1800" b="1" spc="-25" dirty="0">
                <a:solidFill>
                  <a:srgbClr val="FFFFFF"/>
                </a:solidFill>
                <a:latin typeface="Arial"/>
                <a:cs typeface="Arial"/>
              </a:rPr>
              <a:t>болезнями</a:t>
            </a:r>
            <a:r>
              <a:rPr sz="1800" b="1" spc="-1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крови</a:t>
            </a:r>
            <a:r>
              <a:rPr sz="1800" b="1" i="1" dirty="0">
                <a:solidFill>
                  <a:srgbClr val="FFFFFF"/>
                </a:solidFill>
                <a:latin typeface="Times New Roman"/>
                <a:cs typeface="Times New Roman"/>
              </a:rPr>
              <a:t>;</a:t>
            </a:r>
            <a:endParaRPr sz="1800">
              <a:latin typeface="Times New Roman"/>
              <a:cs typeface="Times New Roman"/>
            </a:endParaRPr>
          </a:p>
          <a:p>
            <a:pPr marL="222885" indent="-210185">
              <a:lnSpc>
                <a:spcPct val="100000"/>
              </a:lnSpc>
              <a:spcBef>
                <a:spcPts val="430"/>
              </a:spcBef>
              <a:buClr>
                <a:srgbClr val="0AD0D9"/>
              </a:buClr>
              <a:buSzPct val="94444"/>
              <a:buFont typeface="Wingdings"/>
              <a:buChar char=""/>
              <a:tabLst>
                <a:tab pos="223520" algn="l"/>
              </a:tabLst>
            </a:pPr>
            <a:r>
              <a:rPr sz="1800" b="1" spc="-25" dirty="0">
                <a:solidFill>
                  <a:srgbClr val="FFFFFF"/>
                </a:solidFill>
                <a:latin typeface="Arial"/>
                <a:cs typeface="Arial"/>
              </a:rPr>
              <a:t>страдающие</a:t>
            </a:r>
            <a:r>
              <a:rPr sz="1800" b="1" spc="-1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15" dirty="0">
                <a:solidFill>
                  <a:srgbClr val="FFFFFF"/>
                </a:solidFill>
                <a:latin typeface="Arial"/>
                <a:cs typeface="Arial"/>
              </a:rPr>
              <a:t>эндокринными</a:t>
            </a:r>
            <a:r>
              <a:rPr sz="1800" b="1" spc="-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30" dirty="0">
                <a:solidFill>
                  <a:srgbClr val="FFFFFF"/>
                </a:solidFill>
                <a:latin typeface="Arial"/>
                <a:cs typeface="Arial"/>
              </a:rPr>
              <a:t>заболеваниями</a:t>
            </a:r>
            <a:r>
              <a:rPr sz="1800" b="1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(сахарный</a:t>
            </a:r>
            <a:r>
              <a:rPr sz="1800" b="1" spc="-1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FFFFFF"/>
                </a:solidFill>
                <a:latin typeface="Arial"/>
                <a:cs typeface="Arial"/>
              </a:rPr>
              <a:t>диабет)</a:t>
            </a:r>
            <a:r>
              <a:rPr sz="1800" b="1" i="1" spc="-20" dirty="0">
                <a:solidFill>
                  <a:srgbClr val="FFFFFF"/>
                </a:solidFill>
                <a:latin typeface="Times New Roman"/>
                <a:cs typeface="Times New Roman"/>
              </a:rPr>
              <a:t>;</a:t>
            </a:r>
            <a:endParaRPr sz="1800">
              <a:latin typeface="Times New Roman"/>
              <a:cs typeface="Times New Roman"/>
            </a:endParaRPr>
          </a:p>
          <a:p>
            <a:pPr marL="222885" indent="-210185">
              <a:lnSpc>
                <a:spcPct val="100000"/>
              </a:lnSpc>
              <a:spcBef>
                <a:spcPts val="430"/>
              </a:spcBef>
              <a:buClr>
                <a:srgbClr val="0AD0D9"/>
              </a:buClr>
              <a:buSzPct val="94444"/>
              <a:buFont typeface="Wingdings"/>
              <a:buChar char=""/>
              <a:tabLst>
                <a:tab pos="223520" algn="l"/>
              </a:tabLst>
            </a:pPr>
            <a:r>
              <a:rPr sz="1800" b="1" spc="-130" dirty="0">
                <a:solidFill>
                  <a:srgbClr val="FFFFFF"/>
                </a:solidFill>
                <a:latin typeface="Arial"/>
                <a:cs typeface="Arial"/>
              </a:rPr>
              <a:t>с 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иммунодефицитными</a:t>
            </a:r>
            <a:r>
              <a:rPr sz="1800" b="1" spc="-2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25" dirty="0">
                <a:solidFill>
                  <a:srgbClr val="FFFFFF"/>
                </a:solidFill>
                <a:latin typeface="Arial"/>
                <a:cs typeface="Arial"/>
              </a:rPr>
              <a:t>состояниями</a:t>
            </a:r>
            <a:r>
              <a:rPr sz="1800" b="1" i="1" spc="-25" dirty="0">
                <a:solidFill>
                  <a:srgbClr val="FFFFFF"/>
                </a:solidFill>
                <a:latin typeface="Times New Roman"/>
                <a:cs typeface="Times New Roman"/>
              </a:rPr>
              <a:t>;</a:t>
            </a:r>
            <a:endParaRPr sz="1800">
              <a:latin typeface="Times New Roman"/>
              <a:cs typeface="Times New Roman"/>
            </a:endParaRPr>
          </a:p>
          <a:p>
            <a:pPr marL="220979" indent="-208279">
              <a:lnSpc>
                <a:spcPct val="100000"/>
              </a:lnSpc>
              <a:spcBef>
                <a:spcPts val="434"/>
              </a:spcBef>
              <a:buClr>
                <a:srgbClr val="0AD0D9"/>
              </a:buClr>
              <a:buSzPct val="94444"/>
              <a:buFont typeface="Wingdings"/>
              <a:buChar char=""/>
              <a:tabLst>
                <a:tab pos="221615" algn="l"/>
              </a:tabLst>
            </a:pP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дети,</a:t>
            </a:r>
            <a:r>
              <a:rPr sz="1800" b="1" spc="-1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которых</a:t>
            </a:r>
            <a:r>
              <a:rPr sz="1800" b="1" spc="-1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25" dirty="0">
                <a:solidFill>
                  <a:srgbClr val="FFFFFF"/>
                </a:solidFill>
                <a:latin typeface="Arial"/>
                <a:cs typeface="Arial"/>
              </a:rPr>
              <a:t>лечат</a:t>
            </a:r>
            <a:r>
              <a:rPr sz="1800" b="1" spc="-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препаратами,</a:t>
            </a:r>
            <a:r>
              <a:rPr sz="1800" b="1" spc="-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30" dirty="0">
                <a:solidFill>
                  <a:srgbClr val="FFFFFF"/>
                </a:solidFill>
                <a:latin typeface="Arial"/>
                <a:cs typeface="Arial"/>
              </a:rPr>
              <a:t>подавляющими</a:t>
            </a:r>
            <a:r>
              <a:rPr sz="1800" b="1" spc="-1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иммунную</a:t>
            </a:r>
            <a:r>
              <a:rPr sz="1800" b="1" spc="-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55" dirty="0">
                <a:solidFill>
                  <a:srgbClr val="FFFFFF"/>
                </a:solidFill>
                <a:latin typeface="Arial"/>
                <a:cs typeface="Arial"/>
              </a:rPr>
              <a:t>систему</a:t>
            </a:r>
            <a:r>
              <a:rPr sz="1800" b="1" i="1" spc="-55" dirty="0">
                <a:solidFill>
                  <a:srgbClr val="FFFFFF"/>
                </a:solidFill>
                <a:latin typeface="Times New Roman"/>
                <a:cs typeface="Times New Roman"/>
              </a:rPr>
              <a:t>;</a:t>
            </a:r>
            <a:endParaRPr sz="1800">
              <a:latin typeface="Times New Roman"/>
              <a:cs typeface="Times New Roman"/>
            </a:endParaRPr>
          </a:p>
          <a:p>
            <a:pPr marL="228600" indent="-215900">
              <a:lnSpc>
                <a:spcPct val="100000"/>
              </a:lnSpc>
              <a:spcBef>
                <a:spcPts val="690"/>
              </a:spcBef>
              <a:buClr>
                <a:srgbClr val="0AD0D9"/>
              </a:buClr>
              <a:buSzPct val="53125"/>
              <a:buFont typeface="Wingdings"/>
              <a:buChar char=""/>
              <a:tabLst>
                <a:tab pos="229235" algn="l"/>
              </a:tabLst>
            </a:pPr>
            <a:r>
              <a:rPr sz="3200" b="1" spc="-15" dirty="0">
                <a:solidFill>
                  <a:srgbClr val="F10000"/>
                </a:solidFill>
                <a:latin typeface="Arial"/>
                <a:cs typeface="Arial"/>
              </a:rPr>
              <a:t>дети,</a:t>
            </a:r>
            <a:r>
              <a:rPr sz="3200" b="1" spc="-195" dirty="0">
                <a:solidFill>
                  <a:srgbClr val="F10000"/>
                </a:solidFill>
                <a:latin typeface="Arial"/>
                <a:cs typeface="Arial"/>
              </a:rPr>
              <a:t> </a:t>
            </a:r>
            <a:r>
              <a:rPr sz="3200" b="1" spc="-15" dirty="0">
                <a:solidFill>
                  <a:srgbClr val="F10000"/>
                </a:solidFill>
                <a:latin typeface="Arial"/>
                <a:cs typeface="Arial"/>
              </a:rPr>
              <a:t>посещающие</a:t>
            </a:r>
            <a:r>
              <a:rPr sz="3200" b="1" spc="-330" dirty="0">
                <a:solidFill>
                  <a:srgbClr val="F10000"/>
                </a:solidFill>
                <a:latin typeface="Arial"/>
                <a:cs typeface="Arial"/>
              </a:rPr>
              <a:t> </a:t>
            </a:r>
            <a:r>
              <a:rPr sz="3200" b="1" spc="-20" dirty="0">
                <a:solidFill>
                  <a:srgbClr val="F10000"/>
                </a:solidFill>
                <a:latin typeface="Arial"/>
                <a:cs typeface="Arial"/>
              </a:rPr>
              <a:t>детские</a:t>
            </a:r>
            <a:r>
              <a:rPr sz="3200" b="1" spc="-290" dirty="0">
                <a:solidFill>
                  <a:srgbClr val="F10000"/>
                </a:solidFill>
                <a:latin typeface="Arial"/>
                <a:cs typeface="Arial"/>
              </a:rPr>
              <a:t> </a:t>
            </a:r>
            <a:r>
              <a:rPr sz="3200" b="1" spc="30" dirty="0">
                <a:solidFill>
                  <a:srgbClr val="F10000"/>
                </a:solidFill>
                <a:latin typeface="Arial"/>
                <a:cs typeface="Arial"/>
              </a:rPr>
              <a:t>учреждения</a:t>
            </a:r>
            <a:r>
              <a:rPr sz="1800" b="1" i="1" spc="30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252"/>
            <a:ext cx="9143999" cy="10261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2387" y="0"/>
            <a:ext cx="4741612" cy="5993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91187" cy="101993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44" y="52959"/>
            <a:ext cx="9145606" cy="90081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51536" y="244856"/>
            <a:ext cx="8721090" cy="29674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90220" algn="just">
              <a:lnSpc>
                <a:spcPct val="100000"/>
              </a:lnSpc>
              <a:spcBef>
                <a:spcPts val="100"/>
              </a:spcBef>
            </a:pPr>
            <a:r>
              <a:rPr sz="2400" b="1" spc="-75" dirty="0">
                <a:latin typeface="Times New Roman" pitchFamily="18" charset="0"/>
                <a:cs typeface="Times New Roman" pitchFamily="18" charset="0"/>
              </a:rPr>
              <a:t>Вирусы </a:t>
            </a:r>
            <a:r>
              <a:rPr sz="2400" b="1" spc="50" dirty="0">
                <a:latin typeface="Times New Roman" pitchFamily="18" charset="0"/>
                <a:cs typeface="Times New Roman" pitchFamily="18" charset="0"/>
              </a:rPr>
              <a:t>гриппа </a:t>
            </a:r>
            <a:r>
              <a:rPr sz="2400" b="1" spc="-5" dirty="0">
                <a:latin typeface="Times New Roman" pitchFamily="18" charset="0"/>
                <a:cs typeface="Times New Roman" pitchFamily="18" charset="0"/>
              </a:rPr>
              <a:t>имеют </a:t>
            </a:r>
            <a:r>
              <a:rPr sz="2400" b="1" spc="-70" dirty="0">
                <a:latin typeface="Times New Roman" pitchFamily="18" charset="0"/>
                <a:cs typeface="Times New Roman" pitchFamily="18" charset="0"/>
              </a:rPr>
              <a:t>сходные </a:t>
            </a:r>
            <a:r>
              <a:rPr sz="2400" b="1" spc="-15" dirty="0">
                <a:latin typeface="Times New Roman" pitchFamily="18" charset="0"/>
                <a:cs typeface="Times New Roman" pitchFamily="18" charset="0"/>
              </a:rPr>
              <a:t>структуры </a:t>
            </a:r>
            <a:r>
              <a:rPr sz="2400" b="1" spc="-145" dirty="0">
                <a:latin typeface="Times New Roman" pitchFamily="18" charset="0"/>
                <a:cs typeface="Times New Roman" pitchFamily="18" charset="0"/>
              </a:rPr>
              <a:t>с </a:t>
            </a:r>
            <a:r>
              <a:rPr sz="2400" b="1" spc="-50" dirty="0">
                <a:latin typeface="Times New Roman" pitchFamily="18" charset="0"/>
                <a:cs typeface="Times New Roman" pitchFamily="18" charset="0"/>
              </a:rPr>
              <a:t>вирусами </a:t>
            </a:r>
            <a:r>
              <a:rPr sz="2400" b="1" spc="25" dirty="0">
                <a:latin typeface="Times New Roman" pitchFamily="18" charset="0"/>
                <a:cs typeface="Times New Roman" pitchFamily="18" charset="0"/>
              </a:rPr>
              <a:t>ОРВИ,  </a:t>
            </a:r>
            <a:r>
              <a:rPr sz="2400" b="1" spc="-35" dirty="0">
                <a:latin typeface="Times New Roman" pitchFamily="18" charset="0"/>
                <a:cs typeface="Times New Roman" pitchFamily="18" charset="0"/>
              </a:rPr>
              <a:t>поэтому </a:t>
            </a:r>
            <a:r>
              <a:rPr sz="2400" b="1" dirty="0">
                <a:latin typeface="Times New Roman" pitchFamily="18" charset="0"/>
                <a:cs typeface="Times New Roman" pitchFamily="18" charset="0"/>
              </a:rPr>
              <a:t>антитела </a:t>
            </a:r>
            <a:r>
              <a:rPr sz="2400" b="1" spc="5" dirty="0">
                <a:latin typeface="Times New Roman" pitchFamily="18" charset="0"/>
                <a:cs typeface="Times New Roman" pitchFamily="18" charset="0"/>
              </a:rPr>
              <a:t>защищают </a:t>
            </a:r>
            <a:r>
              <a:rPr sz="2400" b="1" spc="10" dirty="0">
                <a:latin typeface="Times New Roman" pitchFamily="18" charset="0"/>
                <a:cs typeface="Times New Roman" pitchFamily="18" charset="0"/>
              </a:rPr>
              <a:t>организм </a:t>
            </a:r>
            <a:r>
              <a:rPr sz="2400" b="1" spc="-90" dirty="0">
                <a:latin typeface="Times New Roman" pitchFamily="18" charset="0"/>
                <a:cs typeface="Times New Roman" pitchFamily="18" charset="0"/>
              </a:rPr>
              <a:t>"заодно” </a:t>
            </a:r>
            <a:r>
              <a:rPr sz="2400" b="1" spc="85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sz="2400" b="1" spc="5" dirty="0">
                <a:latin typeface="Times New Roman" pitchFamily="18" charset="0"/>
                <a:cs typeface="Times New Roman" pitchFamily="18" charset="0"/>
              </a:rPr>
              <a:t>от </a:t>
            </a:r>
            <a:r>
              <a:rPr sz="2400" b="1" spc="35" dirty="0">
                <a:latin typeface="Times New Roman" pitchFamily="18" charset="0"/>
                <a:cs typeface="Times New Roman" pitchFamily="18" charset="0"/>
              </a:rPr>
              <a:t>ОРВИ</a:t>
            </a:r>
            <a:r>
              <a:rPr sz="2400" b="1" i="1" spc="35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sz="2400" b="1" spc="-40" dirty="0">
                <a:latin typeface="Times New Roman" pitchFamily="18" charset="0"/>
                <a:cs typeface="Times New Roman" pitchFamily="18" charset="0"/>
              </a:rPr>
              <a:t>Высокая  сопротивляемость </a:t>
            </a:r>
            <a:r>
              <a:rPr sz="2400" b="1" spc="-75" dirty="0">
                <a:latin typeface="Times New Roman" pitchFamily="18" charset="0"/>
                <a:cs typeface="Times New Roman" pitchFamily="18" charset="0"/>
              </a:rPr>
              <a:t>вирусу </a:t>
            </a:r>
            <a:r>
              <a:rPr sz="2400" b="1" spc="50" dirty="0">
                <a:latin typeface="Times New Roman" pitchFamily="18" charset="0"/>
                <a:cs typeface="Times New Roman" pitchFamily="18" charset="0"/>
              </a:rPr>
              <a:t>гриппа </a:t>
            </a:r>
            <a:r>
              <a:rPr sz="2400" b="1" spc="-45" dirty="0">
                <a:latin typeface="Times New Roman" pitchFamily="18" charset="0"/>
                <a:cs typeface="Times New Roman" pitchFamily="18" charset="0"/>
              </a:rPr>
              <a:t>длится </a:t>
            </a:r>
            <a:r>
              <a:rPr sz="2400" b="1" spc="10" dirty="0">
                <a:latin typeface="Times New Roman" pitchFamily="18" charset="0"/>
                <a:cs typeface="Times New Roman" pitchFamily="18" charset="0"/>
              </a:rPr>
              <a:t>от </a:t>
            </a:r>
            <a:r>
              <a:rPr sz="2400" b="1" i="1" spc="95" dirty="0">
                <a:latin typeface="Times New Roman" pitchFamily="18" charset="0"/>
                <a:cs typeface="Times New Roman" pitchFamily="18" charset="0"/>
              </a:rPr>
              <a:t>6 </a:t>
            </a:r>
            <a:r>
              <a:rPr sz="2400" b="1" spc="-90" dirty="0">
                <a:latin typeface="Times New Roman" pitchFamily="18" charset="0"/>
                <a:cs typeface="Times New Roman" pitchFamily="18" charset="0"/>
              </a:rPr>
              <a:t>до </a:t>
            </a:r>
            <a:r>
              <a:rPr sz="2400" b="1" i="1" spc="-150" dirty="0">
                <a:latin typeface="Times New Roman" pitchFamily="18" charset="0"/>
                <a:cs typeface="Times New Roman" pitchFamily="18" charset="0"/>
              </a:rPr>
              <a:t>12 </a:t>
            </a:r>
            <a:r>
              <a:rPr sz="2400" b="1" spc="-45" dirty="0">
                <a:latin typeface="Times New Roman" pitchFamily="18" charset="0"/>
                <a:cs typeface="Times New Roman" pitchFamily="18" charset="0"/>
              </a:rPr>
              <a:t>месяцев</a:t>
            </a:r>
            <a:r>
              <a:rPr sz="2400" b="1" i="1" spc="-45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sz="2400" b="1" spc="-15" dirty="0">
                <a:latin typeface="Times New Roman" pitchFamily="18" charset="0"/>
                <a:cs typeface="Times New Roman" pitchFamily="18" charset="0"/>
              </a:rPr>
              <a:t>Для</a:t>
            </a:r>
            <a:r>
              <a:rPr sz="2400" b="1" spc="-2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b="1" spc="5" dirty="0">
                <a:latin typeface="Times New Roman" pitchFamily="18" charset="0"/>
                <a:cs typeface="Times New Roman" pitchFamily="18" charset="0"/>
              </a:rPr>
              <a:t>того,  </a:t>
            </a:r>
            <a:r>
              <a:rPr sz="2400" b="1" spc="-10" dirty="0">
                <a:latin typeface="Times New Roman" pitchFamily="18" charset="0"/>
                <a:cs typeface="Times New Roman" pitchFamily="18" charset="0"/>
              </a:rPr>
              <a:t>чтобы </a:t>
            </a:r>
            <a:r>
              <a:rPr sz="2400" b="1" spc="-40" dirty="0">
                <a:latin typeface="Times New Roman" pitchFamily="18" charset="0"/>
                <a:cs typeface="Times New Roman" pitchFamily="18" charset="0"/>
              </a:rPr>
              <a:t>своевременно </a:t>
            </a:r>
            <a:r>
              <a:rPr sz="2400" b="1" spc="10" dirty="0">
                <a:latin typeface="Times New Roman" pitchFamily="18" charset="0"/>
                <a:cs typeface="Times New Roman" pitchFamily="18" charset="0"/>
              </a:rPr>
              <a:t>защитить </a:t>
            </a:r>
            <a:r>
              <a:rPr sz="2400" b="1" spc="5" dirty="0">
                <a:latin typeface="Times New Roman" pitchFamily="18" charset="0"/>
                <a:cs typeface="Times New Roman" pitchFamily="18" charset="0"/>
              </a:rPr>
              <a:t>организм, </a:t>
            </a:r>
            <a:r>
              <a:rPr sz="2400" b="1" spc="70" dirty="0">
                <a:latin typeface="Times New Roman" pitchFamily="18" charset="0"/>
                <a:cs typeface="Times New Roman" pitchFamily="18" charset="0"/>
              </a:rPr>
              <a:t>нужно </a:t>
            </a:r>
            <a:r>
              <a:rPr sz="2400" b="1" spc="-60" dirty="0">
                <a:latin typeface="Times New Roman" pitchFamily="18" charset="0"/>
                <a:cs typeface="Times New Roman" pitchFamily="18" charset="0"/>
              </a:rPr>
              <a:t>успеть </a:t>
            </a:r>
            <a:r>
              <a:rPr sz="2400" b="1" spc="-90" dirty="0">
                <a:latin typeface="Times New Roman" pitchFamily="18" charset="0"/>
                <a:cs typeface="Times New Roman" pitchFamily="18" charset="0"/>
              </a:rPr>
              <a:t>сделать  </a:t>
            </a:r>
            <a:r>
              <a:rPr sz="2400" b="1" spc="10" dirty="0">
                <a:latin typeface="Times New Roman" pitchFamily="18" charset="0"/>
                <a:cs typeface="Times New Roman" pitchFamily="18" charset="0"/>
              </a:rPr>
              <a:t>прививку </a:t>
            </a:r>
            <a:r>
              <a:rPr sz="2400" b="1" spc="-90" dirty="0">
                <a:latin typeface="Times New Roman" pitchFamily="18" charset="0"/>
                <a:cs typeface="Times New Roman" pitchFamily="18" charset="0"/>
              </a:rPr>
              <a:t>до </a:t>
            </a:r>
            <a:r>
              <a:rPr sz="2400" b="1" spc="-20" dirty="0">
                <a:latin typeface="Times New Roman" pitchFamily="18" charset="0"/>
                <a:cs typeface="Times New Roman" pitchFamily="18" charset="0"/>
              </a:rPr>
              <a:t>начала </a:t>
            </a:r>
            <a:r>
              <a:rPr sz="2400" b="1" dirty="0">
                <a:latin typeface="Times New Roman" pitchFamily="18" charset="0"/>
                <a:cs typeface="Times New Roman" pitchFamily="18" charset="0"/>
              </a:rPr>
              <a:t>эпидемии, </a:t>
            </a:r>
            <a:r>
              <a:rPr sz="2400" b="1" spc="5" dirty="0">
                <a:latin typeface="Times New Roman" pitchFamily="18" charset="0"/>
                <a:cs typeface="Times New Roman" pitchFamily="18" charset="0"/>
              </a:rPr>
              <a:t>которая </a:t>
            </a:r>
            <a:r>
              <a:rPr sz="2400" b="1" spc="-20" dirty="0">
                <a:latin typeface="Times New Roman" pitchFamily="18" charset="0"/>
                <a:cs typeface="Times New Roman" pitchFamily="18" charset="0"/>
              </a:rPr>
              <a:t>приходится </a:t>
            </a:r>
            <a:r>
              <a:rPr sz="2400" b="1" spc="25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sz="2400" b="1" spc="-40" dirty="0">
                <a:latin typeface="Times New Roman" pitchFamily="18" charset="0"/>
                <a:cs typeface="Times New Roman" pitchFamily="18" charset="0"/>
              </a:rPr>
              <a:t>декабрь </a:t>
            </a:r>
            <a:r>
              <a:rPr sz="2400" b="1" spc="-114" dirty="0">
                <a:latin typeface="Times New Roman" pitchFamily="18" charset="0"/>
                <a:cs typeface="Times New Roman" pitchFamily="18" charset="0"/>
              </a:rPr>
              <a:t>–  </a:t>
            </a:r>
            <a:r>
              <a:rPr sz="2400" b="1" spc="-25" dirty="0">
                <a:latin typeface="Times New Roman" pitchFamily="18" charset="0"/>
                <a:cs typeface="Times New Roman" pitchFamily="18" charset="0"/>
              </a:rPr>
              <a:t>январь</a:t>
            </a:r>
            <a:r>
              <a:rPr sz="2400" b="1" i="1" spc="-25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sz="2400" b="1" spc="-10" dirty="0">
                <a:latin typeface="Times New Roman" pitchFamily="18" charset="0"/>
                <a:cs typeface="Times New Roman" pitchFamily="18" charset="0"/>
              </a:rPr>
              <a:t>Оптимальным </a:t>
            </a:r>
            <a:r>
              <a:rPr sz="2400" b="1" spc="-25" dirty="0">
                <a:latin typeface="Times New Roman" pitchFamily="18" charset="0"/>
                <a:cs typeface="Times New Roman" pitchFamily="18" charset="0"/>
              </a:rPr>
              <a:t>сроком </a:t>
            </a:r>
            <a:r>
              <a:rPr sz="2400" b="1" spc="40" dirty="0">
                <a:latin typeface="Times New Roman" pitchFamily="18" charset="0"/>
                <a:cs typeface="Times New Roman" pitchFamily="18" charset="0"/>
              </a:rPr>
              <a:t>вакцинации </a:t>
            </a:r>
            <a:r>
              <a:rPr sz="2400" b="1" spc="5" dirty="0">
                <a:latin typeface="Times New Roman" pitchFamily="18" charset="0"/>
                <a:cs typeface="Times New Roman" pitchFamily="18" charset="0"/>
              </a:rPr>
              <a:t>против </a:t>
            </a:r>
            <a:r>
              <a:rPr sz="2400" b="1" spc="50" dirty="0">
                <a:latin typeface="Times New Roman" pitchFamily="18" charset="0"/>
                <a:cs typeface="Times New Roman" pitchFamily="18" charset="0"/>
              </a:rPr>
              <a:t>гриппа </a:t>
            </a:r>
            <a:r>
              <a:rPr sz="2400" b="1" spc="-55" dirty="0">
                <a:latin typeface="Times New Roman" pitchFamily="18" charset="0"/>
                <a:cs typeface="Times New Roman" pitchFamily="18" charset="0"/>
              </a:rPr>
              <a:t>является  </a:t>
            </a:r>
            <a:r>
              <a:rPr sz="2400" b="1" spc="-40" dirty="0">
                <a:latin typeface="Times New Roman" pitchFamily="18" charset="0"/>
                <a:cs typeface="Times New Roman" pitchFamily="18" charset="0"/>
              </a:rPr>
              <a:t>сентябрь </a:t>
            </a:r>
            <a:r>
              <a:rPr sz="2400" b="1" spc="-114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sz="2400" b="1" spc="-22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b="1" spc="-20" dirty="0">
                <a:latin typeface="Times New Roman" pitchFamily="18" charset="0"/>
                <a:cs typeface="Times New Roman" pitchFamily="18" charset="0"/>
              </a:rPr>
              <a:t>ноябрь</a:t>
            </a:r>
            <a:r>
              <a:rPr sz="2400" b="1" i="1" spc="-20" dirty="0">
                <a:latin typeface="Times New Roman" pitchFamily="18" charset="0"/>
                <a:cs typeface="Times New Roman" pitchFamily="18" charset="0"/>
              </a:rPr>
              <a:t>.</a:t>
            </a:r>
            <a:endParaRPr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143372" y="3000372"/>
            <a:ext cx="4286280" cy="35719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0" dirty="0"/>
              <a:t>Как </a:t>
            </a:r>
            <a:r>
              <a:rPr spc="-25" dirty="0"/>
              <a:t>действует</a:t>
            </a:r>
            <a:r>
              <a:rPr spc="-195" dirty="0"/>
              <a:t> </a:t>
            </a:r>
            <a:r>
              <a:rPr spc="-5" dirty="0"/>
              <a:t>вакцина?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51536" y="859281"/>
            <a:ext cx="8485505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641350" algn="just">
              <a:lnSpc>
                <a:spcPct val="100000"/>
              </a:lnSpc>
              <a:spcBef>
                <a:spcPts val="95"/>
              </a:spcBef>
            </a:pPr>
            <a:r>
              <a:rPr sz="2800" spc="-15" dirty="0">
                <a:latin typeface="Times New Roman"/>
                <a:cs typeface="Times New Roman"/>
              </a:rPr>
              <a:t>Введение </a:t>
            </a:r>
            <a:r>
              <a:rPr sz="2800" spc="-5" dirty="0">
                <a:latin typeface="Times New Roman"/>
                <a:cs typeface="Times New Roman"/>
              </a:rPr>
              <a:t>в </a:t>
            </a:r>
            <a:r>
              <a:rPr sz="2800" spc="-10" dirty="0">
                <a:latin typeface="Times New Roman"/>
                <a:cs typeface="Times New Roman"/>
              </a:rPr>
              <a:t>организм </a:t>
            </a:r>
            <a:r>
              <a:rPr sz="2800" spc="-15" dirty="0">
                <a:latin typeface="Times New Roman"/>
                <a:cs typeface="Times New Roman"/>
              </a:rPr>
              <a:t>инактивированного </a:t>
            </a:r>
            <a:r>
              <a:rPr sz="2800" spc="-5" dirty="0">
                <a:latin typeface="Times New Roman"/>
                <a:cs typeface="Times New Roman"/>
              </a:rPr>
              <a:t>вируса  (или </a:t>
            </a:r>
            <a:r>
              <a:rPr sz="2800" spc="-30" dirty="0">
                <a:latin typeface="Times New Roman"/>
                <a:cs typeface="Times New Roman"/>
              </a:rPr>
              <a:t>его </a:t>
            </a:r>
            <a:r>
              <a:rPr sz="2800" spc="-5" dirty="0">
                <a:latin typeface="Times New Roman"/>
                <a:cs typeface="Times New Roman"/>
              </a:rPr>
              <a:t>частей) </a:t>
            </a:r>
            <a:r>
              <a:rPr sz="2800" spc="-10" dirty="0">
                <a:latin typeface="Times New Roman"/>
                <a:cs typeface="Times New Roman"/>
              </a:rPr>
              <a:t>вызывает выработку </a:t>
            </a:r>
            <a:r>
              <a:rPr sz="2800" spc="-5" dirty="0">
                <a:latin typeface="Times New Roman"/>
                <a:cs typeface="Times New Roman"/>
              </a:rPr>
              <a:t>антител </a:t>
            </a:r>
            <a:r>
              <a:rPr sz="2800" spc="-15" dirty="0">
                <a:latin typeface="Times New Roman"/>
                <a:cs typeface="Times New Roman"/>
              </a:rPr>
              <a:t>разного  </a:t>
            </a:r>
            <a:r>
              <a:rPr sz="2800" spc="-5" dirty="0">
                <a:latin typeface="Times New Roman"/>
                <a:cs typeface="Times New Roman"/>
              </a:rPr>
              <a:t>типа, </a:t>
            </a:r>
            <a:r>
              <a:rPr sz="2800" spc="-15" dirty="0">
                <a:latin typeface="Times New Roman"/>
                <a:cs typeface="Times New Roman"/>
              </a:rPr>
              <a:t>что позволяет </a:t>
            </a:r>
            <a:r>
              <a:rPr sz="2800" spc="-20" dirty="0">
                <a:latin typeface="Times New Roman"/>
                <a:cs typeface="Times New Roman"/>
              </a:rPr>
              <a:t>создать </a:t>
            </a:r>
            <a:r>
              <a:rPr sz="2800" spc="-25" dirty="0">
                <a:latin typeface="Times New Roman"/>
                <a:cs typeface="Times New Roman"/>
              </a:rPr>
              <a:t>многоуровневую</a:t>
            </a:r>
            <a:r>
              <a:rPr sz="2800" spc="9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систему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1536" y="2139823"/>
            <a:ext cx="620839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513840" algn="l"/>
                <a:tab pos="2187575" algn="l"/>
                <a:tab pos="2907030" algn="l"/>
                <a:tab pos="3672204" algn="l"/>
              </a:tabLst>
            </a:pPr>
            <a:r>
              <a:rPr sz="2800" spc="-10" dirty="0">
                <a:latin typeface="Times New Roman"/>
                <a:cs typeface="Times New Roman"/>
              </a:rPr>
              <a:t>защиты	</a:t>
            </a:r>
            <a:r>
              <a:rPr sz="2800" spc="-20" dirty="0">
                <a:latin typeface="Times New Roman"/>
                <a:cs typeface="Times New Roman"/>
              </a:rPr>
              <a:t>от	</a:t>
            </a:r>
            <a:r>
              <a:rPr sz="2800" spc="-5" dirty="0">
                <a:latin typeface="Times New Roman"/>
                <a:cs typeface="Times New Roman"/>
              </a:rPr>
              <a:t>гриппа.	</a:t>
            </a:r>
            <a:r>
              <a:rPr sz="2800" dirty="0">
                <a:latin typeface="Times New Roman"/>
                <a:cs typeface="Times New Roman"/>
              </a:rPr>
              <a:t>Эффективность  </a:t>
            </a:r>
            <a:r>
              <a:rPr sz="2800" spc="-5" dirty="0">
                <a:latin typeface="Times New Roman"/>
                <a:cs typeface="Times New Roman"/>
              </a:rPr>
              <a:t>соврем</a:t>
            </a:r>
            <a:r>
              <a:rPr sz="2800" spc="-20" dirty="0">
                <a:latin typeface="Times New Roman"/>
                <a:cs typeface="Times New Roman"/>
              </a:rPr>
              <a:t>е</a:t>
            </a:r>
            <a:r>
              <a:rPr sz="2800" spc="5" dirty="0">
                <a:latin typeface="Times New Roman"/>
                <a:cs typeface="Times New Roman"/>
              </a:rPr>
              <a:t>н</a:t>
            </a:r>
            <a:r>
              <a:rPr sz="2800" spc="-10" dirty="0">
                <a:latin typeface="Times New Roman"/>
                <a:cs typeface="Times New Roman"/>
              </a:rPr>
              <a:t>н</a:t>
            </a:r>
            <a:r>
              <a:rPr sz="2800" dirty="0">
                <a:latin typeface="Times New Roman"/>
                <a:cs typeface="Times New Roman"/>
              </a:rPr>
              <a:t>ы</a:t>
            </a:r>
            <a:r>
              <a:rPr sz="2800" spc="-5" dirty="0">
                <a:latin typeface="Times New Roman"/>
                <a:cs typeface="Times New Roman"/>
              </a:rPr>
              <a:t>ми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10" dirty="0">
                <a:latin typeface="Times New Roman"/>
                <a:cs typeface="Times New Roman"/>
              </a:rPr>
              <a:t>п</a:t>
            </a:r>
            <a:r>
              <a:rPr sz="2800" dirty="0">
                <a:latin typeface="Times New Roman"/>
                <a:cs typeface="Times New Roman"/>
              </a:rPr>
              <a:t>р</a:t>
            </a:r>
            <a:r>
              <a:rPr sz="2800" spc="-40" dirty="0">
                <a:latin typeface="Times New Roman"/>
                <a:cs typeface="Times New Roman"/>
              </a:rPr>
              <a:t>о</a:t>
            </a:r>
            <a:r>
              <a:rPr sz="2800" spc="-5" dirty="0">
                <a:latin typeface="Times New Roman"/>
                <a:cs typeface="Times New Roman"/>
              </a:rPr>
              <a:t>ти</a:t>
            </a:r>
            <a:r>
              <a:rPr sz="2800" spc="-25" dirty="0">
                <a:latin typeface="Times New Roman"/>
                <a:cs typeface="Times New Roman"/>
              </a:rPr>
              <a:t>в</a:t>
            </a:r>
            <a:r>
              <a:rPr sz="2800" spc="-5" dirty="0">
                <a:latin typeface="Times New Roman"/>
                <a:cs typeface="Times New Roman"/>
              </a:rPr>
              <a:t>о</a:t>
            </a:r>
            <a:r>
              <a:rPr sz="2800" dirty="0">
                <a:latin typeface="Times New Roman"/>
                <a:cs typeface="Times New Roman"/>
              </a:rPr>
              <a:t>г</a:t>
            </a:r>
            <a:r>
              <a:rPr sz="2800" spc="-5" dirty="0">
                <a:latin typeface="Times New Roman"/>
                <a:cs typeface="Times New Roman"/>
              </a:rPr>
              <a:t>рипп</a:t>
            </a:r>
            <a:r>
              <a:rPr sz="2800" dirty="0">
                <a:latin typeface="Times New Roman"/>
                <a:cs typeface="Times New Roman"/>
              </a:rPr>
              <a:t>о</a:t>
            </a:r>
            <a:r>
              <a:rPr sz="2800" spc="-10" dirty="0">
                <a:latin typeface="Times New Roman"/>
                <a:cs typeface="Times New Roman"/>
              </a:rPr>
              <a:t>зн</a:t>
            </a:r>
            <a:r>
              <a:rPr sz="2800" dirty="0">
                <a:latin typeface="Times New Roman"/>
                <a:cs typeface="Times New Roman"/>
              </a:rPr>
              <a:t>ы</a:t>
            </a:r>
            <a:r>
              <a:rPr sz="2800" spc="-5" dirty="0">
                <a:latin typeface="Times New Roman"/>
                <a:cs typeface="Times New Roman"/>
              </a:rPr>
              <a:t>ми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1536" y="2993212"/>
            <a:ext cx="236220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989455" algn="l"/>
              </a:tabLst>
            </a:pPr>
            <a:r>
              <a:rPr sz="2800" spc="-5" dirty="0">
                <a:latin typeface="Times New Roman"/>
                <a:cs typeface="Times New Roman"/>
              </a:rPr>
              <a:t>с</a:t>
            </a:r>
            <a:r>
              <a:rPr sz="2800" spc="60" dirty="0">
                <a:latin typeface="Times New Roman"/>
                <a:cs typeface="Times New Roman"/>
              </a:rPr>
              <a:t>о</a:t>
            </a:r>
            <a:r>
              <a:rPr sz="2800" spc="-5" dirty="0">
                <a:latin typeface="Times New Roman"/>
                <a:cs typeface="Times New Roman"/>
              </a:rPr>
              <a:t>с</a:t>
            </a:r>
            <a:r>
              <a:rPr sz="2800" spc="20" dirty="0">
                <a:latin typeface="Times New Roman"/>
                <a:cs typeface="Times New Roman"/>
              </a:rPr>
              <a:t>т</a:t>
            </a:r>
            <a:r>
              <a:rPr sz="2800" spc="-5" dirty="0">
                <a:latin typeface="Times New Roman"/>
                <a:cs typeface="Times New Roman"/>
              </a:rPr>
              <a:t>а</a:t>
            </a:r>
            <a:r>
              <a:rPr sz="2800" spc="-50" dirty="0">
                <a:latin typeface="Times New Roman"/>
                <a:cs typeface="Times New Roman"/>
              </a:rPr>
              <a:t>в</a:t>
            </a:r>
            <a:r>
              <a:rPr sz="2800" spc="-10" dirty="0">
                <a:latin typeface="Times New Roman"/>
                <a:cs typeface="Times New Roman"/>
              </a:rPr>
              <a:t>ляе</a:t>
            </a:r>
            <a:r>
              <a:rPr sz="2800" spc="-5" dirty="0">
                <a:latin typeface="Times New Roman"/>
                <a:cs typeface="Times New Roman"/>
              </a:rPr>
              <a:t>т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до  </a:t>
            </a:r>
            <a:r>
              <a:rPr sz="2800" dirty="0">
                <a:latin typeface="Times New Roman"/>
                <a:cs typeface="Times New Roman"/>
              </a:rPr>
              <a:t>реактивности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695701" y="2993212"/>
            <a:ext cx="157988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46710">
              <a:lnSpc>
                <a:spcPct val="100000"/>
              </a:lnSpc>
              <a:spcBef>
                <a:spcPts val="95"/>
              </a:spcBef>
              <a:tabLst>
                <a:tab pos="1338580" algn="l"/>
              </a:tabLst>
            </a:pPr>
            <a:r>
              <a:rPr sz="2800" spc="-5" dirty="0">
                <a:latin typeface="Times New Roman"/>
                <a:cs typeface="Times New Roman"/>
              </a:rPr>
              <a:t>90%	и</a:t>
            </a:r>
            <a:endParaRPr sz="28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800" spc="-15" dirty="0">
                <a:latin typeface="Times New Roman"/>
                <a:cs typeface="Times New Roman"/>
              </a:rPr>
              <a:t>организма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35551" y="2993212"/>
            <a:ext cx="129857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778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Times New Roman"/>
                <a:cs typeface="Times New Roman"/>
              </a:rPr>
              <a:t>зависит  </a:t>
            </a:r>
            <a:r>
              <a:rPr sz="2800" spc="-5" dirty="0">
                <a:latin typeface="Times New Roman"/>
                <a:cs typeface="Times New Roman"/>
              </a:rPr>
              <a:t>р</a:t>
            </a:r>
            <a:r>
              <a:rPr sz="2800" dirty="0">
                <a:latin typeface="Times New Roman"/>
                <a:cs typeface="Times New Roman"/>
              </a:rPr>
              <a:t>е</a:t>
            </a:r>
            <a:r>
              <a:rPr sz="2800" spc="-40" dirty="0">
                <a:latin typeface="Times New Roman"/>
                <a:cs typeface="Times New Roman"/>
              </a:rPr>
              <a:t>б</a:t>
            </a:r>
            <a:r>
              <a:rPr sz="2800" spc="-5" dirty="0">
                <a:latin typeface="Times New Roman"/>
                <a:cs typeface="Times New Roman"/>
              </a:rPr>
              <a:t>ен</a:t>
            </a:r>
            <a:r>
              <a:rPr sz="2800" spc="-60" dirty="0">
                <a:latin typeface="Times New Roman"/>
                <a:cs typeface="Times New Roman"/>
              </a:rPr>
              <a:t>к</a:t>
            </a:r>
            <a:r>
              <a:rPr sz="2800" spc="-5" dirty="0">
                <a:latin typeface="Times New Roman"/>
                <a:cs typeface="Times New Roman"/>
              </a:rPr>
              <a:t>а</a:t>
            </a:r>
            <a:r>
              <a:rPr sz="2800" spc="-5" dirty="0">
                <a:solidFill>
                  <a:srgbClr val="002060"/>
                </a:solidFill>
                <a:latin typeface="Times New Roman"/>
                <a:cs typeface="Times New Roman"/>
              </a:rPr>
              <a:t>.</a:t>
            </a:r>
            <a:endParaRPr sz="2800" dirty="0">
              <a:solidFill>
                <a:srgbClr val="002060"/>
              </a:solidFill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55233" y="2139823"/>
            <a:ext cx="2781300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29665" marR="5080" indent="-429895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Times New Roman"/>
                <a:cs typeface="Times New Roman"/>
              </a:rPr>
              <a:t>и</a:t>
            </a:r>
            <a:r>
              <a:rPr sz="2800" dirty="0">
                <a:latin typeface="Times New Roman"/>
                <a:cs typeface="Times New Roman"/>
              </a:rPr>
              <a:t>м</a:t>
            </a:r>
            <a:r>
              <a:rPr sz="2800" spc="-5" dirty="0">
                <a:latin typeface="Times New Roman"/>
                <a:cs typeface="Times New Roman"/>
              </a:rPr>
              <a:t>му</a:t>
            </a:r>
            <a:r>
              <a:rPr sz="2800" spc="5" dirty="0">
                <a:latin typeface="Times New Roman"/>
                <a:cs typeface="Times New Roman"/>
              </a:rPr>
              <a:t>н</a:t>
            </a:r>
            <a:r>
              <a:rPr sz="2800" spc="-10" dirty="0">
                <a:latin typeface="Times New Roman"/>
                <a:cs typeface="Times New Roman"/>
              </a:rPr>
              <a:t>изации  </a:t>
            </a:r>
            <a:r>
              <a:rPr sz="2800" spc="-45" dirty="0">
                <a:latin typeface="Times New Roman"/>
                <a:cs typeface="Times New Roman"/>
              </a:rPr>
              <a:t>в</a:t>
            </a:r>
            <a:r>
              <a:rPr sz="2800" spc="-5" dirty="0">
                <a:latin typeface="Times New Roman"/>
                <a:cs typeface="Times New Roman"/>
              </a:rPr>
              <a:t>акц</a:t>
            </a:r>
            <a:r>
              <a:rPr sz="2800" dirty="0">
                <a:latin typeface="Times New Roman"/>
                <a:cs typeface="Times New Roman"/>
              </a:rPr>
              <a:t>и</a:t>
            </a:r>
            <a:r>
              <a:rPr sz="2800" spc="-10" dirty="0">
                <a:latin typeface="Times New Roman"/>
                <a:cs typeface="Times New Roman"/>
              </a:rPr>
              <a:t>нами</a:t>
            </a:r>
            <a:endParaRPr sz="2800" dirty="0">
              <a:latin typeface="Times New Roman"/>
              <a:cs typeface="Times New Roman"/>
            </a:endParaRPr>
          </a:p>
          <a:p>
            <a:pPr marL="53340" marR="5080" indent="-41275">
              <a:lnSpc>
                <a:spcPct val="100000"/>
              </a:lnSpc>
              <a:tabLst>
                <a:tab pos="683260" algn="l"/>
                <a:tab pos="878205" algn="l"/>
                <a:tab pos="1661795" algn="l"/>
              </a:tabLst>
            </a:pPr>
            <a:r>
              <a:rPr sz="2800" spc="-40" dirty="0">
                <a:latin typeface="Times New Roman"/>
                <a:cs typeface="Times New Roman"/>
              </a:rPr>
              <a:t>о</a:t>
            </a:r>
            <a:r>
              <a:rPr sz="2800" spc="-5" dirty="0">
                <a:latin typeface="Times New Roman"/>
                <a:cs typeface="Times New Roman"/>
              </a:rPr>
              <a:t>т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65" dirty="0">
                <a:latin typeface="Times New Roman"/>
                <a:cs typeface="Times New Roman"/>
              </a:rPr>
              <a:t>о</a:t>
            </a:r>
            <a:r>
              <a:rPr sz="2800" spc="-5" dirty="0">
                <a:latin typeface="Times New Roman"/>
                <a:cs typeface="Times New Roman"/>
              </a:rPr>
              <a:t>со</a:t>
            </a:r>
            <a:r>
              <a:rPr sz="2800" spc="-40" dirty="0">
                <a:latin typeface="Times New Roman"/>
                <a:cs typeface="Times New Roman"/>
              </a:rPr>
              <a:t>б</a:t>
            </a:r>
            <a:r>
              <a:rPr sz="2800" spc="-5" dirty="0">
                <a:latin typeface="Times New Roman"/>
                <a:cs typeface="Times New Roman"/>
              </a:rPr>
              <a:t>е</a:t>
            </a:r>
            <a:r>
              <a:rPr sz="2800" spc="-25" dirty="0">
                <a:latin typeface="Times New Roman"/>
                <a:cs typeface="Times New Roman"/>
              </a:rPr>
              <a:t>н</a:t>
            </a:r>
            <a:r>
              <a:rPr sz="2800" spc="-10" dirty="0">
                <a:latin typeface="Times New Roman"/>
                <a:cs typeface="Times New Roman"/>
              </a:rPr>
              <a:t>н</a:t>
            </a:r>
            <a:r>
              <a:rPr sz="2800" spc="70" dirty="0">
                <a:latin typeface="Times New Roman"/>
                <a:cs typeface="Times New Roman"/>
              </a:rPr>
              <a:t>о</a:t>
            </a:r>
            <a:r>
              <a:rPr sz="2800" spc="-5" dirty="0">
                <a:latin typeface="Times New Roman"/>
                <a:cs typeface="Times New Roman"/>
              </a:rPr>
              <a:t>ст</a:t>
            </a:r>
            <a:r>
              <a:rPr sz="2800" spc="-20" dirty="0">
                <a:latin typeface="Times New Roman"/>
                <a:cs typeface="Times New Roman"/>
              </a:rPr>
              <a:t>е</a:t>
            </a:r>
            <a:r>
              <a:rPr sz="2800" spc="-5" dirty="0">
                <a:latin typeface="Times New Roman"/>
                <a:cs typeface="Times New Roman"/>
              </a:rPr>
              <a:t>й  </a:t>
            </a:r>
            <a:r>
              <a:rPr sz="2800" spc="-70" dirty="0">
                <a:latin typeface="Times New Roman"/>
                <a:cs typeface="Times New Roman"/>
              </a:rPr>
              <a:t>Т</a:t>
            </a:r>
            <a:r>
              <a:rPr sz="2800" spc="-5" dirty="0">
                <a:latin typeface="Times New Roman"/>
                <a:cs typeface="Times New Roman"/>
              </a:rPr>
              <a:t>ак</a:t>
            </a:r>
            <a:r>
              <a:rPr sz="2800" dirty="0">
                <a:latin typeface="Times New Roman"/>
                <a:cs typeface="Times New Roman"/>
              </a:rPr>
              <a:t>		</a:t>
            </a:r>
            <a:r>
              <a:rPr sz="2800" spc="-55" dirty="0">
                <a:latin typeface="Times New Roman"/>
                <a:cs typeface="Times New Roman"/>
              </a:rPr>
              <a:t>к</a:t>
            </a:r>
            <a:r>
              <a:rPr sz="2800" spc="-5" dirty="0">
                <a:latin typeface="Times New Roman"/>
                <a:cs typeface="Times New Roman"/>
              </a:rPr>
              <a:t>ак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10" dirty="0">
                <a:latin typeface="Times New Roman"/>
                <a:cs typeface="Times New Roman"/>
              </a:rPr>
              <a:t>ви</a:t>
            </a:r>
            <a:r>
              <a:rPr sz="2800" spc="-35" dirty="0">
                <a:latin typeface="Times New Roman"/>
                <a:cs typeface="Times New Roman"/>
              </a:rPr>
              <a:t>р</a:t>
            </a:r>
            <a:r>
              <a:rPr sz="2800" spc="-5" dirty="0">
                <a:latin typeface="Times New Roman"/>
                <a:cs typeface="Times New Roman"/>
              </a:rPr>
              <a:t>усы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1536" y="3846957"/>
            <a:ext cx="84804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281545" algn="l"/>
              </a:tabLst>
            </a:pPr>
            <a:r>
              <a:rPr sz="2800" spc="-5" dirty="0">
                <a:latin typeface="Times New Roman"/>
                <a:cs typeface="Times New Roman"/>
              </a:rPr>
              <a:t>гриппа </a:t>
            </a:r>
            <a:r>
              <a:rPr sz="2800" spc="-20" dirty="0">
                <a:latin typeface="Times New Roman"/>
                <a:cs typeface="Times New Roman"/>
              </a:rPr>
              <a:t>имеют  </a:t>
            </a:r>
            <a:r>
              <a:rPr sz="2800" spc="-35" dirty="0">
                <a:latin typeface="Times New Roman"/>
                <a:cs typeface="Times New Roman"/>
              </a:rPr>
              <a:t>сходные  </a:t>
            </a:r>
            <a:r>
              <a:rPr sz="2800" spc="-10" dirty="0">
                <a:latin typeface="Times New Roman"/>
                <a:cs typeface="Times New Roman"/>
              </a:rPr>
              <a:t>структуры</a:t>
            </a:r>
            <a:r>
              <a:rPr sz="2800" spc="13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с</a:t>
            </a:r>
            <a:r>
              <a:rPr sz="2800" spc="35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вирусами	</a:t>
            </a:r>
            <a:r>
              <a:rPr sz="2800" spc="5" dirty="0">
                <a:latin typeface="Times New Roman"/>
                <a:cs typeface="Times New Roman"/>
              </a:rPr>
              <a:t>ОРЗ,</a:t>
            </a:r>
            <a:r>
              <a:rPr sz="2800" spc="260" dirty="0">
                <a:latin typeface="Times New Roman"/>
                <a:cs typeface="Times New Roman"/>
              </a:rPr>
              <a:t> </a:t>
            </a:r>
            <a:r>
              <a:rPr sz="2800" spc="-30" dirty="0">
                <a:latin typeface="Times New Roman"/>
                <a:cs typeface="Times New Roman"/>
              </a:rPr>
              <a:t>то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51536" y="4273677"/>
            <a:ext cx="305625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spc="-15" dirty="0">
                <a:latin typeface="Times New Roman"/>
                <a:cs typeface="Times New Roman"/>
              </a:rPr>
              <a:t>вырабатываемые  </a:t>
            </a:r>
            <a:r>
              <a:rPr sz="2800" spc="-10" dirty="0">
                <a:latin typeface="Times New Roman"/>
                <a:cs typeface="Times New Roman"/>
              </a:rPr>
              <a:t>п</a:t>
            </a:r>
            <a:r>
              <a:rPr sz="2800" dirty="0">
                <a:latin typeface="Times New Roman"/>
                <a:cs typeface="Times New Roman"/>
              </a:rPr>
              <a:t>р</a:t>
            </a:r>
            <a:r>
              <a:rPr sz="2800" spc="-40" dirty="0">
                <a:latin typeface="Times New Roman"/>
                <a:cs typeface="Times New Roman"/>
              </a:rPr>
              <a:t>о</a:t>
            </a:r>
            <a:r>
              <a:rPr sz="2800" spc="-5" dirty="0">
                <a:latin typeface="Times New Roman"/>
                <a:cs typeface="Times New Roman"/>
              </a:rPr>
              <a:t>ти</a:t>
            </a:r>
            <a:r>
              <a:rPr sz="2800" spc="-25" dirty="0">
                <a:latin typeface="Times New Roman"/>
                <a:cs typeface="Times New Roman"/>
              </a:rPr>
              <a:t>в</a:t>
            </a:r>
            <a:r>
              <a:rPr sz="2800" spc="-5" dirty="0">
                <a:latin typeface="Times New Roman"/>
                <a:cs typeface="Times New Roman"/>
              </a:rPr>
              <a:t>о</a:t>
            </a:r>
            <a:r>
              <a:rPr sz="2800" dirty="0">
                <a:latin typeface="Times New Roman"/>
                <a:cs typeface="Times New Roman"/>
              </a:rPr>
              <a:t>г</a:t>
            </a:r>
            <a:r>
              <a:rPr sz="2800" spc="-5" dirty="0">
                <a:latin typeface="Times New Roman"/>
                <a:cs typeface="Times New Roman"/>
              </a:rPr>
              <a:t>рипп</a:t>
            </a:r>
            <a:r>
              <a:rPr sz="2800" dirty="0">
                <a:latin typeface="Times New Roman"/>
                <a:cs typeface="Times New Roman"/>
              </a:rPr>
              <a:t>о</a:t>
            </a:r>
            <a:r>
              <a:rPr sz="2800" spc="-10" dirty="0">
                <a:latin typeface="Times New Roman"/>
                <a:cs typeface="Times New Roman"/>
              </a:rPr>
              <a:t>зн</a:t>
            </a:r>
            <a:r>
              <a:rPr sz="2800" dirty="0">
                <a:latin typeface="Times New Roman"/>
                <a:cs typeface="Times New Roman"/>
              </a:rPr>
              <a:t>ы</a:t>
            </a:r>
            <a:r>
              <a:rPr sz="2800" spc="-5" dirty="0">
                <a:latin typeface="Times New Roman"/>
                <a:cs typeface="Times New Roman"/>
              </a:rPr>
              <a:t>е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28992" y="4273677"/>
            <a:ext cx="5429287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790575">
              <a:lnSpc>
                <a:spcPct val="100000"/>
              </a:lnSpc>
              <a:spcBef>
                <a:spcPts val="95"/>
              </a:spcBef>
              <a:tabLst>
                <a:tab pos="1713230" algn="l"/>
                <a:tab pos="3286760" algn="l"/>
              </a:tabLst>
            </a:pPr>
            <a:r>
              <a:rPr sz="2800" spc="-10" dirty="0">
                <a:latin typeface="Times New Roman"/>
                <a:cs typeface="Times New Roman"/>
              </a:rPr>
              <a:t>п</a:t>
            </a:r>
            <a:r>
              <a:rPr sz="2800" spc="70" dirty="0">
                <a:latin typeface="Times New Roman"/>
                <a:cs typeface="Times New Roman"/>
              </a:rPr>
              <a:t>о</a:t>
            </a:r>
            <a:r>
              <a:rPr sz="2800" spc="-5" dirty="0">
                <a:latin typeface="Times New Roman"/>
                <a:cs typeface="Times New Roman"/>
              </a:rPr>
              <a:t>с</a:t>
            </a:r>
            <a:r>
              <a:rPr sz="2800" spc="-15" dirty="0">
                <a:latin typeface="Times New Roman"/>
                <a:cs typeface="Times New Roman"/>
              </a:rPr>
              <a:t>л</a:t>
            </a:r>
            <a:r>
              <a:rPr sz="2800" spc="-5" dirty="0">
                <a:latin typeface="Times New Roman"/>
                <a:cs typeface="Times New Roman"/>
              </a:rPr>
              <a:t>е</a:t>
            </a:r>
            <a:r>
              <a:rPr sz="2800" dirty="0">
                <a:latin typeface="Times New Roman"/>
                <a:cs typeface="Times New Roman"/>
              </a:rPr>
              <a:t>		</a:t>
            </a:r>
            <a:r>
              <a:rPr sz="2800" spc="-45" dirty="0">
                <a:latin typeface="Times New Roman"/>
                <a:cs typeface="Times New Roman"/>
              </a:rPr>
              <a:t>в</a:t>
            </a:r>
            <a:r>
              <a:rPr sz="2800" spc="-5" dirty="0">
                <a:latin typeface="Times New Roman"/>
                <a:cs typeface="Times New Roman"/>
              </a:rPr>
              <a:t>акцина</a:t>
            </a:r>
            <a:r>
              <a:rPr sz="2800" spc="5" dirty="0">
                <a:latin typeface="Times New Roman"/>
                <a:cs typeface="Times New Roman"/>
              </a:rPr>
              <a:t>ц</a:t>
            </a:r>
            <a:r>
              <a:rPr sz="2800" spc="-10" dirty="0">
                <a:latin typeface="Times New Roman"/>
                <a:cs typeface="Times New Roman"/>
              </a:rPr>
              <a:t>ии  </a:t>
            </a:r>
            <a:r>
              <a:rPr sz="2800" spc="-5" dirty="0">
                <a:latin typeface="Times New Roman"/>
                <a:cs typeface="Times New Roman"/>
              </a:rPr>
              <a:t>антитела	</a:t>
            </a:r>
            <a:r>
              <a:rPr sz="2800" spc="-15" dirty="0">
                <a:latin typeface="Times New Roman"/>
                <a:cs typeface="Times New Roman"/>
              </a:rPr>
              <a:t>защищают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840863" y="5127497"/>
            <a:ext cx="9753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Times New Roman"/>
                <a:cs typeface="Times New Roman"/>
              </a:rPr>
              <a:t>О</a:t>
            </a:r>
            <a:r>
              <a:rPr sz="2800" spc="5" dirty="0">
                <a:latin typeface="Times New Roman"/>
                <a:cs typeface="Times New Roman"/>
              </a:rPr>
              <a:t>Р</a:t>
            </a:r>
            <a:r>
              <a:rPr sz="2800" spc="-5" dirty="0">
                <a:latin typeface="Times New Roman"/>
                <a:cs typeface="Times New Roman"/>
              </a:rPr>
              <a:t>ВИ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151503" y="5127497"/>
            <a:ext cx="31108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28955" algn="l"/>
              </a:tabLst>
            </a:pPr>
            <a:r>
              <a:rPr sz="2800" spc="-5" dirty="0">
                <a:latin typeface="Times New Roman"/>
                <a:cs typeface="Times New Roman"/>
              </a:rPr>
              <a:t>с	эффективностью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51536" y="5127497"/>
            <a:ext cx="2942590" cy="8782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260475" algn="l"/>
                <a:tab pos="1812289" algn="l"/>
              </a:tabLst>
            </a:pPr>
            <a:r>
              <a:rPr sz="2800" spc="-5" dirty="0">
                <a:latin typeface="Times New Roman"/>
                <a:cs typeface="Times New Roman"/>
              </a:rPr>
              <a:t>также	и	</a:t>
            </a:r>
            <a:r>
              <a:rPr sz="2800" spc="-35" dirty="0">
                <a:latin typeface="Times New Roman"/>
                <a:cs typeface="Times New Roman"/>
              </a:rPr>
              <a:t>от</a:t>
            </a:r>
            <a:endParaRPr sz="28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2196465" algn="l"/>
              </a:tabLst>
            </a:pPr>
            <a:r>
              <a:rPr sz="2800" spc="-5" dirty="0">
                <a:latin typeface="Times New Roman"/>
                <a:cs typeface="Times New Roman"/>
              </a:rPr>
              <a:t>В</a:t>
            </a:r>
            <a:r>
              <a:rPr sz="2800" spc="-20" dirty="0">
                <a:latin typeface="Times New Roman"/>
                <a:cs typeface="Times New Roman"/>
              </a:rPr>
              <a:t>е</a:t>
            </a:r>
            <a:r>
              <a:rPr sz="2800" spc="-5" dirty="0">
                <a:latin typeface="Times New Roman"/>
                <a:cs typeface="Times New Roman"/>
              </a:rPr>
              <a:t>р</a:t>
            </a:r>
            <a:r>
              <a:rPr sz="2800" spc="-45" dirty="0">
                <a:latin typeface="Times New Roman"/>
                <a:cs typeface="Times New Roman"/>
              </a:rPr>
              <a:t>о</a:t>
            </a:r>
            <a:r>
              <a:rPr sz="2800" spc="-5" dirty="0">
                <a:latin typeface="Times New Roman"/>
                <a:cs typeface="Times New Roman"/>
              </a:rPr>
              <a:t>ятн</a:t>
            </a:r>
            <a:r>
              <a:rPr sz="2800" spc="60" dirty="0">
                <a:latin typeface="Times New Roman"/>
                <a:cs typeface="Times New Roman"/>
              </a:rPr>
              <a:t>о</a:t>
            </a:r>
            <a:r>
              <a:rPr sz="2800" spc="-5" dirty="0">
                <a:latin typeface="Times New Roman"/>
                <a:cs typeface="Times New Roman"/>
              </a:rPr>
              <a:t>сть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40" dirty="0">
                <a:latin typeface="Times New Roman"/>
                <a:cs typeface="Times New Roman"/>
              </a:rPr>
              <a:t>т</a:t>
            </a:r>
            <a:r>
              <a:rPr sz="2800" spc="-5" dirty="0">
                <a:latin typeface="Times New Roman"/>
                <a:cs typeface="Times New Roman"/>
              </a:rPr>
              <a:t>о</a:t>
            </a:r>
            <a:r>
              <a:rPr sz="2800" spc="-70" dirty="0">
                <a:latin typeface="Times New Roman"/>
                <a:cs typeface="Times New Roman"/>
              </a:rPr>
              <a:t>г</a:t>
            </a:r>
            <a:r>
              <a:rPr sz="2800" spc="-5" dirty="0">
                <a:latin typeface="Times New Roman"/>
                <a:cs typeface="Times New Roman"/>
              </a:rPr>
              <a:t>о,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571868" y="5500702"/>
            <a:ext cx="37242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91210" algn="l"/>
                <a:tab pos="2501265" algn="l"/>
              </a:tabLst>
            </a:pPr>
            <a:r>
              <a:rPr sz="2800" spc="-5" dirty="0">
                <a:latin typeface="Times New Roman"/>
                <a:cs typeface="Times New Roman"/>
              </a:rPr>
              <a:t>ч</a:t>
            </a:r>
            <a:r>
              <a:rPr sz="2800" spc="-45" dirty="0">
                <a:latin typeface="Times New Roman"/>
                <a:cs typeface="Times New Roman"/>
              </a:rPr>
              <a:t>т</a:t>
            </a:r>
            <a:r>
              <a:rPr sz="2800" spc="-5" dirty="0">
                <a:latin typeface="Times New Roman"/>
                <a:cs typeface="Times New Roman"/>
              </a:rPr>
              <a:t>о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10" dirty="0">
                <a:latin typeface="Times New Roman"/>
                <a:cs typeface="Times New Roman"/>
              </a:rPr>
              <a:t>п</a:t>
            </a:r>
            <a:r>
              <a:rPr sz="2800" spc="10" dirty="0">
                <a:latin typeface="Times New Roman"/>
                <a:cs typeface="Times New Roman"/>
              </a:rPr>
              <a:t>р</a:t>
            </a:r>
            <a:r>
              <a:rPr sz="2800" spc="-10" dirty="0">
                <a:latin typeface="Times New Roman"/>
                <a:cs typeface="Times New Roman"/>
              </a:rPr>
              <a:t>ив</a:t>
            </a:r>
            <a:r>
              <a:rPr sz="2800" dirty="0">
                <a:latin typeface="Times New Roman"/>
                <a:cs typeface="Times New Roman"/>
              </a:rPr>
              <a:t>и</a:t>
            </a:r>
            <a:r>
              <a:rPr sz="2800" spc="-40" dirty="0">
                <a:latin typeface="Times New Roman"/>
                <a:cs typeface="Times New Roman"/>
              </a:rPr>
              <a:t>т</a:t>
            </a:r>
            <a:r>
              <a:rPr sz="2800" spc="-5" dirty="0">
                <a:latin typeface="Times New Roman"/>
                <a:cs typeface="Times New Roman"/>
              </a:rPr>
              <a:t>ой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ре</a:t>
            </a:r>
            <a:r>
              <a:rPr sz="2800" spc="-40" dirty="0">
                <a:latin typeface="Times New Roman"/>
                <a:cs typeface="Times New Roman"/>
              </a:rPr>
              <a:t>б</a:t>
            </a:r>
            <a:r>
              <a:rPr sz="2800" spc="-5" dirty="0">
                <a:latin typeface="Times New Roman"/>
                <a:cs typeface="Times New Roman"/>
              </a:rPr>
              <a:t>енок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410450" y="4700778"/>
            <a:ext cx="1428115" cy="13049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3810" algn="ctr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Times New Roman"/>
                <a:cs typeface="Times New Roman"/>
              </a:rPr>
              <a:t>о</a:t>
            </a:r>
            <a:r>
              <a:rPr sz="2800" dirty="0">
                <a:latin typeface="Times New Roman"/>
                <a:cs typeface="Times New Roman"/>
              </a:rPr>
              <a:t>р</a:t>
            </a:r>
            <a:r>
              <a:rPr sz="2800" spc="-10" dirty="0">
                <a:latin typeface="Times New Roman"/>
                <a:cs typeface="Times New Roman"/>
              </a:rPr>
              <a:t>г</a:t>
            </a:r>
            <a:r>
              <a:rPr sz="2800" spc="-20" dirty="0">
                <a:latin typeface="Times New Roman"/>
                <a:cs typeface="Times New Roman"/>
              </a:rPr>
              <a:t>а</a:t>
            </a:r>
            <a:r>
              <a:rPr sz="2800" spc="-10" dirty="0">
                <a:latin typeface="Times New Roman"/>
                <a:cs typeface="Times New Roman"/>
              </a:rPr>
              <a:t>ни</a:t>
            </a:r>
            <a:r>
              <a:rPr sz="2800" spc="-35" dirty="0">
                <a:latin typeface="Times New Roman"/>
                <a:cs typeface="Times New Roman"/>
              </a:rPr>
              <a:t>з</a:t>
            </a:r>
            <a:r>
              <a:rPr sz="2800" spc="-5" dirty="0">
                <a:latin typeface="Times New Roman"/>
                <a:cs typeface="Times New Roman"/>
              </a:rPr>
              <a:t>м  </a:t>
            </a:r>
            <a:r>
              <a:rPr sz="2800" dirty="0">
                <a:latin typeface="Times New Roman"/>
                <a:cs typeface="Times New Roman"/>
              </a:rPr>
              <a:t>50-60%.</a:t>
            </a:r>
          </a:p>
          <a:p>
            <a:pPr marL="99695" algn="ctr">
              <a:lnSpc>
                <a:spcPct val="100000"/>
              </a:lnSpc>
            </a:pPr>
            <a:r>
              <a:rPr sz="2800" spc="-10" dirty="0">
                <a:latin typeface="Times New Roman"/>
                <a:cs typeface="Times New Roman"/>
              </a:rPr>
              <a:t>заб</a:t>
            </a:r>
            <a:r>
              <a:rPr sz="2800" spc="-40" dirty="0">
                <a:latin typeface="Times New Roman"/>
                <a:cs typeface="Times New Roman"/>
              </a:rPr>
              <a:t>о</a:t>
            </a:r>
            <a:r>
              <a:rPr sz="2800" spc="-10" dirty="0">
                <a:latin typeface="Times New Roman"/>
                <a:cs typeface="Times New Roman"/>
              </a:rPr>
              <a:t>л</a:t>
            </a:r>
            <a:r>
              <a:rPr sz="2800" spc="-15" dirty="0">
                <a:latin typeface="Times New Roman"/>
                <a:cs typeface="Times New Roman"/>
              </a:rPr>
              <a:t>е</a:t>
            </a:r>
            <a:r>
              <a:rPr sz="2800" spc="-5" dirty="0">
                <a:latin typeface="Times New Roman"/>
                <a:cs typeface="Times New Roman"/>
              </a:rPr>
              <a:t>ет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51536" y="5980887"/>
            <a:ext cx="8485505" cy="8739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486535" algn="l"/>
                <a:tab pos="2226945" algn="l"/>
                <a:tab pos="3359785" algn="l"/>
                <a:tab pos="4027170" algn="l"/>
                <a:tab pos="4608195" algn="l"/>
                <a:tab pos="6710045" algn="l"/>
                <a:tab pos="7261859" algn="l"/>
              </a:tabLst>
            </a:pPr>
            <a:r>
              <a:rPr sz="2800" spc="-10" dirty="0">
                <a:latin typeface="Times New Roman"/>
                <a:cs typeface="Times New Roman"/>
              </a:rPr>
              <a:t>г</a:t>
            </a:r>
            <a:r>
              <a:rPr sz="2800" dirty="0">
                <a:latin typeface="Times New Roman"/>
                <a:cs typeface="Times New Roman"/>
              </a:rPr>
              <a:t>р</a:t>
            </a:r>
            <a:r>
              <a:rPr sz="2800" spc="-10" dirty="0">
                <a:latin typeface="Times New Roman"/>
                <a:cs typeface="Times New Roman"/>
              </a:rPr>
              <a:t>ип</a:t>
            </a:r>
            <a:r>
              <a:rPr sz="2800" dirty="0">
                <a:latin typeface="Times New Roman"/>
                <a:cs typeface="Times New Roman"/>
              </a:rPr>
              <a:t>п</a:t>
            </a:r>
            <a:r>
              <a:rPr sz="2800" spc="-50" dirty="0">
                <a:latin typeface="Times New Roman"/>
                <a:cs typeface="Times New Roman"/>
              </a:rPr>
              <a:t>о</a:t>
            </a:r>
            <a:r>
              <a:rPr sz="2800" spc="-5" dirty="0">
                <a:latin typeface="Times New Roman"/>
                <a:cs typeface="Times New Roman"/>
              </a:rPr>
              <a:t>м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10" dirty="0">
                <a:latin typeface="Times New Roman"/>
                <a:cs typeface="Times New Roman"/>
              </a:rPr>
              <a:t>ил</a:t>
            </a:r>
            <a:r>
              <a:rPr sz="2800" spc="-5" dirty="0">
                <a:latin typeface="Times New Roman"/>
                <a:cs typeface="Times New Roman"/>
              </a:rPr>
              <a:t>и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10" dirty="0">
                <a:latin typeface="Times New Roman"/>
                <a:cs typeface="Times New Roman"/>
              </a:rPr>
              <a:t>О</a:t>
            </a:r>
            <a:r>
              <a:rPr sz="2800" dirty="0">
                <a:latin typeface="Times New Roman"/>
                <a:cs typeface="Times New Roman"/>
              </a:rPr>
              <a:t>Р</a:t>
            </a:r>
            <a:r>
              <a:rPr sz="2800" spc="-5" dirty="0">
                <a:latin typeface="Times New Roman"/>
                <a:cs typeface="Times New Roman"/>
              </a:rPr>
              <a:t>ВИ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20" dirty="0">
                <a:latin typeface="Times New Roman"/>
                <a:cs typeface="Times New Roman"/>
              </a:rPr>
              <a:t>в</a:t>
            </a:r>
            <a:r>
              <a:rPr sz="2800" spc="20" dirty="0">
                <a:latin typeface="Times New Roman"/>
                <a:cs typeface="Times New Roman"/>
              </a:rPr>
              <a:t>с</a:t>
            </a:r>
            <a:r>
              <a:rPr sz="2800" spc="-5" dirty="0">
                <a:latin typeface="Times New Roman"/>
                <a:cs typeface="Times New Roman"/>
              </a:rPr>
              <a:t>е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45" dirty="0">
                <a:latin typeface="Times New Roman"/>
                <a:cs typeface="Times New Roman"/>
              </a:rPr>
              <a:t>ж</a:t>
            </a:r>
            <a:r>
              <a:rPr sz="2800" spc="-5" dirty="0">
                <a:latin typeface="Times New Roman"/>
                <a:cs typeface="Times New Roman"/>
              </a:rPr>
              <a:t>е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с</a:t>
            </a:r>
            <a:r>
              <a:rPr sz="2800" spc="-80" dirty="0">
                <a:latin typeface="Times New Roman"/>
                <a:cs typeface="Times New Roman"/>
              </a:rPr>
              <a:t>о</a:t>
            </a:r>
            <a:r>
              <a:rPr sz="2800" spc="-5" dirty="0">
                <a:latin typeface="Times New Roman"/>
                <a:cs typeface="Times New Roman"/>
              </a:rPr>
              <a:t>х</a:t>
            </a:r>
            <a:r>
              <a:rPr sz="2800" dirty="0">
                <a:latin typeface="Times New Roman"/>
                <a:cs typeface="Times New Roman"/>
              </a:rPr>
              <a:t>р</a:t>
            </a:r>
            <a:r>
              <a:rPr sz="2800" spc="-5" dirty="0">
                <a:latin typeface="Times New Roman"/>
                <a:cs typeface="Times New Roman"/>
              </a:rPr>
              <a:t>аняе</a:t>
            </a:r>
            <a:r>
              <a:rPr sz="2800" spc="25" dirty="0">
                <a:latin typeface="Times New Roman"/>
                <a:cs typeface="Times New Roman"/>
              </a:rPr>
              <a:t>т</a:t>
            </a:r>
            <a:r>
              <a:rPr sz="2800" spc="-5" dirty="0">
                <a:latin typeface="Times New Roman"/>
                <a:cs typeface="Times New Roman"/>
              </a:rPr>
              <a:t>с</a:t>
            </a:r>
            <a:r>
              <a:rPr sz="2800" spc="-15" dirty="0">
                <a:latin typeface="Times New Roman"/>
                <a:cs typeface="Times New Roman"/>
              </a:rPr>
              <a:t>я</a:t>
            </a:r>
            <a:r>
              <a:rPr sz="2800" spc="-5" dirty="0">
                <a:latin typeface="Times New Roman"/>
                <a:cs typeface="Times New Roman"/>
              </a:rPr>
              <a:t>,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но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ре</a:t>
            </a:r>
            <a:r>
              <a:rPr sz="2800" spc="-40" dirty="0">
                <a:latin typeface="Times New Roman"/>
                <a:cs typeface="Times New Roman"/>
              </a:rPr>
              <a:t>б</a:t>
            </a:r>
            <a:r>
              <a:rPr sz="2800" spc="-5" dirty="0">
                <a:latin typeface="Times New Roman"/>
                <a:cs typeface="Times New Roman"/>
              </a:rPr>
              <a:t>енок  </a:t>
            </a:r>
            <a:r>
              <a:rPr sz="2800" spc="-10" dirty="0">
                <a:latin typeface="Times New Roman"/>
                <a:cs typeface="Times New Roman"/>
              </a:rPr>
              <a:t>переболеет </a:t>
            </a:r>
            <a:r>
              <a:rPr sz="2800" spc="-5" dirty="0">
                <a:latin typeface="Times New Roman"/>
                <a:cs typeface="Times New Roman"/>
              </a:rPr>
              <a:t>в </a:t>
            </a:r>
            <a:r>
              <a:rPr sz="2800" spc="-30" dirty="0">
                <a:latin typeface="Times New Roman"/>
                <a:cs typeface="Times New Roman"/>
              </a:rPr>
              <a:t>легкой </a:t>
            </a:r>
            <a:r>
              <a:rPr sz="2800" spc="-15" dirty="0">
                <a:latin typeface="Times New Roman"/>
                <a:cs typeface="Times New Roman"/>
              </a:rPr>
              <a:t>форме </a:t>
            </a:r>
            <a:r>
              <a:rPr sz="2800" spc="-5" dirty="0">
                <a:latin typeface="Times New Roman"/>
                <a:cs typeface="Times New Roman"/>
              </a:rPr>
              <a:t>и </a:t>
            </a:r>
            <a:r>
              <a:rPr sz="2800" spc="-10" dirty="0">
                <a:latin typeface="Times New Roman"/>
                <a:cs typeface="Times New Roman"/>
              </a:rPr>
              <a:t>без </a:t>
            </a:r>
            <a:r>
              <a:rPr sz="2800" spc="-5" dirty="0">
                <a:latin typeface="Times New Roman"/>
                <a:cs typeface="Times New Roman"/>
              </a:rPr>
              <a:t>развития</a:t>
            </a:r>
            <a:r>
              <a:rPr sz="2800" spc="114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осложнений.</a:t>
            </a:r>
            <a:endParaRPr sz="2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252"/>
            <a:ext cx="9143999" cy="10261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2387" y="0"/>
            <a:ext cx="4741612" cy="5993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91187" cy="101993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44" y="52959"/>
            <a:ext cx="9145606" cy="90081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0" y="428604"/>
            <a:ext cx="6143637" cy="44454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63525" marR="959485" algn="l">
              <a:lnSpc>
                <a:spcPct val="100000"/>
              </a:lnSpc>
              <a:spcBef>
                <a:spcPts val="105"/>
              </a:spcBef>
            </a:pP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sz="3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акцинация</a:t>
            </a:r>
            <a:r>
              <a:rPr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населения</a:t>
            </a:r>
            <a:r>
              <a:rPr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spc="-2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проводится  </a:t>
            </a:r>
            <a:r>
              <a:rPr sz="3600" spc="-5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медицинскими </a:t>
            </a:r>
            <a:r>
              <a:rPr sz="3600" spc="-1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работниками</a:t>
            </a:r>
            <a:r>
              <a:rPr sz="3600" spc="-85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spc="-1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прививочных</a:t>
            </a:r>
            <a:r>
              <a:rPr sz="3600" spc="-1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spc="-5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кабинетах </a:t>
            </a:r>
            <a:r>
              <a:rPr sz="3600" spc="5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детских </a:t>
            </a:r>
            <a:r>
              <a:rPr sz="3600" spc="-1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садов</a:t>
            </a:r>
            <a:r>
              <a:rPr sz="3600" spc="-45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 </a:t>
            </a:r>
            <a:r>
              <a:rPr sz="3600" spc="-2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школ</a:t>
            </a:r>
            <a:r>
              <a:rPr lang="ru-RU" sz="3600" spc="-2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а также в детских и взрослых поликлиниках</a:t>
            </a:r>
            <a:r>
              <a:rPr sz="3600" spc="-2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http://bolshelukinsky.vadinsk.pnzreg.ru/files/bolshelukinsky_vadinsk_pnzreg_ru/th_4062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786050" y="4786322"/>
            <a:ext cx="2857500" cy="1905000"/>
          </a:xfrm>
          <a:prstGeom prst="rect">
            <a:avLst/>
          </a:prstGeom>
          <a:noFill/>
        </p:spPr>
      </p:pic>
      <p:sp>
        <p:nvSpPr>
          <p:cNvPr id="6148" name="AutoShape 4" descr="https://opennov.ru/files/styles/news_page_img/public/news/f57d13e4a3206470.jpg?itok=Pd-564I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50" name="AutoShape 6" descr="https://opennov.ru/files/styles/news_page_img/public/news/f57d13e4a3206470.jpg?itok=Pd-564I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52" name="Picture 8" descr="http://static.eva.ru/eva/240000-250000/246486/article-images/1257077727973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500826" y="3071810"/>
            <a:ext cx="1905000" cy="1905000"/>
          </a:xfrm>
          <a:prstGeom prst="rect">
            <a:avLst/>
          </a:prstGeom>
          <a:noFill/>
        </p:spPr>
      </p:pic>
      <p:pic>
        <p:nvPicPr>
          <p:cNvPr id="6154" name="Picture 10" descr="http://med-practic.com/up/article/big/file_40524_5724225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500694" y="642918"/>
            <a:ext cx="3432455" cy="22860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285784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252"/>
            <a:ext cx="9143999" cy="10261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2387" y="0"/>
            <a:ext cx="4741612" cy="5993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91187" cy="101993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44" y="52959"/>
            <a:ext cx="9145606" cy="90081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85572" y="141731"/>
            <a:ext cx="8583168" cy="164419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493134" y="1496313"/>
            <a:ext cx="5352415" cy="2979662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12700" marR="5080">
              <a:lnSpc>
                <a:spcPts val="2810"/>
              </a:lnSpc>
              <a:spcBef>
                <a:spcPts val="455"/>
              </a:spcBef>
              <a:buClr>
                <a:srgbClr val="0AD0D9"/>
              </a:buClr>
              <a:buSzPct val="94230"/>
              <a:buFont typeface="Wingdings" pitchFamily="2" charset="2"/>
              <a:buChar char="q"/>
              <a:tabLst>
                <a:tab pos="278765" algn="l"/>
                <a:tab pos="279400" algn="l"/>
                <a:tab pos="2755900" algn="l"/>
              </a:tabLst>
            </a:pPr>
            <a:r>
              <a:rPr lang="ru-RU" sz="2800" b="1" spc="18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b="1" spc="180" dirty="0" err="1" smtClean="0">
                <a:latin typeface="Times New Roman" pitchFamily="18" charset="0"/>
                <a:cs typeface="Times New Roman" pitchFamily="18" charset="0"/>
              </a:rPr>
              <a:t>к</a:t>
            </a:r>
            <a:r>
              <a:rPr sz="2800" b="1" spc="-45" dirty="0" err="1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sz="2800" b="1" spc="-150" dirty="0" err="1" smtClean="0">
                <a:latin typeface="Times New Roman" pitchFamily="18" charset="0"/>
                <a:cs typeface="Times New Roman" pitchFamily="18" charset="0"/>
              </a:rPr>
              <a:t>мф</a:t>
            </a:r>
            <a:r>
              <a:rPr sz="2800" b="1" spc="-125" dirty="0" err="1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sz="2800" b="1" spc="30" dirty="0" err="1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sz="2800" b="1" spc="10" dirty="0" err="1" smtClean="0">
                <a:latin typeface="Times New Roman" pitchFamily="18" charset="0"/>
                <a:cs typeface="Times New Roman" pitchFamily="18" charset="0"/>
              </a:rPr>
              <a:t>тн</a:t>
            </a:r>
            <a:r>
              <a:rPr sz="2800" b="1" spc="25" dirty="0" err="1" smtClean="0">
                <a:latin typeface="Times New Roman" pitchFamily="18" charset="0"/>
                <a:cs typeface="Times New Roman" pitchFamily="18" charset="0"/>
              </a:rPr>
              <a:t>ы</a:t>
            </a:r>
            <a:r>
              <a:rPr sz="2800" b="1" spc="105" dirty="0" err="1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sz="28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sz="2800" b="1" spc="30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sz="2800" b="1" spc="-60" dirty="0">
                <a:latin typeface="Times New Roman" pitchFamily="18" charset="0"/>
                <a:cs typeface="Times New Roman" pitchFamily="18" charset="0"/>
              </a:rPr>
              <a:t>е</a:t>
            </a:r>
            <a:r>
              <a:rPr sz="2800" b="1" spc="-5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sz="2800" b="1" spc="-2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sz="2800" b="1" spc="-35" dirty="0">
                <a:latin typeface="Times New Roman" pitchFamily="18" charset="0"/>
                <a:cs typeface="Times New Roman" pitchFamily="18" charset="0"/>
              </a:rPr>
              <a:t>ер</a:t>
            </a:r>
            <a:r>
              <a:rPr sz="2800" b="1" spc="-105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sz="2800" b="1" spc="100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sz="2800" b="1" dirty="0">
                <a:latin typeface="Times New Roman" pitchFamily="18" charset="0"/>
                <a:cs typeface="Times New Roman" pitchFamily="18" charset="0"/>
              </a:rPr>
              <a:t>урный  </a:t>
            </a:r>
            <a:r>
              <a:rPr sz="2800" b="1" spc="60" dirty="0">
                <a:latin typeface="Times New Roman" pitchFamily="18" charset="0"/>
                <a:cs typeface="Times New Roman" pitchFamily="18" charset="0"/>
              </a:rPr>
              <a:t>режим</a:t>
            </a:r>
            <a:r>
              <a:rPr sz="2800" b="1" spc="-2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b="1" spc="15" dirty="0">
                <a:latin typeface="Times New Roman" pitchFamily="18" charset="0"/>
                <a:cs typeface="Times New Roman" pitchFamily="18" charset="0"/>
              </a:rPr>
              <a:t>помещений</a:t>
            </a:r>
            <a:r>
              <a:rPr sz="2800" b="1" i="1" spc="15" dirty="0">
                <a:latin typeface="Times New Roman" pitchFamily="18" charset="0"/>
                <a:cs typeface="Times New Roman" pitchFamily="18" charset="0"/>
              </a:rPr>
              <a:t>;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12700" marR="9525">
              <a:lnSpc>
                <a:spcPts val="281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" pitchFamily="2" charset="2"/>
              <a:buChar char="q"/>
              <a:tabLst>
                <a:tab pos="278765" algn="l"/>
                <a:tab pos="279400" algn="l"/>
                <a:tab pos="2713355" algn="l"/>
              </a:tabLst>
            </a:pPr>
            <a:r>
              <a:rPr lang="ru-RU" sz="2800" b="1" spc="-3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b="1" spc="-30" dirty="0" err="1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sz="2800" b="1" spc="-25" dirty="0" err="1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sz="2800" b="1" spc="160" dirty="0" err="1" smtClean="0">
                <a:latin typeface="Times New Roman" pitchFamily="18" charset="0"/>
                <a:cs typeface="Times New Roman" pitchFamily="18" charset="0"/>
              </a:rPr>
              <a:t>г</a:t>
            </a:r>
            <a:r>
              <a:rPr sz="2800" b="1" spc="-325" dirty="0" err="1" smtClean="0">
                <a:latin typeface="Times New Roman" pitchFamily="18" charset="0"/>
                <a:cs typeface="Times New Roman" pitchFamily="18" charset="0"/>
              </a:rPr>
              <a:t>у</a:t>
            </a:r>
            <a:r>
              <a:rPr sz="2800" b="1" spc="-35" dirty="0" err="1" smtClean="0">
                <a:latin typeface="Times New Roman" pitchFamily="18" charset="0"/>
                <a:cs typeface="Times New Roman" pitchFamily="18" charset="0"/>
              </a:rPr>
              <a:t>ля</a:t>
            </a:r>
            <a:r>
              <a:rPr sz="2800" b="1" spc="-45" dirty="0" err="1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sz="2800" b="1" spc="10" dirty="0" err="1" smtClean="0">
                <a:latin typeface="Times New Roman" pitchFamily="18" charset="0"/>
                <a:cs typeface="Times New Roman" pitchFamily="18" charset="0"/>
              </a:rPr>
              <a:t>но</a:t>
            </a:r>
            <a:r>
              <a:rPr sz="2800" b="1" spc="15" dirty="0" err="1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sz="28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sz="2800" b="1" spc="7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sz="2800" b="1" spc="-35" dirty="0">
                <a:latin typeface="Times New Roman" pitchFamily="18" charset="0"/>
                <a:cs typeface="Times New Roman" pitchFamily="18" charset="0"/>
              </a:rPr>
              <a:t>ровет</a:t>
            </a:r>
            <a:r>
              <a:rPr sz="2800" b="1" spc="-40" dirty="0">
                <a:latin typeface="Times New Roman" pitchFamily="18" charset="0"/>
                <a:cs typeface="Times New Roman" pitchFamily="18" charset="0"/>
              </a:rPr>
              <a:t>р</a:t>
            </a:r>
            <a:r>
              <a:rPr sz="2800" b="1" spc="-25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sz="2800" b="1" spc="-50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sz="2800" b="1" spc="25" dirty="0">
                <a:latin typeface="Times New Roman" pitchFamily="18" charset="0"/>
                <a:cs typeface="Times New Roman" pitchFamily="18" charset="0"/>
              </a:rPr>
              <a:t>ание,  </a:t>
            </a:r>
            <a:r>
              <a:rPr sz="2800" b="1" dirty="0">
                <a:latin typeface="Times New Roman" pitchFamily="18" charset="0"/>
                <a:cs typeface="Times New Roman" pitchFamily="18" charset="0"/>
              </a:rPr>
              <a:t>влажная </a:t>
            </a:r>
            <a:r>
              <a:rPr sz="2800" b="1" spc="-5" dirty="0">
                <a:latin typeface="Times New Roman" pitchFamily="18" charset="0"/>
                <a:cs typeface="Times New Roman" pitchFamily="18" charset="0"/>
              </a:rPr>
              <a:t>уборка</a:t>
            </a:r>
            <a:r>
              <a:rPr sz="2800" b="1" spc="-45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b="1" spc="15" dirty="0">
                <a:latin typeface="Times New Roman" pitchFamily="18" charset="0"/>
                <a:cs typeface="Times New Roman" pitchFamily="18" charset="0"/>
              </a:rPr>
              <a:t>помещений</a:t>
            </a:r>
            <a:r>
              <a:rPr sz="2800" b="1" i="1" spc="15" dirty="0">
                <a:latin typeface="Times New Roman" pitchFamily="18" charset="0"/>
                <a:cs typeface="Times New Roman" pitchFamily="18" charset="0"/>
              </a:rPr>
              <a:t>;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  <a:buClr>
                <a:srgbClr val="0AD0D9"/>
              </a:buClr>
              <a:buSzPct val="94230"/>
              <a:buFont typeface="Wingdings" pitchFamily="2" charset="2"/>
              <a:buChar char="q"/>
              <a:tabLst>
                <a:tab pos="278765" algn="l"/>
                <a:tab pos="279400" algn="l"/>
              </a:tabLst>
            </a:pPr>
            <a:r>
              <a:rPr sz="2800" b="1" spc="-15" dirty="0">
                <a:latin typeface="Times New Roman" pitchFamily="18" charset="0"/>
                <a:cs typeface="Times New Roman" pitchFamily="18" charset="0"/>
              </a:rPr>
              <a:t>комфортная</a:t>
            </a:r>
            <a:r>
              <a:rPr sz="2800" b="1" spc="-2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b="1" spc="-35" dirty="0">
                <a:latin typeface="Times New Roman" pitchFamily="18" charset="0"/>
                <a:cs typeface="Times New Roman" pitchFamily="18" charset="0"/>
              </a:rPr>
              <a:t>одежда</a:t>
            </a:r>
            <a:r>
              <a:rPr sz="2800" b="1" spc="-2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b="1" spc="25" dirty="0">
                <a:latin typeface="Times New Roman" pitchFamily="18" charset="0"/>
                <a:cs typeface="Times New Roman" pitchFamily="18" charset="0"/>
              </a:rPr>
              <a:t>по</a:t>
            </a:r>
            <a:r>
              <a:rPr sz="2800" b="1" spc="-2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b="1" spc="-45" dirty="0" err="1">
                <a:latin typeface="Times New Roman" pitchFamily="18" charset="0"/>
                <a:cs typeface="Times New Roman" pitchFamily="18" charset="0"/>
              </a:rPr>
              <a:t>погоде</a:t>
            </a:r>
            <a:r>
              <a:rPr sz="2800" b="1" i="1" spc="-45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800" b="1" i="1" spc="-45" dirty="0" smtClean="0">
              <a:latin typeface="Times New Roman" pitchFamily="18" charset="0"/>
              <a:cs typeface="Times New Roman" pitchFamily="18" charset="0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  <a:buClr>
                <a:srgbClr val="0AD0D9"/>
              </a:buClr>
              <a:buSzPct val="94230"/>
              <a:buFont typeface="Wingdings" pitchFamily="2" charset="2"/>
              <a:buChar char="q"/>
              <a:tabLst>
                <a:tab pos="278765" algn="l"/>
                <a:tab pos="279400" algn="l"/>
              </a:tabLst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b="1" dirty="0" err="1" smtClean="0">
                <a:latin typeface="Times New Roman" pitchFamily="18" charset="0"/>
                <a:cs typeface="Times New Roman" pitchFamily="18" charset="0"/>
              </a:rPr>
              <a:t>рациональное</a:t>
            </a:r>
            <a:r>
              <a:rPr sz="2800" b="1" spc="-2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b="1" spc="25" dirty="0">
                <a:latin typeface="Times New Roman" pitchFamily="18" charset="0"/>
                <a:cs typeface="Times New Roman" pitchFamily="18" charset="0"/>
              </a:rPr>
              <a:t>питание</a:t>
            </a:r>
            <a:r>
              <a:rPr sz="2800" b="1" i="1" spc="25" dirty="0">
                <a:latin typeface="Times New Roman" pitchFamily="18" charset="0"/>
                <a:cs typeface="Times New Roman" pitchFamily="18" charset="0"/>
              </a:rPr>
              <a:t>;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  <a:buClr>
                <a:srgbClr val="0AD0D9"/>
              </a:buClr>
              <a:buSzPct val="94230"/>
              <a:buFont typeface="Wingdings" pitchFamily="2" charset="2"/>
              <a:buChar char="q"/>
              <a:tabLst>
                <a:tab pos="278765" algn="l"/>
                <a:tab pos="279400" algn="l"/>
              </a:tabLst>
            </a:pPr>
            <a:r>
              <a:rPr lang="ru-RU" sz="2800" b="1" spc="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b="1" spc="20" dirty="0" err="1" smtClean="0">
                <a:latin typeface="Times New Roman" pitchFamily="18" charset="0"/>
                <a:cs typeface="Times New Roman" pitchFamily="18" charset="0"/>
              </a:rPr>
              <a:t>прогулки</a:t>
            </a:r>
            <a:r>
              <a:rPr sz="2800" b="1" spc="-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b="1" spc="35" dirty="0">
                <a:latin typeface="Times New Roman" pitchFamily="18" charset="0"/>
                <a:cs typeface="Times New Roman" pitchFamily="18" charset="0"/>
              </a:rPr>
              <a:t>на</a:t>
            </a:r>
            <a:r>
              <a:rPr sz="2800" b="1"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b="1" spc="-45" dirty="0">
                <a:latin typeface="Times New Roman" pitchFamily="18" charset="0"/>
                <a:cs typeface="Times New Roman" pitchFamily="18" charset="0"/>
              </a:rPr>
              <a:t>свежем</a:t>
            </a:r>
            <a:r>
              <a:rPr sz="2800" b="1" spc="-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b="1" spc="-110" dirty="0">
                <a:latin typeface="Times New Roman" pitchFamily="18" charset="0"/>
                <a:cs typeface="Times New Roman" pitchFamily="18" charset="0"/>
              </a:rPr>
              <a:t>воздухе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786446" y="4714884"/>
            <a:ext cx="2590800" cy="177330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0" name="AutoShape 4" descr="http://pediatriya.info/wp-content/uploads/2015/03/Rebenok_moet_ruki_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2" name="AutoShape 6" descr="http://pediatriya.info/wp-content/uploads/2015/03/Rebenok_moet_ruki_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4" name="AutoShape 8" descr="http://pediatriya.info/wp-content/uploads/2015/03/Rebenok_moet_ruki_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6" name="AutoShape 10" descr="http://pediatriya.info/wp-content/uploads/2015/03/Rebenok_moet_ruki_1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8" name="AutoShape 12" descr="https://medaboutme.ru/upload/medialibrary/64f/shutterstock_145145707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10" name="AutoShape 14" descr="https://medaboutme.ru/upload/medialibrary/64f/shutterstock_145145707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12" name="AutoShape 16" descr="https://medaboutme.ru/upload/medialibrary/64f/shutterstock_145145707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14" name="AutoShape 18" descr="http://dljadachnikov.ru/wp-content/uploads/2015/03/75be3b3a9b24f738a145432fe9fc27dc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16" name="AutoShape 20" descr="http://dljadachnikov.ru/wp-content/uploads/2015/03/75be3b3a9b24f738a145432fe9fc27dc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18" name="Picture 22" descr="http://ds134.ucoz.ru/_nw/6/51868036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14282" y="1214422"/>
            <a:ext cx="3143272" cy="2500330"/>
          </a:xfrm>
          <a:prstGeom prst="rect">
            <a:avLst/>
          </a:prstGeom>
          <a:noFill/>
        </p:spPr>
      </p:pic>
      <p:pic>
        <p:nvPicPr>
          <p:cNvPr id="4120" name="Picture 24" descr="http://heaclub.ru/tim/9f83375692925c1179da40a5d3991f59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0" y="4071942"/>
            <a:ext cx="3357554" cy="25003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611123" y="0"/>
            <a:ext cx="7872983" cy="20177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298185" y="1448765"/>
            <a:ext cx="3501390" cy="272061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546735" algn="just">
              <a:lnSpc>
                <a:spcPct val="100000"/>
              </a:lnSpc>
              <a:spcBef>
                <a:spcPts val="95"/>
              </a:spcBef>
            </a:pPr>
            <a:r>
              <a:rPr sz="4400" b="1" spc="-45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правильно  </a:t>
            </a:r>
            <a:r>
              <a:rPr sz="4400" b="1" spc="-85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используйте  </a:t>
            </a:r>
            <a:r>
              <a:rPr sz="4400" b="1" spc="-1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медиц</a:t>
            </a:r>
            <a:r>
              <a:rPr sz="4400" b="1" spc="-25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sz="4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нскую</a:t>
            </a:r>
            <a:endParaRPr sz="4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951230">
              <a:lnSpc>
                <a:spcPct val="100000"/>
              </a:lnSpc>
              <a:spcBef>
                <a:spcPts val="5"/>
              </a:spcBef>
            </a:pPr>
            <a:r>
              <a:rPr sz="4400" b="1" spc="-8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маску!</a:t>
            </a:r>
            <a:endParaRPr sz="4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http://pol2rm.ru/wp-content/uploads/2016/01/%D0%B3%D1%80%D0%B8%D0%BF%D0%BF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714488"/>
            <a:ext cx="4100540" cy="3048001"/>
          </a:xfrm>
          <a:prstGeom prst="rect">
            <a:avLst/>
          </a:prstGeom>
          <a:noFill/>
        </p:spPr>
      </p:pic>
      <p:pic>
        <p:nvPicPr>
          <p:cNvPr id="3076" name="Picture 4" descr="http://school13.ucoz.org/_nw/4/9966516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9190" y="4286256"/>
            <a:ext cx="3979507" cy="22145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252"/>
            <a:ext cx="9143999" cy="10261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2387" y="0"/>
            <a:ext cx="4741612" cy="5993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91187" cy="101993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44" y="52959"/>
            <a:ext cx="9145606" cy="90081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21436" y="285729"/>
            <a:ext cx="7360919" cy="78581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92100" y="1285860"/>
            <a:ext cx="8709056" cy="518475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50000"/>
              </a:lnSpc>
              <a:spcBef>
                <a:spcPts val="100"/>
              </a:spcBef>
              <a:buClr>
                <a:srgbClr val="0AD0D9"/>
              </a:buClr>
              <a:buSzPct val="89583"/>
              <a:buFont typeface="Wingdings" pitchFamily="2" charset="2"/>
              <a:buChar char="q"/>
              <a:tabLst>
                <a:tab pos="114935" algn="l"/>
              </a:tabLst>
            </a:pPr>
            <a:r>
              <a:rPr sz="3200" b="1" spc="-60" dirty="0" err="1" smtClean="0">
                <a:latin typeface="Times New Roman" pitchFamily="18" charset="0"/>
                <a:cs typeface="Times New Roman" pitchFamily="18" charset="0"/>
              </a:rPr>
              <a:t>Свести</a:t>
            </a:r>
            <a:r>
              <a:rPr sz="3200" b="1" spc="-18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b="1" spc="220" dirty="0" smtClean="0">
                <a:latin typeface="Times New Roman" pitchFamily="18" charset="0"/>
                <a:cs typeface="Times New Roman" pitchFamily="18" charset="0"/>
              </a:rPr>
              <a:t>к</a:t>
            </a:r>
            <a:r>
              <a:rPr sz="3200" b="1" spc="-1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b="1" spc="-20" dirty="0" err="1" smtClean="0">
                <a:latin typeface="Times New Roman" pitchFamily="18" charset="0"/>
                <a:cs typeface="Times New Roman" pitchFamily="18" charset="0"/>
              </a:rPr>
              <a:t>минимуму</a:t>
            </a:r>
            <a:r>
              <a:rPr sz="3200" b="1" spc="-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b="1" spc="70" dirty="0" err="1" smtClean="0">
                <a:latin typeface="Times New Roman" pitchFamily="18" charset="0"/>
                <a:cs typeface="Times New Roman" pitchFamily="18" charset="0"/>
              </a:rPr>
              <a:t>контакт</a:t>
            </a:r>
            <a:r>
              <a:rPr sz="3200" b="1" spc="-2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b="1" spc="-175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sz="3200" b="1" spc="-23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b="1" spc="-10" dirty="0" err="1" smtClean="0">
                <a:latin typeface="Times New Roman" pitchFamily="18" charset="0"/>
                <a:cs typeface="Times New Roman" pitchFamily="18" charset="0"/>
              </a:rPr>
              <a:t>другими</a:t>
            </a:r>
            <a:r>
              <a:rPr sz="3200" b="1" spc="-2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b="1" spc="-90" dirty="0" err="1" smtClean="0">
                <a:latin typeface="Times New Roman" pitchFamily="18" charset="0"/>
                <a:cs typeface="Times New Roman" pitchFamily="18" charset="0"/>
              </a:rPr>
              <a:t>людьми</a:t>
            </a:r>
            <a:endParaRPr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12700">
              <a:lnSpc>
                <a:spcPct val="150000"/>
              </a:lnSpc>
              <a:buClr>
                <a:srgbClr val="0AD0D9"/>
              </a:buClr>
              <a:buSzPct val="89583"/>
              <a:buFont typeface="Wingdings" pitchFamily="2" charset="2"/>
              <a:buChar char="q"/>
              <a:tabLst>
                <a:tab pos="114935" algn="l"/>
              </a:tabLst>
            </a:pPr>
            <a:r>
              <a:rPr sz="3200" b="1" spc="-110" dirty="0" err="1" smtClean="0">
                <a:latin typeface="Times New Roman" pitchFamily="18" charset="0"/>
                <a:cs typeface="Times New Roman" pitchFamily="18" charset="0"/>
              </a:rPr>
              <a:t>Соблюдать</a:t>
            </a:r>
            <a:r>
              <a:rPr sz="3200" b="1" spc="-1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b="1" spc="-30" dirty="0" err="1" smtClean="0">
                <a:latin typeface="Times New Roman" pitchFamily="18" charset="0"/>
                <a:cs typeface="Times New Roman" pitchFamily="18" charset="0"/>
              </a:rPr>
              <a:t>постельный</a:t>
            </a:r>
            <a:r>
              <a:rPr sz="3200" b="1" spc="-2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b="1" spc="55" dirty="0" err="1" smtClean="0">
                <a:latin typeface="Times New Roman" pitchFamily="18" charset="0"/>
                <a:cs typeface="Times New Roman" pitchFamily="18" charset="0"/>
              </a:rPr>
              <a:t>режим</a:t>
            </a:r>
            <a:endParaRPr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12700">
              <a:lnSpc>
                <a:spcPct val="150000"/>
              </a:lnSpc>
              <a:buClr>
                <a:srgbClr val="0AD0D9"/>
              </a:buClr>
              <a:buSzPct val="89583"/>
              <a:buFont typeface="Wingdings" pitchFamily="2" charset="2"/>
              <a:buChar char="q"/>
              <a:tabLst>
                <a:tab pos="114935" algn="l"/>
              </a:tabLst>
            </a:pPr>
            <a:r>
              <a:rPr sz="3200" b="1" spc="-20" dirty="0" err="1" smtClean="0">
                <a:latin typeface="Times New Roman" pitchFamily="18" charset="0"/>
                <a:cs typeface="Times New Roman" pitchFamily="18" charset="0"/>
              </a:rPr>
              <a:t>Обратиться</a:t>
            </a:r>
            <a:r>
              <a:rPr sz="3200" b="1" spc="-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b="1" spc="-50" dirty="0" err="1" smtClean="0">
                <a:latin typeface="Times New Roman" pitchFamily="18" charset="0"/>
                <a:cs typeface="Times New Roman" pitchFamily="18" charset="0"/>
              </a:rPr>
              <a:t>за</a:t>
            </a:r>
            <a:r>
              <a:rPr sz="3200" b="1" spc="-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b="1" spc="10" dirty="0" err="1" smtClean="0">
                <a:latin typeface="Times New Roman" pitchFamily="18" charset="0"/>
                <a:cs typeface="Times New Roman" pitchFamily="18" charset="0"/>
              </a:rPr>
              <a:t>медицинской</a:t>
            </a:r>
            <a:r>
              <a:rPr sz="3200" b="1" spc="-48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b="1" spc="-30" dirty="0" err="1" smtClean="0">
                <a:latin typeface="Times New Roman" pitchFamily="18" charset="0"/>
                <a:cs typeface="Times New Roman" pitchFamily="18" charset="0"/>
              </a:rPr>
              <a:t>помощью</a:t>
            </a:r>
            <a:endParaRPr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12700" marR="5080">
              <a:lnSpc>
                <a:spcPct val="150000"/>
              </a:lnSpc>
              <a:spcBef>
                <a:spcPts val="720"/>
              </a:spcBef>
              <a:buClr>
                <a:srgbClr val="0AD0D9"/>
              </a:buClr>
              <a:buSzPct val="89583"/>
              <a:buFont typeface="Wingdings" pitchFamily="2" charset="2"/>
              <a:buChar char="q"/>
              <a:tabLst>
                <a:tab pos="114935" algn="l"/>
              </a:tabLst>
            </a:pPr>
            <a:r>
              <a:rPr sz="3200" b="1" spc="-110" dirty="0" err="1" smtClean="0">
                <a:latin typeface="Times New Roman" pitchFamily="18" charset="0"/>
                <a:cs typeface="Times New Roman" pitchFamily="18" charset="0"/>
              </a:rPr>
              <a:t>Соблюдать</a:t>
            </a:r>
            <a:r>
              <a:rPr sz="3200" b="1" spc="-18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b="1" spc="-25" dirty="0" err="1" smtClean="0">
                <a:latin typeface="Times New Roman" pitchFamily="18" charset="0"/>
                <a:cs typeface="Times New Roman" pitchFamily="18" charset="0"/>
              </a:rPr>
              <a:t>правила</a:t>
            </a:r>
            <a:r>
              <a:rPr sz="3200" b="1" spc="-2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b="1" spc="40" dirty="0" err="1" smtClean="0">
                <a:latin typeface="Times New Roman" pitchFamily="18" charset="0"/>
                <a:cs typeface="Times New Roman" pitchFamily="18" charset="0"/>
              </a:rPr>
              <a:t>личной</a:t>
            </a:r>
            <a:r>
              <a:rPr sz="3200" b="1" spc="-1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b="1" spc="60" dirty="0" err="1" smtClean="0">
                <a:latin typeface="Times New Roman" pitchFamily="18" charset="0"/>
                <a:cs typeface="Times New Roman" pitchFamily="18" charset="0"/>
              </a:rPr>
              <a:t>гигиены</a:t>
            </a:r>
            <a:r>
              <a:rPr sz="3200" b="1" spc="6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sz="3200" b="1" spc="-13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spc="-135" dirty="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sz="3200" b="1" spc="-75" dirty="0" err="1" smtClean="0">
                <a:latin typeface="Times New Roman" pitchFamily="18" charset="0"/>
                <a:cs typeface="Times New Roman" pitchFamily="18" charset="0"/>
              </a:rPr>
              <a:t>спользовать</a:t>
            </a:r>
            <a:r>
              <a:rPr sz="3200" b="1" spc="-7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sz="3200" b="1" dirty="0" err="1" smtClean="0">
                <a:latin typeface="Times New Roman" pitchFamily="18" charset="0"/>
                <a:cs typeface="Times New Roman" pitchFamily="18" charset="0"/>
              </a:rPr>
              <a:t>медицинскую</a:t>
            </a:r>
            <a:r>
              <a:rPr sz="3200" b="1" spc="-2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b="1" spc="-70" dirty="0" err="1" smtClean="0">
                <a:latin typeface="Times New Roman" pitchFamily="18" charset="0"/>
                <a:cs typeface="Times New Roman" pitchFamily="18" charset="0"/>
              </a:rPr>
              <a:t>маску</a:t>
            </a:r>
            <a:endParaRPr lang="ru-RU" sz="3200" b="1" spc="-70" dirty="0" smtClean="0">
              <a:latin typeface="Times New Roman" pitchFamily="18" charset="0"/>
              <a:cs typeface="Times New Roman" pitchFamily="18" charset="0"/>
            </a:endParaRPr>
          </a:p>
          <a:p>
            <a:pPr marL="12700">
              <a:lnSpc>
                <a:spcPct val="150000"/>
              </a:lnSpc>
              <a:buClr>
                <a:srgbClr val="0AD0D9"/>
              </a:buClr>
              <a:buSzPct val="89583"/>
              <a:buFont typeface="Wingdings" pitchFamily="2" charset="2"/>
              <a:buChar char="q"/>
              <a:tabLst>
                <a:tab pos="114935" algn="l"/>
                <a:tab pos="4486275" algn="l"/>
              </a:tabLst>
            </a:pPr>
            <a:r>
              <a:rPr sz="3200" b="1" spc="50" dirty="0" err="1" smtClean="0">
                <a:latin typeface="Times New Roman" pitchFamily="18" charset="0"/>
                <a:cs typeface="Times New Roman" pitchFamily="18" charset="0"/>
              </a:rPr>
              <a:t>Пить</a:t>
            </a:r>
            <a:r>
              <a:rPr sz="3200" b="1" spc="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b="1" spc="10" dirty="0" err="1" smtClean="0">
                <a:latin typeface="Times New Roman" pitchFamily="18" charset="0"/>
                <a:cs typeface="Times New Roman" pitchFamily="18" charset="0"/>
              </a:rPr>
              <a:t>много</a:t>
            </a:r>
            <a:r>
              <a:rPr sz="3200" b="1" spc="-47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b="1" spc="-95" dirty="0" err="1" smtClean="0">
                <a:latin typeface="Times New Roman" pitchFamily="18" charset="0"/>
                <a:cs typeface="Times New Roman" pitchFamily="18" charset="0"/>
              </a:rPr>
              <a:t>воды</a:t>
            </a:r>
            <a:r>
              <a:rPr sz="3200" b="1" spc="-95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sz="3200" b="1" dirty="0" err="1" smtClean="0">
                <a:latin typeface="Times New Roman" pitchFamily="18" charset="0"/>
                <a:cs typeface="Times New Roman" pitchFamily="18" charset="0"/>
              </a:rPr>
              <a:t>чая</a:t>
            </a:r>
            <a:r>
              <a:rPr sz="3200" b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sz="3200" b="1" spc="-1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b="1" spc="-15" dirty="0" err="1" smtClean="0">
                <a:latin typeface="Times New Roman" pitchFamily="18" charset="0"/>
                <a:cs typeface="Times New Roman" pitchFamily="18" charset="0"/>
              </a:rPr>
              <a:t>сока</a:t>
            </a:r>
            <a:r>
              <a:rPr sz="3200" b="1" spc="-15" dirty="0" smtClean="0">
                <a:latin typeface="Times New Roman" pitchFamily="18" charset="0"/>
                <a:cs typeface="Times New Roman" pitchFamily="18" charset="0"/>
              </a:rPr>
              <a:t>,	</a:t>
            </a:r>
            <a:r>
              <a:rPr sz="3200" b="1" spc="45" dirty="0" err="1" smtClean="0">
                <a:latin typeface="Times New Roman" pitchFamily="18" charset="0"/>
                <a:cs typeface="Times New Roman" pitchFamily="18" charset="0"/>
              </a:rPr>
              <a:t>жидкости</a:t>
            </a:r>
            <a:r>
              <a:rPr sz="3200" b="1" i="1" spc="45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252"/>
            <a:ext cx="9143999" cy="10261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2387" y="0"/>
            <a:ext cx="4741612" cy="5993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91187" cy="101993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44" y="52959"/>
            <a:ext cx="9145606" cy="90081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57158" y="857232"/>
            <a:ext cx="8450580" cy="228601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006340" y="3756659"/>
            <a:ext cx="481584" cy="67970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006340" y="4122420"/>
            <a:ext cx="481584" cy="67970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006340" y="4488179"/>
            <a:ext cx="481584" cy="67970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006340" y="4853940"/>
            <a:ext cx="481584" cy="67970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864095" y="5219700"/>
            <a:ext cx="481583" cy="67970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6" name="AutoShape 2" descr="https://go4.imgsmail.ru/imgpreview?key=19eae7c5a04d8222&amp;mb=imgdb_preview_82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go4.imgsmail.ru/imgpreview?key=19eae7c5a04d8222&amp;mb=imgdb_preview_82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404</TotalTime>
  <Words>278</Words>
  <Application>Microsoft Office PowerPoint</Application>
  <PresentationFormat>Экран (4:3)</PresentationFormat>
  <Paragraphs>67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Office Theme</vt:lpstr>
      <vt:lpstr>Профилактика  ОРВИ и гриппа</vt:lpstr>
      <vt:lpstr>Презентация PowerPoint</vt:lpstr>
      <vt:lpstr>Презентация PowerPoint</vt:lpstr>
      <vt:lpstr>Чем опасен грипп?</vt:lpstr>
      <vt:lpstr>Осложнения гриппа:</vt:lpstr>
      <vt:lpstr>Основным средством профилактики гриппа является ВАКЦИНАЦИЯ</vt:lpstr>
      <vt:lpstr>Презентация PowerPoint</vt:lpstr>
      <vt:lpstr>Презентация PowerPoint</vt:lpstr>
      <vt:lpstr>Как действует вакцина?</vt:lpstr>
      <vt:lpstr>Вакцинация населения проводится  медицинскими работниками в прививочных кабинетах детских садов и  школ, а также в детских и взрослых поликлиниках.</vt:lpstr>
      <vt:lpstr>Презентация PowerPoint</vt:lpstr>
      <vt:lpstr>правильно  используйте  медицинскую маску!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Corinthian</dc:creator>
  <cp:lastModifiedBy>alsu75</cp:lastModifiedBy>
  <cp:revision>38</cp:revision>
  <cp:lastPrinted>2018-09-09T11:57:03Z</cp:lastPrinted>
  <dcterms:created xsi:type="dcterms:W3CDTF">2018-08-17T15:16:14Z</dcterms:created>
  <dcterms:modified xsi:type="dcterms:W3CDTF">2018-09-12T11:50:36Z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2017-09-18T00:00:00Z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2018-08-17T00:00:00Z</vt:filetime>
  </property>
</Properties>
</file>