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2" r:id="rId3"/>
    <p:sldId id="283" r:id="rId4"/>
    <p:sldId id="284" r:id="rId5"/>
    <p:sldId id="285" r:id="rId6"/>
    <p:sldId id="266" r:id="rId7"/>
    <p:sldId id="267" r:id="rId8"/>
    <p:sldId id="276" r:id="rId9"/>
    <p:sldId id="286" r:id="rId10"/>
    <p:sldId id="277" r:id="rId11"/>
    <p:sldId id="257" r:id="rId12"/>
    <p:sldId id="258" r:id="rId13"/>
    <p:sldId id="259" r:id="rId14"/>
    <p:sldId id="260" r:id="rId15"/>
    <p:sldId id="263" r:id="rId16"/>
    <p:sldId id="262" r:id="rId17"/>
    <p:sldId id="280" r:id="rId18"/>
    <p:sldId id="278" r:id="rId19"/>
    <p:sldId id="261" r:id="rId20"/>
    <p:sldId id="281" r:id="rId21"/>
    <p:sldId id="274" r:id="rId22"/>
    <p:sldId id="264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FC4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8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13" Type="http://schemas.openxmlformats.org/officeDocument/2006/relationships/image" Target="../media/image26.jpeg"/><Relationship Id="rId3" Type="http://schemas.openxmlformats.org/officeDocument/2006/relationships/image" Target="../media/image16.jpeg"/><Relationship Id="rId7" Type="http://schemas.openxmlformats.org/officeDocument/2006/relationships/image" Target="../media/image20.png"/><Relationship Id="rId12" Type="http://schemas.openxmlformats.org/officeDocument/2006/relationships/image" Target="../media/image25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11" Type="http://schemas.openxmlformats.org/officeDocument/2006/relationships/image" Target="../media/image24.png"/><Relationship Id="rId5" Type="http://schemas.openxmlformats.org/officeDocument/2006/relationships/image" Target="../media/image18.jpeg"/><Relationship Id="rId10" Type="http://schemas.openxmlformats.org/officeDocument/2006/relationships/image" Target="../media/image23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95535" y="439595"/>
            <a:ext cx="849694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Проект «Мы за мир без коррупции!» по формированию антикоррупционного мировоззрения детей старшего дошкольного возраста, родителей и педагогов ДОУ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99592" y="5733256"/>
            <a:ext cx="72728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 smtClean="0"/>
              <a:t>Демчук</a:t>
            </a:r>
            <a:r>
              <a:rPr lang="ru-RU" b="1" dirty="0" smtClean="0"/>
              <a:t> Зоя Александровна</a:t>
            </a:r>
          </a:p>
          <a:p>
            <a:pPr algn="ctr"/>
            <a:r>
              <a:rPr lang="ru-RU" b="1" dirty="0"/>
              <a:t>с</a:t>
            </a:r>
            <a:r>
              <a:rPr lang="ru-RU" b="1" dirty="0" smtClean="0"/>
              <a:t>тарший воспитатель первой квалификационной категории</a:t>
            </a:r>
          </a:p>
          <a:p>
            <a:pPr algn="ctr"/>
            <a:r>
              <a:rPr lang="ru-RU" b="1" dirty="0" smtClean="0"/>
              <a:t>МБДОУ №24 «Кук </a:t>
            </a:r>
            <a:r>
              <a:rPr lang="ru-RU" b="1" dirty="0" err="1" smtClean="0"/>
              <a:t>чэчэк</a:t>
            </a:r>
            <a:r>
              <a:rPr lang="ru-RU" b="1" dirty="0" smtClean="0"/>
              <a:t>»</a:t>
            </a:r>
            <a:endParaRPr lang="ru-RU" b="1" dirty="0"/>
          </a:p>
        </p:txBody>
      </p:sp>
      <p:pic>
        <p:nvPicPr>
          <p:cNvPr id="4098" name="Picture 2" descr="Картинки по запросу картинки по противодействию коррупци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1719" y="1916832"/>
            <a:ext cx="6124575" cy="3600400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404664"/>
            <a:ext cx="8352928" cy="8463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Вид: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познавательный, информационно-практико-ориентированный.</a:t>
            </a:r>
          </a:p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Тема проекта: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«Мы за мир без коррупции!»</a:t>
            </a:r>
          </a:p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Тип проекта: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долговременный (с сентября по май).</a:t>
            </a:r>
          </a:p>
          <a:p>
            <a:pPr algn="just" fontAlgn="base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изучить теоретически, обосновать методически и разработать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формы работы для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практической реализации антикоррупционного мировоззрения. Создание и внедрение организационно-правовых механизмов, нравственно-психологической атмосферы, направленных на эффективную профилактику коррупции в ДОУ.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fontAlgn="base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Задачи: 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 fontAlgn="base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Создание условий для формирования ценностных установок и развития способностей, необходимых для формирования у воспитанников ДОУ с позиции неприятия неправомерного поведения.</a:t>
            </a:r>
          </a:p>
          <a:p>
            <a:pPr algn="just" fontAlgn="base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2. Приобщение детей к социокультурным нормам, традициям семьи, общества и государства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Методы: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наглядные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(показ иллюстраций и презентаций, просмотр художественных фильмов, телепередач);</a:t>
            </a:r>
          </a:p>
          <a:p>
            <a:pPr algn="just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словесные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(чтение, рассказы, беседы, игровые ситуации, интеллектуальные игры).</a:t>
            </a:r>
          </a:p>
          <a:p>
            <a:pPr fontAlgn="base"/>
            <a:endParaRPr lang="ru-RU" dirty="0"/>
          </a:p>
          <a:p>
            <a:pPr fontAlgn="base"/>
            <a:endParaRPr lang="ru-RU" dirty="0" smtClean="0"/>
          </a:p>
          <a:p>
            <a:pPr fontAlgn="base"/>
            <a:endParaRPr lang="ru-RU" dirty="0"/>
          </a:p>
          <a:p>
            <a:pPr fontAlgn="base"/>
            <a:endParaRPr lang="ru-RU" dirty="0" smtClean="0"/>
          </a:p>
          <a:p>
            <a:pPr fontAlgn="base"/>
            <a:endParaRPr lang="ru-RU" dirty="0"/>
          </a:p>
          <a:p>
            <a:pPr fontAlgn="base"/>
            <a:endParaRPr lang="ru-RU" dirty="0" smtClean="0"/>
          </a:p>
          <a:p>
            <a:pPr fontAlgn="base"/>
            <a:endParaRPr lang="ru-RU" dirty="0"/>
          </a:p>
          <a:p>
            <a:pPr fontAlgn="base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1422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7704" y="764704"/>
            <a:ext cx="504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Этапы проекта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43608" y="1484784"/>
            <a:ext cx="7344816" cy="122413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ru-RU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этап – </a:t>
            </a: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подготовительный: постановка цели и задач, определение направлений, сбор необходимого материала, разработка плана мероприятий.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22679" y="3203046"/>
            <a:ext cx="7344816" cy="136815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этап – </a:t>
            </a:r>
            <a:r>
              <a:rPr lang="ru-RU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основной : реализация и выполнение плана мероприятий</a:t>
            </a:r>
            <a:r>
              <a:rPr lang="ru-RU" dirty="0"/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43608" y="5229200"/>
            <a:ext cx="7344816" cy="127444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III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этап –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заключительный: подведение итогов; корректировка планов на будущее.</a:t>
            </a:r>
          </a:p>
        </p:txBody>
      </p:sp>
    </p:spTree>
    <p:extLst>
      <p:ext uri="{BB962C8B-B14F-4D97-AF65-F5344CB8AC3E}">
        <p14:creationId xmlns:p14="http://schemas.microsoft.com/office/powerpoint/2010/main" val="44210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404664"/>
            <a:ext cx="7920880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Предполагаемый результат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ru-RU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*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Усвоены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детьми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необходимые знания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 данной теме.</a:t>
            </a:r>
          </a:p>
          <a:p>
            <a:pPr lvl="0" algn="just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*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сформирован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устойчивый интерес к правилам поведения в обществе.</a:t>
            </a:r>
          </a:p>
          <a:p>
            <a:pPr lvl="0" algn="just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*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Обогащён словарь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детей.</a:t>
            </a:r>
          </a:p>
          <a:p>
            <a:pPr lvl="0" algn="just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*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Развита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познавательная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активность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детей.</a:t>
            </a:r>
          </a:p>
          <a:p>
            <a:pPr lvl="0" algn="just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*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Активное участие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родителей в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педагогическом процессе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ДОУ.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Участники  проекта: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дети подготовительных групп, родители, педагоги.</a:t>
            </a:r>
          </a:p>
        </p:txBody>
      </p:sp>
    </p:spTree>
    <p:extLst>
      <p:ext uri="{BB962C8B-B14F-4D97-AF65-F5344CB8AC3E}">
        <p14:creationId xmlns:p14="http://schemas.microsoft.com/office/powerpoint/2010/main" val="4113341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404664"/>
            <a:ext cx="849694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Место реализации проекта:</a:t>
            </a: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МБДОУ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№ 24 «Кук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чэчэк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» г. Альметьевска, РТ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Актуальность:</a:t>
            </a: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проект направлен на решение вопросов воспитания антикоррупционного мировоззрения у детей, педагогов и родителей. В ходе проекта решаются задачи правовой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грамотности</a:t>
            </a:r>
            <a:r>
              <a:rPr lang="ru-RU" sz="2800" dirty="0" smtClean="0"/>
              <a:t>,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прочных нравственных основ личности,  гражданской позиции и устойчивых навыков антикоррупционного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поведения, 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речевой активности детей, совершенствование связной речи, развитие и обогащение словаря по данной теме.</a:t>
            </a:r>
          </a:p>
        </p:txBody>
      </p:sp>
    </p:spTree>
    <p:extLst>
      <p:ext uri="{BB962C8B-B14F-4D97-AF65-F5344CB8AC3E}">
        <p14:creationId xmlns:p14="http://schemas.microsoft.com/office/powerpoint/2010/main" val="2375643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-243408"/>
            <a:ext cx="763284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Основное содержание проекта:</a:t>
            </a:r>
          </a:p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Формы работы с детьми</a:t>
            </a: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2276872"/>
            <a:ext cx="2880320" cy="43924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2"/>
                </a:solidFill>
              </a:rPr>
              <a:t>Речевая деятельность:</a:t>
            </a:r>
          </a:p>
          <a:p>
            <a:pPr algn="ctr"/>
            <a:endParaRPr lang="ru-RU" sz="2400" b="1" dirty="0">
              <a:solidFill>
                <a:schemeClr val="tx2"/>
              </a:solidFill>
            </a:endParaRPr>
          </a:p>
          <a:p>
            <a:pPr algn="ctr"/>
            <a:endParaRPr lang="ru-RU" sz="2400" b="1" dirty="0" smtClean="0">
              <a:solidFill>
                <a:schemeClr val="tx2"/>
              </a:solidFill>
            </a:endParaRPr>
          </a:p>
          <a:p>
            <a:pPr algn="ctr"/>
            <a:endParaRPr lang="ru-RU" sz="2400" b="1" dirty="0" smtClean="0">
              <a:solidFill>
                <a:schemeClr val="tx2"/>
              </a:solidFill>
            </a:endParaRPr>
          </a:p>
          <a:p>
            <a:pPr marL="285750" indent="-285750">
              <a:buFontTx/>
              <a:buChar char="-"/>
            </a:pPr>
            <a:r>
              <a:rPr lang="ru-RU" b="1" dirty="0" smtClean="0">
                <a:solidFill>
                  <a:schemeClr val="tx1"/>
                </a:solidFill>
              </a:rPr>
              <a:t>экскурсии;</a:t>
            </a:r>
          </a:p>
          <a:p>
            <a:pPr marL="285750" indent="-285750">
              <a:buFontTx/>
              <a:buChar char="-"/>
            </a:pPr>
            <a:r>
              <a:rPr lang="ru-RU" b="1" dirty="0">
                <a:solidFill>
                  <a:schemeClr val="tx1"/>
                </a:solidFill>
              </a:rPr>
              <a:t>п</a:t>
            </a:r>
            <a:r>
              <a:rPr lang="ru-RU" b="1" dirty="0" smtClean="0">
                <a:solidFill>
                  <a:schemeClr val="tx1"/>
                </a:solidFill>
              </a:rPr>
              <a:t>росмотр презентаций и иллюстраций;</a:t>
            </a:r>
          </a:p>
          <a:p>
            <a:pPr marL="285750" indent="-285750">
              <a:buFontTx/>
              <a:buChar char="-"/>
            </a:pPr>
            <a:r>
              <a:rPr lang="ru-RU" b="1" dirty="0">
                <a:solidFill>
                  <a:schemeClr val="tx1"/>
                </a:solidFill>
              </a:rPr>
              <a:t>ч</a:t>
            </a:r>
            <a:r>
              <a:rPr lang="ru-RU" b="1" dirty="0" smtClean="0">
                <a:solidFill>
                  <a:schemeClr val="tx1"/>
                </a:solidFill>
              </a:rPr>
              <a:t>тение художественной литературы;</a:t>
            </a:r>
          </a:p>
          <a:p>
            <a:pPr marL="285750" indent="-285750">
              <a:buFontTx/>
              <a:buChar char="-"/>
            </a:pPr>
            <a:r>
              <a:rPr lang="ru-RU" b="1" dirty="0">
                <a:solidFill>
                  <a:schemeClr val="tx1"/>
                </a:solidFill>
              </a:rPr>
              <a:t>б</a:t>
            </a:r>
            <a:r>
              <a:rPr lang="ru-RU" b="1" dirty="0" smtClean="0">
                <a:solidFill>
                  <a:schemeClr val="tx1"/>
                </a:solidFill>
              </a:rPr>
              <a:t>еседы;</a:t>
            </a:r>
          </a:p>
          <a:p>
            <a:pPr marL="285750" indent="-285750">
              <a:buFontTx/>
              <a:buChar char="-"/>
            </a:pPr>
            <a:r>
              <a:rPr lang="ru-RU" b="1" dirty="0">
                <a:solidFill>
                  <a:schemeClr val="tx1"/>
                </a:solidFill>
              </a:rPr>
              <a:t>з</a:t>
            </a:r>
            <a:r>
              <a:rPr lang="ru-RU" b="1" dirty="0" smtClean="0">
                <a:solidFill>
                  <a:schemeClr val="tx1"/>
                </a:solidFill>
              </a:rPr>
              <a:t>аучивание стихов, пословиц, поговорок.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75856" y="2276872"/>
            <a:ext cx="2808312" cy="43924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Игровая деятельность:</a:t>
            </a:r>
          </a:p>
          <a:p>
            <a:pPr algn="ctr"/>
            <a:endParaRPr lang="ru-RU" sz="2400" b="1" dirty="0">
              <a:solidFill>
                <a:srgbClr val="C00000"/>
              </a:solidFill>
            </a:endParaRPr>
          </a:p>
          <a:p>
            <a:pPr algn="ctr"/>
            <a:endParaRPr lang="ru-RU" sz="2400" b="1" dirty="0" smtClean="0">
              <a:solidFill>
                <a:srgbClr val="C00000"/>
              </a:solidFill>
            </a:endParaRPr>
          </a:p>
          <a:p>
            <a:pPr algn="ctr"/>
            <a:endParaRPr lang="ru-RU" sz="2400" b="1" dirty="0" smtClean="0">
              <a:solidFill>
                <a:srgbClr val="C00000"/>
              </a:solidFill>
            </a:endParaRPr>
          </a:p>
          <a:p>
            <a:pPr algn="ctr"/>
            <a:endParaRPr lang="ru-RU" sz="2400" b="1" dirty="0">
              <a:solidFill>
                <a:srgbClr val="C00000"/>
              </a:solidFill>
            </a:endParaRPr>
          </a:p>
          <a:p>
            <a:pPr marL="285750" indent="-285750">
              <a:buFontTx/>
              <a:buChar char="-"/>
            </a:pPr>
            <a:r>
              <a:rPr lang="ru-RU" b="1" dirty="0">
                <a:solidFill>
                  <a:schemeClr val="tx1"/>
                </a:solidFill>
              </a:rPr>
              <a:t>д</a:t>
            </a:r>
            <a:r>
              <a:rPr lang="ru-RU" b="1" dirty="0" smtClean="0">
                <a:solidFill>
                  <a:schemeClr val="tx1"/>
                </a:solidFill>
              </a:rPr>
              <a:t>идактические и настольные игры;</a:t>
            </a:r>
          </a:p>
          <a:p>
            <a:pPr marL="285750" indent="-285750">
              <a:buFontTx/>
              <a:buChar char="-"/>
            </a:pPr>
            <a:r>
              <a:rPr lang="ru-RU" b="1" dirty="0">
                <a:solidFill>
                  <a:schemeClr val="tx1"/>
                </a:solidFill>
              </a:rPr>
              <a:t>т</a:t>
            </a:r>
            <a:r>
              <a:rPr lang="ru-RU" b="1" dirty="0" smtClean="0">
                <a:solidFill>
                  <a:schemeClr val="tx1"/>
                </a:solidFill>
              </a:rPr>
              <a:t>ворческие игры;</a:t>
            </a:r>
          </a:p>
          <a:p>
            <a:pPr marL="285750" indent="-285750">
              <a:buFontTx/>
              <a:buChar char="-"/>
            </a:pPr>
            <a:r>
              <a:rPr lang="ru-RU" b="1" dirty="0">
                <a:solidFill>
                  <a:schemeClr val="tx1"/>
                </a:solidFill>
              </a:rPr>
              <a:t>п</a:t>
            </a:r>
            <a:r>
              <a:rPr lang="ru-RU" b="1" dirty="0" smtClean="0">
                <a:solidFill>
                  <a:schemeClr val="tx1"/>
                </a:solidFill>
              </a:rPr>
              <a:t>альчиковые игры;</a:t>
            </a:r>
          </a:p>
          <a:p>
            <a:pPr marL="285750" indent="-285750">
              <a:buFontTx/>
              <a:buChar char="-"/>
            </a:pPr>
            <a:r>
              <a:rPr lang="ru-RU" b="1" dirty="0">
                <a:solidFill>
                  <a:schemeClr val="tx1"/>
                </a:solidFill>
              </a:rPr>
              <a:t>т</a:t>
            </a:r>
            <a:r>
              <a:rPr lang="ru-RU" b="1" dirty="0" smtClean="0">
                <a:solidFill>
                  <a:schemeClr val="tx1"/>
                </a:solidFill>
              </a:rPr>
              <a:t>еатральные игры («Аптека добрых дел»).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228184" y="2276872"/>
            <a:ext cx="2736304" cy="439248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Досуговая деятельность:</a:t>
            </a:r>
          </a:p>
          <a:p>
            <a:pPr algn="ctr"/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ru-RU" b="1" dirty="0" smtClean="0">
                <a:solidFill>
                  <a:schemeClr val="tx1"/>
                </a:solidFill>
              </a:rPr>
              <a:t>- просмотр мультфильмов («Просто так»);</a:t>
            </a:r>
          </a:p>
          <a:p>
            <a:pPr marL="285750" indent="-285750">
              <a:buFontTx/>
              <a:buChar char="-"/>
            </a:pPr>
            <a:r>
              <a:rPr lang="ru-RU" b="1" dirty="0" smtClean="0">
                <a:solidFill>
                  <a:schemeClr val="tx1"/>
                </a:solidFill>
              </a:rPr>
              <a:t>слушание аудио (песенка Кота Леопольда);</a:t>
            </a:r>
          </a:p>
          <a:p>
            <a:pPr marL="285750" indent="-285750">
              <a:buFontTx/>
              <a:buChar char="-"/>
            </a:pPr>
            <a:r>
              <a:rPr lang="ru-RU" b="1" dirty="0">
                <a:solidFill>
                  <a:schemeClr val="tx1"/>
                </a:solidFill>
              </a:rPr>
              <a:t>и</a:t>
            </a:r>
            <a:r>
              <a:rPr lang="ru-RU" b="1" dirty="0" smtClean="0">
                <a:solidFill>
                  <a:schemeClr val="tx1"/>
                </a:solidFill>
              </a:rPr>
              <a:t>нсценировки разных ситуаций;</a:t>
            </a:r>
          </a:p>
          <a:p>
            <a:pPr marL="285750" indent="-285750">
              <a:buFontTx/>
              <a:buChar char="-"/>
            </a:pPr>
            <a:r>
              <a:rPr lang="ru-RU" b="1" dirty="0">
                <a:solidFill>
                  <a:schemeClr val="tx1"/>
                </a:solidFill>
              </a:rPr>
              <a:t>в</a:t>
            </a:r>
            <a:r>
              <a:rPr lang="ru-RU" b="1" dirty="0" smtClean="0">
                <a:solidFill>
                  <a:schemeClr val="tx1"/>
                </a:solidFill>
              </a:rPr>
              <a:t>ыставка детских рисунков «Наши добрые дела»;</a:t>
            </a:r>
          </a:p>
          <a:p>
            <a:pPr marL="285750" indent="-285750">
              <a:buFontTx/>
              <a:buChar char="-"/>
            </a:pPr>
            <a:r>
              <a:rPr lang="ru-RU" b="1" dirty="0" smtClean="0">
                <a:solidFill>
                  <a:schemeClr val="tx1"/>
                </a:solidFill>
              </a:rPr>
              <a:t>«Уроки этикета».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332656"/>
            <a:ext cx="82809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spc="-15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Формы работы с педагогами</a:t>
            </a:r>
            <a:endParaRPr lang="ru-RU" sz="2400" b="1" spc="-15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794321"/>
            <a:ext cx="7488832" cy="58030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Традиционные:</a:t>
            </a:r>
          </a:p>
          <a:p>
            <a:pPr marL="285750" indent="-285750">
              <a:buFontTx/>
              <a:buChar char="-"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Работа с инструктивно-директивными документами;</a:t>
            </a:r>
          </a:p>
          <a:p>
            <a:pPr marL="285750" indent="-285750">
              <a:buFontTx/>
              <a:buChar char="-"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консультации;</a:t>
            </a:r>
          </a:p>
          <a:p>
            <a:pPr marL="285750" indent="-285750">
              <a:buFontTx/>
              <a:buChar char="-"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обрания;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книжная выставка;</a:t>
            </a:r>
          </a:p>
          <a:p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педагогический час  (совет).</a:t>
            </a:r>
          </a:p>
          <a:p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Нетрадиционные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«круглый стол»;</a:t>
            </a:r>
          </a:p>
          <a:p>
            <a:pPr marL="285750" indent="-285750">
              <a:buFontTx/>
              <a:buChar char="-"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еминар, конференция;</a:t>
            </a:r>
          </a:p>
          <a:p>
            <a:pPr marL="285750" indent="-285750">
              <a:buFontTx/>
              <a:buChar char="-"/>
            </a:pPr>
            <a:r>
              <a:rPr lang="ru-RU" sz="2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иммитация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конкретных ситуаций;</a:t>
            </a:r>
          </a:p>
          <a:p>
            <a:pPr marL="285750" indent="-285750">
              <a:buFontTx/>
              <a:buChar char="-"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азгадывание кроссвордов, </a:t>
            </a:r>
            <a:r>
              <a:rPr lang="ru-RU" sz="2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филвордов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>
              <a:buFontTx/>
              <a:buChar char="-"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нализ высказываний детей, их поведения, творчества;</a:t>
            </a:r>
          </a:p>
          <a:p>
            <a:pPr marL="285750" indent="-285750">
              <a:buFontTx/>
              <a:buChar char="-"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нтеллектуальные, деловые и творческие развивающие игры;</a:t>
            </a:r>
          </a:p>
          <a:p>
            <a:pPr marL="285750" indent="-285750">
              <a:buFontTx/>
              <a:buChar char="-"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ебаты;</a:t>
            </a:r>
          </a:p>
          <a:p>
            <a:pPr marL="285750" indent="-285750">
              <a:buFontTx/>
              <a:buChar char="-"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оллективная творческая деятельность;</a:t>
            </a:r>
          </a:p>
          <a:p>
            <a:pPr marL="285750" indent="-285750">
              <a:buFontTx/>
              <a:buChar char="-"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укцион педагогических идей и др.</a:t>
            </a:r>
          </a:p>
          <a:p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107504" y="463345"/>
            <a:ext cx="885698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Формы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 работы с родителями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331640" y="1305953"/>
            <a:ext cx="6552728" cy="453650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Tx/>
              <a:buChar char="-"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Информационный стенд;</a:t>
            </a:r>
          </a:p>
          <a:p>
            <a:pPr marL="285750" indent="-285750">
              <a:buFontTx/>
              <a:buChar char="-"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нкетирование;</a:t>
            </a:r>
          </a:p>
          <a:p>
            <a:pPr marL="285750" indent="-285750">
              <a:buFontTx/>
              <a:buChar char="-"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онсультации;</a:t>
            </a:r>
          </a:p>
          <a:p>
            <a:pPr marL="285750" indent="-285750">
              <a:buFontTx/>
              <a:buChar char="-"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обрания;</a:t>
            </a:r>
          </a:p>
          <a:p>
            <a:pPr marL="285750" indent="-285750">
              <a:buFontTx/>
              <a:buChar char="-"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нижная выставка;</a:t>
            </a:r>
          </a:p>
          <a:p>
            <a:pPr marL="285750" indent="-285750">
              <a:buFontTx/>
              <a:buChar char="-"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еделя (день) правовых знаний;</a:t>
            </a:r>
          </a:p>
          <a:p>
            <a:pPr marL="285750" indent="-285750">
              <a:buFontTx/>
              <a:buChar char="-"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ото-выставки;</a:t>
            </a:r>
          </a:p>
          <a:p>
            <a:pPr marL="285750" indent="-285750">
              <a:buFontTx/>
              <a:buChar char="-"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ыступления с презентациями;</a:t>
            </a:r>
          </a:p>
          <a:p>
            <a:pPr marL="285750" indent="-285750">
              <a:buFontTx/>
              <a:buChar char="-"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азработка памятки;</a:t>
            </a:r>
          </a:p>
          <a:p>
            <a:pPr marL="285750" indent="-285750">
              <a:buFontTx/>
              <a:buChar char="-"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щик о сообщениях о коррупционных нарушениях сотрудниками ДОУ.</a:t>
            </a:r>
          </a:p>
          <a:p>
            <a:pPr marL="285750" indent="-285750">
              <a:buFontTx/>
              <a:buChar char="-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71600" y="260648"/>
            <a:ext cx="7128792" cy="122413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Мероприятия по итогам проекта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«Мы за мир без коррупции!»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3356992"/>
            <a:ext cx="2376264" cy="266429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КВН для педагогов в форме коллективной творческой деятельности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75856" y="3356992"/>
            <a:ext cx="2664296" cy="266429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Интегрированная ОД с детьми подготовительной группы «Суд идёт»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372200" y="3356992"/>
            <a:ext cx="2376264" cy="266429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День правовых знаний для детей и родителей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трелка вниз 6"/>
          <p:cNvSpPr/>
          <p:nvPr/>
        </p:nvSpPr>
        <p:spPr>
          <a:xfrm>
            <a:off x="4251751" y="2132856"/>
            <a:ext cx="484632" cy="978408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>
            <a:off x="1440988" y="2132856"/>
            <a:ext cx="484632" cy="978408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>
            <a:off x="7318016" y="2098754"/>
            <a:ext cx="484632" cy="978408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6386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107504" y="-1180923"/>
            <a:ext cx="8856984" cy="7879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1" i="0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3200" b="1" dirty="0">
              <a:solidFill>
                <a:srgbClr val="FF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1" i="0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КВН для педагогов в форме коллективной творческой деятельности (КТД)</a:t>
            </a: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fontAlgn="base"/>
            <a:r>
              <a:rPr kumimoji="0" lang="ru-RU" sz="2400" b="1" i="0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 внедрение организационно-правовых механизмов, нравственно-психологической атмосферы, направленных на эффективную профилактику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коррупции.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just" fontAlgn="base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Формирование ценностных установок и развитие способностей, необходимых для формирования у воспитанников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 педагогов ДОУ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 позиции неприятия неправомерного поведения. Приобщение детей к социокультурным нормам, традициям семьи, общества и государства.</a:t>
            </a:r>
          </a:p>
          <a:p>
            <a:pPr algn="just" fontAlgn="base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Оборудование: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ноутбук,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проектор, экран, слайды по теме педсовета, голубая бумага, 2 стола,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клей-карандаш – 10 шт.,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филворды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цветные маркеры.</a:t>
            </a: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1" i="0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0"/>
            <a:ext cx="8856984" cy="11791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AutoNum type="arabicPeriod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Разминка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: ответь одним словом</a:t>
            </a:r>
            <a:r>
              <a:rPr lang="ru-RU" b="1" dirty="0" smtClean="0"/>
              <a:t>: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b="1" dirty="0"/>
          </a:p>
          <a:p>
            <a:pPr marL="342900" lvl="0" indent="-342900">
              <a:buAutoNum type="arabicPeriod"/>
            </a:pPr>
            <a:endParaRPr lang="ru-RU" b="1" dirty="0" smtClean="0"/>
          </a:p>
          <a:p>
            <a:pPr marL="342900" lvl="0" indent="-342900">
              <a:buAutoNum type="arabicPeriod"/>
            </a:pPr>
            <a:endParaRPr lang="ru-RU" b="1" dirty="0"/>
          </a:p>
          <a:p>
            <a:pPr marL="342900" lvl="0" indent="-342900">
              <a:buAutoNum type="arabicPeriod"/>
            </a:pPr>
            <a:endParaRPr lang="ru-RU" b="1" dirty="0" smtClean="0"/>
          </a:p>
          <a:p>
            <a:pPr marL="342900" lvl="0" indent="-342900">
              <a:buAutoNum type="arabicPeriod"/>
            </a:pPr>
            <a:endParaRPr lang="ru-RU" b="1" dirty="0"/>
          </a:p>
          <a:p>
            <a:pPr marL="342900" lvl="0" indent="-342900">
              <a:buAutoNum type="arabicPeriod"/>
            </a:pPr>
            <a:endParaRPr lang="ru-RU" b="1" dirty="0" smtClean="0"/>
          </a:p>
          <a:p>
            <a:pPr marL="342900" lvl="0" indent="-342900">
              <a:buAutoNum type="arabicPeriod"/>
            </a:pPr>
            <a:endParaRPr lang="ru-RU" b="1" dirty="0"/>
          </a:p>
          <a:p>
            <a:pPr marL="342900" lvl="0" indent="-342900">
              <a:buAutoNum type="arabicPeriod"/>
            </a:pPr>
            <a:endParaRPr lang="ru-RU" b="1" dirty="0" smtClean="0"/>
          </a:p>
          <a:p>
            <a:pPr marL="342900" lvl="0" indent="-342900">
              <a:buAutoNum type="arabicPeriod"/>
            </a:pPr>
            <a:endParaRPr lang="ru-RU" b="1" dirty="0"/>
          </a:p>
          <a:p>
            <a:pPr marL="342900" lvl="0" indent="-342900">
              <a:buAutoNum type="arabicPeriod"/>
            </a:pPr>
            <a:endParaRPr lang="ru-RU" b="1" dirty="0" smtClean="0"/>
          </a:p>
          <a:p>
            <a:pPr marL="342900" lvl="0" indent="-342900">
              <a:buAutoNum type="arabicPeriod"/>
            </a:pPr>
            <a:endParaRPr lang="ru-RU" b="1" dirty="0"/>
          </a:p>
          <a:p>
            <a:pPr marL="342900" lvl="0" indent="-342900">
              <a:buAutoNum type="arabicPeriod"/>
            </a:pPr>
            <a:endParaRPr lang="ru-RU" b="1" dirty="0" smtClean="0"/>
          </a:p>
          <a:p>
            <a:pPr marL="342900" lvl="0" indent="-342900">
              <a:buAutoNum type="arabicPeriod"/>
            </a:pPr>
            <a:endParaRPr lang="ru-RU" b="1" dirty="0"/>
          </a:p>
          <a:p>
            <a:pPr marL="342900" lvl="0" indent="-342900">
              <a:buAutoNum type="arabicPeriod"/>
            </a:pPr>
            <a:endParaRPr lang="ru-RU" b="1" dirty="0" smtClean="0"/>
          </a:p>
          <a:p>
            <a:pPr marL="342900" lvl="0" indent="-342900">
              <a:buAutoNum type="arabicPeriod"/>
            </a:pPr>
            <a:endParaRPr lang="ru-RU" b="1" dirty="0"/>
          </a:p>
          <a:p>
            <a:pPr marL="342900" lvl="0" indent="-342900">
              <a:buAutoNum type="arabicPeriod"/>
            </a:pPr>
            <a:endParaRPr lang="ru-RU" b="1" dirty="0" smtClean="0"/>
          </a:p>
          <a:p>
            <a:pPr marL="342900" lvl="0" indent="-342900">
              <a:buAutoNum type="arabicPeriod"/>
            </a:pPr>
            <a:endParaRPr lang="ru-RU" b="1" dirty="0"/>
          </a:p>
          <a:p>
            <a:pPr marL="342900" lvl="0" indent="-342900">
              <a:buAutoNum type="arabicPeriod"/>
            </a:pPr>
            <a:endParaRPr lang="ru-RU" dirty="0"/>
          </a:p>
        </p:txBody>
      </p:sp>
      <p:sp>
        <p:nvSpPr>
          <p:cNvPr id="11" name="Улыбающееся лицо 10"/>
          <p:cNvSpPr/>
          <p:nvPr/>
        </p:nvSpPr>
        <p:spPr>
          <a:xfrm flipH="1">
            <a:off x="8046180" y="151940"/>
            <a:ext cx="990316" cy="883881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ятно 1 11"/>
          <p:cNvSpPr/>
          <p:nvPr/>
        </p:nvSpPr>
        <p:spPr>
          <a:xfrm>
            <a:off x="26513" y="397489"/>
            <a:ext cx="3676662" cy="2016223"/>
          </a:xfrm>
          <a:prstGeom prst="irregularSeal1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компроментация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Пятно 1 12"/>
          <p:cNvSpPr/>
          <p:nvPr/>
        </p:nvSpPr>
        <p:spPr>
          <a:xfrm>
            <a:off x="5508104" y="655509"/>
            <a:ext cx="3389880" cy="2214245"/>
          </a:xfrm>
          <a:prstGeom prst="irregularSeal1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взяточничество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Пятно 1 13"/>
          <p:cNvSpPr/>
          <p:nvPr/>
        </p:nvSpPr>
        <p:spPr>
          <a:xfrm>
            <a:off x="2483768" y="1153921"/>
            <a:ext cx="3600400" cy="3121742"/>
          </a:xfrm>
          <a:prstGeom prst="irregularSeal1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противодействие коррупции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5" name="Пятно 2 14"/>
          <p:cNvSpPr/>
          <p:nvPr/>
        </p:nvSpPr>
        <p:spPr>
          <a:xfrm>
            <a:off x="113008" y="2614597"/>
            <a:ext cx="4458992" cy="2234310"/>
          </a:xfrm>
          <a:prstGeom prst="irregularSeal2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вымогательство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6" name="Пятно 2 15"/>
          <p:cNvSpPr/>
          <p:nvPr/>
        </p:nvSpPr>
        <p:spPr>
          <a:xfrm>
            <a:off x="6574765" y="2614597"/>
            <a:ext cx="1887470" cy="2211342"/>
          </a:xfrm>
          <a:prstGeom prst="irregularSeal2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закон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7" name="Пятно 1 16"/>
          <p:cNvSpPr/>
          <p:nvPr/>
        </p:nvSpPr>
        <p:spPr>
          <a:xfrm>
            <a:off x="467221" y="4580797"/>
            <a:ext cx="2094382" cy="2260186"/>
          </a:xfrm>
          <a:prstGeom prst="irregularSeal1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спонсор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8" name="Пятно 2 17"/>
          <p:cNvSpPr/>
          <p:nvPr/>
        </p:nvSpPr>
        <p:spPr>
          <a:xfrm>
            <a:off x="2705618" y="3789040"/>
            <a:ext cx="3522565" cy="2952328"/>
          </a:xfrm>
          <a:prstGeom prst="irregularSeal2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бескорыстие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9" name="Пятно 1 18"/>
          <p:cNvSpPr/>
          <p:nvPr/>
        </p:nvSpPr>
        <p:spPr>
          <a:xfrm>
            <a:off x="5862317" y="4774076"/>
            <a:ext cx="3174179" cy="2186702"/>
          </a:xfrm>
          <a:prstGeom prst="irregularSeal1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коррупция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260648"/>
            <a:ext cx="8712968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2. Разгадывание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филвордов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(10 мин.)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уточнить знания по данной теме, развивать кругозор. Каждой команде даётся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филворд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на экране интерактивной доски или на ватмане. Педагоги по очереди находят слова по теме п/с и выделяют ярким маркером. Команда, выполнившая задание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быстрее,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получает смайлик. </a:t>
            </a:r>
          </a:p>
        </p:txBody>
      </p:sp>
      <p:pic>
        <p:nvPicPr>
          <p:cNvPr id="1026" name="Picture 2" descr="C:\Users\Admin3\Desktop\Коррупция\IMG_613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132856"/>
            <a:ext cx="6552728" cy="4464496"/>
          </a:xfrm>
          <a:prstGeom prst="rect">
            <a:avLst/>
          </a:prstGeom>
          <a:noFill/>
          <a:ln w="38100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Улыбающееся лицо 3"/>
          <p:cNvSpPr/>
          <p:nvPr/>
        </p:nvSpPr>
        <p:spPr>
          <a:xfrm flipH="1">
            <a:off x="8028384" y="1988840"/>
            <a:ext cx="990316" cy="883881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88640"/>
            <a:ext cx="842493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3.  КТД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составление конспекта мероприятия с детьми (ОД, досуг, викторина или др.), используя материал из педагогической копилки (15 мин.):</a:t>
            </a:r>
          </a:p>
        </p:txBody>
      </p:sp>
      <p:pic>
        <p:nvPicPr>
          <p:cNvPr id="2050" name="Picture 2" descr="C:\Users\Admin3\Desktop\Коррупция\IMG_613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004" y="942972"/>
            <a:ext cx="4356484" cy="3062092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dmin3\Desktop\Коррупция\IMG_613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068960"/>
            <a:ext cx="4896544" cy="3528392"/>
          </a:xfrm>
          <a:prstGeom prst="rect">
            <a:avLst/>
          </a:prstGeom>
          <a:noFill/>
          <a:ln w="38100"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1"/>
            <a:ext cx="86409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4. Составить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коллаж на тему «Нет – коррупции!»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Admin3\Desktop\Коррупция\IMG_613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779926"/>
            <a:ext cx="3744416" cy="2649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3\Desktop\Коррупция\IMG_613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779926"/>
            <a:ext cx="3816424" cy="2649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Admin3\Desktop\Коррупция\IMG_613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789040"/>
            <a:ext cx="3744416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Admin3\Desktop\Коррупция\IMG_613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789040"/>
            <a:ext cx="3816424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1" y="188640"/>
            <a:ext cx="69583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5. Подведение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итогов жюри</a:t>
            </a:r>
            <a:r>
              <a:rPr lang="ru-RU" b="1" dirty="0"/>
              <a:t>.</a:t>
            </a:r>
            <a:endParaRPr lang="ru-RU" dirty="0"/>
          </a:p>
        </p:txBody>
      </p:sp>
      <p:pic>
        <p:nvPicPr>
          <p:cNvPr id="1026" name="Picture 2" descr="C:\Users\Admin3\Desktop\20170403_1235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24744"/>
            <a:ext cx="8208912" cy="5157192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188640"/>
            <a:ext cx="871296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День правовых знаний </a:t>
            </a:r>
          </a:p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для детей и родителей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повышение уровня правосознания и правовой культуры детей и родителей.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Admin3\Desktop\Коррупция\IMG_61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004522"/>
            <a:ext cx="6912768" cy="4592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19672" y="0"/>
            <a:ext cx="5904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Анкетирование родителей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-11021109"/>
            <a:ext cx="8352928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400" b="1" dirty="0" smtClean="0"/>
          </a:p>
          <a:p>
            <a:endParaRPr lang="ru-RU" sz="1400" b="1" dirty="0"/>
          </a:p>
          <a:p>
            <a:endParaRPr lang="ru-RU" sz="1400" b="1" dirty="0" smtClean="0"/>
          </a:p>
          <a:p>
            <a:endParaRPr lang="ru-RU" sz="1400" b="1" dirty="0"/>
          </a:p>
          <a:p>
            <a:endParaRPr lang="ru-RU" sz="1400" b="1" dirty="0" smtClean="0"/>
          </a:p>
          <a:p>
            <a:endParaRPr lang="ru-RU" sz="1400" b="1" dirty="0"/>
          </a:p>
          <a:p>
            <a:endParaRPr lang="ru-RU" sz="1400" b="1" dirty="0" smtClean="0"/>
          </a:p>
          <a:p>
            <a:endParaRPr lang="ru-RU" sz="1400" b="1" dirty="0"/>
          </a:p>
          <a:p>
            <a:endParaRPr lang="ru-RU" sz="1400" b="1" dirty="0" smtClean="0"/>
          </a:p>
          <a:p>
            <a:endParaRPr lang="ru-RU" sz="1400" b="1" dirty="0"/>
          </a:p>
          <a:p>
            <a:endParaRPr lang="ru-RU" sz="1400" b="1" dirty="0" smtClean="0"/>
          </a:p>
          <a:p>
            <a:endParaRPr lang="ru-RU" sz="1400" b="1" dirty="0"/>
          </a:p>
          <a:p>
            <a:endParaRPr lang="ru-RU" sz="1400" b="1" dirty="0" smtClean="0"/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461665"/>
            <a:ext cx="4320480" cy="62797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Анкета</a:t>
            </a:r>
            <a:endParaRPr lang="ru-RU" sz="11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Знакомы ли Вы с юридическими последствиями коррупционных действий, в том числе с уголовным наказанием за дачу и получение взятки?</a:t>
            </a:r>
            <a:endParaRPr lang="ru-RU" sz="11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а) да</a:t>
            </a:r>
          </a:p>
          <a:p>
            <a:r>
              <a:rPr lang="ru-RU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б) нет </a:t>
            </a:r>
          </a:p>
          <a:p>
            <a:r>
              <a:rPr lang="ru-RU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в) затрудняюсь ответить </a:t>
            </a:r>
          </a:p>
          <a:p>
            <a:r>
              <a:rPr lang="ru-RU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Что Вы понимаете под коррупцией?</a:t>
            </a:r>
            <a:endParaRPr lang="ru-RU" sz="11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a. Взяточничество </a:t>
            </a:r>
          </a:p>
          <a:p>
            <a:r>
              <a:rPr lang="ru-RU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b. Подношение подарков должностным лицам </a:t>
            </a:r>
          </a:p>
          <a:p>
            <a:r>
              <a:rPr lang="ru-RU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c. Использование должностного положения в личных, корыстных интересах </a:t>
            </a:r>
          </a:p>
          <a:p>
            <a:r>
              <a:rPr lang="ru-RU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d. Использование государственных  средств  в личных целях </a:t>
            </a:r>
          </a:p>
          <a:p>
            <a:r>
              <a:rPr lang="ru-RU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e. Побуждение должностных лиц к принятию тех или иных решений под давлением каких-либо обстоятельств, фактов </a:t>
            </a:r>
          </a:p>
          <a:p>
            <a:r>
              <a:rPr lang="ru-RU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f. Оказание влияния на принятие или отказ от принятия каких-либо законов, нормативно-правовых актов (лоббирование). </a:t>
            </a:r>
          </a:p>
          <a:p>
            <a:r>
              <a:rPr lang="ru-RU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g. Незаконное распределение и перераспределение общественных ресурсов и фондов.</a:t>
            </a:r>
          </a:p>
          <a:p>
            <a:r>
              <a:rPr lang="ru-RU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h. Незаконное присвоение общественных ресурсов в личных целях.</a:t>
            </a:r>
          </a:p>
          <a:p>
            <a:r>
              <a:rPr lang="ru-RU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i. Незаконная приватизация. </a:t>
            </a:r>
          </a:p>
          <a:p>
            <a:r>
              <a:rPr lang="ru-RU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j. Незаконная поддержка и финансирование политических структур (партий и др.).</a:t>
            </a:r>
          </a:p>
          <a:p>
            <a:r>
              <a:rPr lang="ru-RU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k. Вымогательство. </a:t>
            </a:r>
          </a:p>
          <a:p>
            <a:r>
              <a:rPr lang="ru-RU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l. Предоставление льготных кредитов, заказов. </a:t>
            </a:r>
          </a:p>
          <a:p>
            <a:r>
              <a:rPr lang="ru-RU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m. Знаменитый русский «блат» (использование личных контактов для получения доступа к общественным ресурсам — товарам, услугам, источникам доходов, привилегиям, оказание различных услуг родственникам, друзьям, знакомым). </a:t>
            </a:r>
          </a:p>
          <a:p>
            <a:r>
              <a:rPr lang="ru-RU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n. Другое __________________________________________ </a:t>
            </a:r>
          </a:p>
          <a:p>
            <a:r>
              <a:rPr lang="ru-RU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Как вы думаете, за последние 3–4 года уровень коррупции в стране изменился?</a:t>
            </a:r>
            <a:endParaRPr lang="ru-RU" sz="11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a. Коррупции стало намного больше</a:t>
            </a:r>
          </a:p>
          <a:p>
            <a:r>
              <a:rPr lang="ru-RU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b. Нет, все осталось на том же уровне</a:t>
            </a:r>
          </a:p>
          <a:p>
            <a:r>
              <a:rPr lang="ru-RU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c. Коррупции стало намного меньше</a:t>
            </a:r>
          </a:p>
          <a:p>
            <a:r>
              <a:rPr lang="ru-RU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d. Затрудняюсь ответить </a:t>
            </a:r>
            <a:endParaRPr lang="ru-RU" sz="11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44008" y="461665"/>
            <a:ext cx="4392488" cy="62797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Что, на Ваш взгляд, необходимо предпринять, чтобы коррупционеров (взяточников) стало меньше? </a:t>
            </a:r>
            <a:endParaRPr lang="ru-RU" sz="11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a. Проводить агитационную работу с населением по формированию антикоррупционного мировоззрения, нетерпимости к проявлениям коррупции</a:t>
            </a:r>
          </a:p>
          <a:p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b. Повысить правовую грамотность населения</a:t>
            </a:r>
          </a:p>
          <a:p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c. Ужесточить законодательство по борьбе с коррупцией (например, устраивать публичные суды над коррупционерами, привлекать к уголовной ответственности с лишением права занимать руководящие должности)</a:t>
            </a:r>
          </a:p>
          <a:p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d. Повысить эффективность деятельности правоохранительных органов по борьбе с коррупцией и коррупционерами </a:t>
            </a:r>
          </a:p>
          <a:p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e. Шире освещать антикоррупционную деятельность в средствах массовой информации </a:t>
            </a:r>
          </a:p>
          <a:p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f. Необходимо стандартизовать и детально регламентировать действия и решения чиновников при взаимодействиях с населением </a:t>
            </a:r>
          </a:p>
          <a:p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g. Жестко контролировать распределение и расход бюджетных средств </a:t>
            </a:r>
          </a:p>
          <a:p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h. Обеспечить открытость принятия решений властями на размещение заказов на поставки товаров, выполнение работ, оказание услуг для государственных нужд</a:t>
            </a:r>
          </a:p>
          <a:p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i. Обеспечить доступный и простой механизм судебного обжалования решений должностного лица</a:t>
            </a:r>
          </a:p>
          <a:p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j. Установить постоянный ведомственного контроль за соблюдением чиновниками запретов и ограничений, установленных законодательством о государственной службе и службе в органах местного самоуправления </a:t>
            </a:r>
          </a:p>
          <a:p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k. Отслеживать динамику имущественного положения должностных лиц государственных органов и органов местного самоуправления, соответствие их расходов официально получаемым доходам</a:t>
            </a:r>
          </a:p>
          <a:p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l. Проведение независимой экспертизы законопроектов, действующих законов, подзаконных нормативных правовых актов на предмет их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коррупциогенности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m. Повысить зарплату всем чиновникам. </a:t>
            </a:r>
          </a:p>
          <a:p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n. Повысить зарплату чиновникам низшего звена.</a:t>
            </a:r>
          </a:p>
          <a:p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o. Повысить зарплату работникам бюджетной сферы. </a:t>
            </a:r>
          </a:p>
        </p:txBody>
      </p:sp>
    </p:spTree>
    <p:extLst>
      <p:ext uri="{BB962C8B-B14F-4D97-AF65-F5344CB8AC3E}">
        <p14:creationId xmlns:p14="http://schemas.microsoft.com/office/powerpoint/2010/main" val="1333684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323528" y="331976"/>
            <a:ext cx="86409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Показ интегрированной ОД в подготовительной группе </a:t>
            </a:r>
          </a:p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для родителей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«Суд идёт»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3074" name="Picture 2" descr="C:\Users\Admin3\Desktop\IMG_294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1313614"/>
            <a:ext cx="3553009" cy="2553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3\Desktop\IMG_294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313614"/>
            <a:ext cx="3672408" cy="2547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Admin3\Desktop\IMG_294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3" y="4005062"/>
            <a:ext cx="3666937" cy="2736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Admin3\Desktop\Документы ДОУ\Неделя Специалист\IMG_294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61" y="4005062"/>
            <a:ext cx="3528392" cy="2736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-910649"/>
            <a:ext cx="8568952" cy="73866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pPr algn="just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 Задание родителям: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Проанализи­руйте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юридические ситуации и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определите,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можно ли усмотреть в них проявление кор­рупции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1. Командующий воинской частью строит себе дачу за счет учреждения, но он действу­ет не один (военнослужащие, техника, мате­риал). При этом использует свою власть для незаконного получения материальных благ и расплачивается за это с «подельниками» премиями, незаконным продвижением их по службе или другими способами.</a:t>
            </a:r>
          </a:p>
          <a:p>
            <a:pPr algn="just"/>
            <a:endParaRPr lang="ru-RU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 Чиновник создает искусственные неза­конные преграды — отказывает в выдаче лицензии на какой-либо вид бизнеса.</a:t>
            </a:r>
          </a:p>
          <a:p>
            <a:pPr algn="just"/>
            <a:endParaRPr lang="ru-RU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 Чиновника вынуждают под давлением или при помощи шантажа принять незакон­ное решение.</a:t>
            </a:r>
          </a:p>
          <a:p>
            <a:pPr algn="just"/>
            <a:endParaRPr lang="ru-RU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2852936"/>
            <a:ext cx="8424936" cy="64807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Ответ: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да, так как в этой ситуации участвует целая группа должностных лиц, коллективно извлекая выгоду из нарушения законов и норм.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4149080"/>
            <a:ext cx="8424936" cy="79208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Ответ: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да, так как он тем самым понуждает своего клиента к даче взятки. Эта ситуация сопря­жена с дачей и принятием взятки — по-старому это называется мздоимством.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5589240"/>
            <a:ext cx="8424936" cy="7920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Ответ: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да, чиновник связан с преступной группой, поддается давлению, фактически нару­шает закон, используя свое служебное положе­ние.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0"/>
            <a:ext cx="70567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4. Знаете ли вы пословицы и поговорки о коррупции? (закончи пословицу или поговорку) 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9512" y="811346"/>
            <a:ext cx="8352928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b="1" dirty="0" smtClean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b="1" dirty="0">
              <a:solidFill>
                <a:srgbClr val="0070C0"/>
              </a:solidFill>
            </a:endParaRPr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830997"/>
            <a:ext cx="3960440" cy="60407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Богатому идти в суд — трын-трава,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44008" y="830997"/>
            <a:ext cx="4104456" cy="60821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70C0"/>
                </a:solidFill>
              </a:rPr>
              <a:t>бедному — долой голова.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1628800"/>
            <a:ext cx="3960440" cy="5760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Вору потакать -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44008" y="1628800"/>
            <a:ext cx="4104456" cy="5760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/>
              <a:t> </a:t>
            </a:r>
            <a:r>
              <a:rPr lang="ru-RU" b="1" dirty="0">
                <a:solidFill>
                  <a:srgbClr val="0070C0"/>
                </a:solidFill>
              </a:rPr>
              <a:t>что самому воровать.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39552" y="2348880"/>
            <a:ext cx="3960440" cy="52920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В суд пойдешь</a:t>
            </a:r>
            <a:r>
              <a:rPr lang="ru-RU" b="1" dirty="0"/>
              <a:t> 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644008" y="2348880"/>
            <a:ext cx="4104456" cy="52920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70C0"/>
                </a:solidFill>
              </a:rPr>
              <a:t>— правды не найдешь.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39552" y="3068960"/>
            <a:ext cx="3960440" cy="52920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Закон, что дышло: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644008" y="3068960"/>
            <a:ext cx="4104456" cy="52920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70C0"/>
                </a:solidFill>
              </a:rPr>
              <a:t>куда повернул, туда и вышло. 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39552" y="3789040"/>
            <a:ext cx="3960440" cy="52920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Когда карман сух, тогда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644008" y="3789040"/>
            <a:ext cx="4104456" cy="52920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70C0"/>
                </a:solidFill>
              </a:rPr>
              <a:t>и суд глух.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39552" y="4478148"/>
            <a:ext cx="3960440" cy="5446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Один закон для богатых, другой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644008" y="4478149"/>
            <a:ext cx="4104456" cy="5446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70C0"/>
                </a:solidFill>
              </a:rPr>
              <a:t>для бедных.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39552" y="5229200"/>
            <a:ext cx="3960440" cy="57606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Судьям то и полезно, что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644008" y="5229200"/>
            <a:ext cx="4104456" cy="57606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70C0"/>
                </a:solidFill>
              </a:rPr>
              <a:t>в карман полезло 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539552" y="6021288"/>
            <a:ext cx="3960440" cy="52920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Ты – мне,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644008" y="6021288"/>
            <a:ext cx="4104456" cy="52920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/>
              <a:t> </a:t>
            </a:r>
            <a:r>
              <a:rPr lang="ru-RU" b="1" dirty="0">
                <a:solidFill>
                  <a:srgbClr val="0070C0"/>
                </a:solidFill>
              </a:rPr>
              <a:t>я – тебе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0105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  <p:bldP spid="11" grpId="0" animBg="1"/>
      <p:bldP spid="13" grpId="0" animBg="1"/>
      <p:bldP spid="15" grpId="0" animBg="1"/>
      <p:bldP spid="17" grpId="0" animBg="1"/>
      <p:bldP spid="1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1" y="116632"/>
            <a:ext cx="6912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5. Выберите изображения, которые не являются взяткой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Картинки по запросу картинки по противодействию коррупци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16217"/>
            <a:ext cx="2592288" cy="1690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 descr="Картинки по запросу картинки машины скачать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116216"/>
            <a:ext cx="3024336" cy="1690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Картинки по запросу картинки домов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115973"/>
            <a:ext cx="2808313" cy="16907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Картинки по запросу картинки букеты цветов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58" y="3068960"/>
            <a:ext cx="1818085" cy="187220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Картинки по запросу картинки книга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3" y="5229200"/>
            <a:ext cx="1224136" cy="1385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Картинки по запросу картинки продукты питания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6859" y="3040409"/>
            <a:ext cx="2459117" cy="161272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Картинки по запросу картинки ювелирные украшения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7" y="2989227"/>
            <a:ext cx="1728192" cy="936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Картинки по запросу картинки комнатные растения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1183" y="3068960"/>
            <a:ext cx="1639968" cy="23092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Картинки по запросу картинки тортов"/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9939" y="3861049"/>
            <a:ext cx="2314550" cy="12295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Картинки по запросу картинки бытовой техники"/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58" y="4941168"/>
            <a:ext cx="2686857" cy="1823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Картинки по запросу картинки косметика парфюмерия"/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9084" y="5583830"/>
            <a:ext cx="2001709" cy="10310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 descr="Картинки по запросу картинки земельных участков"/>
          <p:cNvPicPr/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1486" y="5229200"/>
            <a:ext cx="2572602" cy="15254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624" y="620688"/>
            <a:ext cx="6912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36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Картинки по запросу картинки по противодействию коррупци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844824"/>
            <a:ext cx="6086475" cy="3829050"/>
          </a:xfrm>
          <a:prstGeom prst="rect">
            <a:avLst/>
          </a:prstGeom>
          <a:noFill/>
          <a:ln w="38100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950</TotalTime>
  <Words>1388</Words>
  <Application>Microsoft Office PowerPoint</Application>
  <PresentationFormat>Экран (4:3)</PresentationFormat>
  <Paragraphs>282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Admin3</cp:lastModifiedBy>
  <cp:revision>130</cp:revision>
  <dcterms:created xsi:type="dcterms:W3CDTF">2016-12-20T10:39:59Z</dcterms:created>
  <dcterms:modified xsi:type="dcterms:W3CDTF">2017-04-05T12:17:31Z</dcterms:modified>
</cp:coreProperties>
</file>