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7" r:id="rId3"/>
    <p:sldId id="283" r:id="rId4"/>
    <p:sldId id="284" r:id="rId5"/>
    <p:sldId id="285" r:id="rId6"/>
    <p:sldId id="288" r:id="rId7"/>
    <p:sldId id="290" r:id="rId8"/>
    <p:sldId id="259" r:id="rId9"/>
    <p:sldId id="258" r:id="rId10"/>
    <p:sldId id="261" r:id="rId11"/>
    <p:sldId id="270" r:id="rId12"/>
    <p:sldId id="271" r:id="rId13"/>
    <p:sldId id="262" r:id="rId14"/>
    <p:sldId id="269" r:id="rId15"/>
    <p:sldId id="263" r:id="rId16"/>
    <p:sldId id="272" r:id="rId17"/>
    <p:sldId id="264" r:id="rId18"/>
    <p:sldId id="267" r:id="rId19"/>
    <p:sldId id="273" r:id="rId20"/>
    <p:sldId id="277" r:id="rId21"/>
    <p:sldId id="278" r:id="rId22"/>
    <p:sldId id="279" r:id="rId23"/>
    <p:sldId id="280" r:id="rId24"/>
    <p:sldId id="268" r:id="rId25"/>
    <p:sldId id="265" r:id="rId26"/>
    <p:sldId id="266" r:id="rId27"/>
    <p:sldId id="274" r:id="rId28"/>
    <p:sldId id="275" r:id="rId29"/>
    <p:sldId id="276" r:id="rId30"/>
    <p:sldId id="281" r:id="rId31"/>
    <p:sldId id="28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90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9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3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88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0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619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86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583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8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96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97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18A5F-2A3C-407A-A749-3DD7815C8A81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1DDF3-378C-4386-86CB-8E47365D1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3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jpeg"/><Relationship Id="rId7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22.png"/><Relationship Id="rId7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33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5.png"/><Relationship Id="rId7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10" Type="http://schemas.openxmlformats.org/officeDocument/2006/relationships/image" Target="../media/image81.jpeg"/><Relationship Id="rId4" Type="http://schemas.openxmlformats.org/officeDocument/2006/relationships/image" Target="../media/image76.png"/><Relationship Id="rId9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90"/>
            <a:ext cx="12191999" cy="6960844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977977"/>
            <a:ext cx="8843319" cy="3694671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12800" b="1" dirty="0">
                <a:solidFill>
                  <a:srgbClr val="FF0000"/>
                </a:solidFill>
                <a:cs typeface="Arial" panose="020B0604020202020204" pitchFamily="34" charset="0"/>
              </a:rPr>
              <a:t>Дидактическая игра:</a:t>
            </a:r>
          </a:p>
          <a:p>
            <a:pPr lvl="0"/>
            <a:r>
              <a:rPr lang="ru-RU" sz="12800" b="1" dirty="0">
                <a:solidFill>
                  <a:srgbClr val="002060"/>
                </a:solidFill>
                <a:cs typeface="Arial" panose="020B0604020202020204" pitchFamily="34" charset="0"/>
              </a:rPr>
              <a:t>«Составь слово» – прочитай, переведи на татарский и английский </a:t>
            </a:r>
            <a:r>
              <a:rPr lang="ru-RU" sz="1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языки</a:t>
            </a:r>
          </a:p>
          <a:p>
            <a:pPr lvl="0"/>
            <a:endParaRPr lang="ru-RU" sz="7400" b="1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/>
            <a:endParaRPr lang="ru-RU" sz="74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/>
            <a:endParaRPr lang="ru-RU" sz="7400" b="1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</a:t>
            </a:r>
            <a:r>
              <a:rPr lang="ru-RU" sz="6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Выполнила: воспитатель </a:t>
            </a:r>
          </a:p>
          <a:p>
            <a:pPr lvl="0"/>
            <a:r>
              <a:rPr lang="ru-RU" sz="6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первой квалификационной</a:t>
            </a:r>
          </a:p>
          <a:p>
            <a:pPr lvl="0"/>
            <a:r>
              <a:rPr lang="ru-RU" sz="6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категории Миннахметова З.М.</a:t>
            </a:r>
          </a:p>
          <a:p>
            <a:pPr lvl="0"/>
            <a:endParaRPr lang="ru-RU" sz="6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71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16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5723"/>
          </a:xfrm>
        </p:spPr>
        <p:txBody>
          <a:bodyPr>
            <a:normAutofit/>
          </a:bodyPr>
          <a:lstStyle/>
          <a:p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9072" y="2596896"/>
            <a:ext cx="8473440" cy="388924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sz="48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5100" b="1" dirty="0">
                <a:latin typeface="Arial" panose="020B0604020202020204" pitchFamily="34" charset="0"/>
                <a:cs typeface="Arial" panose="020B0604020202020204" pitchFamily="34" charset="0"/>
              </a:rPr>
              <a:t>Для решения задач по развитию речи дошкольников необходимо использовать в практике разнообразные формы, приёмы, методы и средства обучения, а также применять современные образовательные технологии, включая информационные и цифровые образовательные ресурсы, которые помогают эффективно осуществить </a:t>
            </a:r>
            <a:r>
              <a:rPr lang="ru-RU" sz="5100" b="1" dirty="0" err="1">
                <a:latin typeface="Arial" panose="020B0604020202020204" pitchFamily="34" charset="0"/>
                <a:cs typeface="Arial" panose="020B0604020202020204" pitchFamily="34" charset="0"/>
              </a:rPr>
              <a:t>воспитательно</a:t>
            </a:r>
            <a:r>
              <a:rPr lang="ru-RU" sz="5100" b="1" dirty="0">
                <a:latin typeface="Arial" panose="020B0604020202020204" pitchFamily="34" charset="0"/>
                <a:cs typeface="Arial" panose="020B0604020202020204" pitchFamily="34" charset="0"/>
              </a:rPr>
              <a:t>-образовательную работу с дошкольниками.</a:t>
            </a:r>
          </a:p>
          <a:p>
            <a:endParaRPr lang="ru-RU" sz="5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4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75"/>
            <a:ext cx="12192000" cy="69706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961190"/>
          </a:xfrm>
        </p:spPr>
        <p:txBody>
          <a:bodyPr>
            <a:noAutofit/>
          </a:bodyPr>
          <a:lstStyle/>
          <a:p>
            <a:pPr marL="228600" lvl="0" indent="-228600" algn="l">
              <a:spcBef>
                <a:spcPts val="1000"/>
              </a:spcBef>
            </a:pPr>
            <a:r>
              <a:rPr lang="ru-RU" sz="2400" b="1" u="sng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«ЦОР» </a:t>
            </a:r>
            <a:r>
              <a:rPr lang="ru-RU" sz="24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цифровой </a:t>
            </a:r>
            <a:r>
              <a:rPr lang="ru-RU" sz="2400" b="1" u="sng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образовательный ресурс».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 </a:t>
            </a: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есть – некий содержательно обособленный объект, предназначенный для образовательных целей и представленный в цифровой, электронной, «компьютерной» форме.</a:t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 цифровым образовательным ресурсом (ЦОР) понимается информационный источник, содержащий графическую, текстовую, цифровую, речевую, музыкальную, видео, фото и другую информацию, направленный на реализацию целей и задач современного образования.</a:t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6317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"/>
            <a:ext cx="12192000" cy="685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950464"/>
            <a:ext cx="9144000" cy="3907536"/>
          </a:xfrm>
        </p:spPr>
        <p:txBody>
          <a:bodyPr>
            <a:noAutofit/>
          </a:bodyPr>
          <a:lstStyle/>
          <a:p>
            <a:pPr marL="228600" lvl="0" indent="-228600" algn="l">
              <a:spcBef>
                <a:spcPts val="1000"/>
              </a:spcBef>
            </a:pPr>
            <a:r>
              <a:rPr lang="ru-RU" sz="1800" b="1" u="sng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Актуальность выбранной темы состоит в следующем:</a:t>
            </a: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 </a:t>
            </a: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учебном образовательном процессе цифрового образовательного ресурса позволяет повысить интерес к обучению и помощь в усвоении учебного материала, а так же комплексное использование информационных технологий с другими учебными </a:t>
            </a: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предметами. Цифровые </a:t>
            </a: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образовательные ресурсы можно представить в виде двух </a:t>
            </a: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групп: информационные </a:t>
            </a: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источники, информационные инструменты.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оригинальные тексты (хрестоматии; тексты энциклопедий; художественной литературы;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статические изображения (галереи портретов писателей; «плакаты» – изображения изучаемых объектов;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динамические изображения в кино-видео фрагменты, мультфильмы, анимационные модели на CD, DVD);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мультимедиа среды (информационно-справочные источники. (виртуальные конструкторы, («электронные сказки», виртуальные экскурсии и пр.).</a:t>
            </a:r>
            <a:endParaRPr lang="ru-RU" sz="1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83296" y="6254496"/>
            <a:ext cx="2584704" cy="329184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68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50"/>
            <a:ext cx="12192000" cy="6873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388166"/>
          </a:xfrm>
        </p:spPr>
        <p:txBody>
          <a:bodyPr>
            <a:noAutofit/>
          </a:bodyPr>
          <a:lstStyle/>
          <a:p>
            <a:pPr marL="228600" lvl="0" indent="-228600" algn="l">
              <a:spcBef>
                <a:spcPts val="1000"/>
              </a:spcBef>
            </a:pP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lang="ru-RU" sz="18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ЦОР </a:t>
            </a:r>
            <a:r>
              <a:rPr lang="ru-RU" sz="1800" b="1" u="sng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имеют ряд преимуществ:</a:t>
            </a:r>
            <a:br>
              <a:rPr lang="ru-RU" sz="1800" b="1" u="sng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практика показывает, что предъявление информации на экране компьютера в игровой форме вызывает у детей огромный интерес;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возможности компьютера позволяют увеличить объём предлагаемого для ознакомления материала.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ЦОР несет в себе образный тип информации, понятный дошкольникам;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движения, звук, мультипликация надолго привлекает внимание ребенка;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проблемные задачи, поощрение ребенка при их правильном решении самим компьютером являются стимулом познавательной активности детей;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ребенок сам регулирует темп и количество решаемых игровых обучающих задач;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 процессе своей деятельности за компьютером дошкольник приобретает уверенность в себе, у него повышается самооценка.</a:t>
            </a:r>
            <a:b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1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68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75"/>
            <a:ext cx="12192000" cy="6830425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779776"/>
            <a:ext cx="8924544" cy="551078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Полилингвальная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образовательная среда становится направлением в развитии мировой языковой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политики. Поликультурная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среда Российской Федерации – это межкультурное и межъязыковое пространство, где происходит взаимодействие представителей разных культур и языков.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Поэтому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полилингвальная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и поликультурная образовательная модели способны предоставить специальные языковые условия для обучающихся национальных регионов России [3,201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]. </a:t>
            </a:r>
          </a:p>
          <a:p>
            <a:pPr algn="l">
              <a:lnSpc>
                <a:spcPct val="100000"/>
              </a:lnSpc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принципом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полилингвальной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модели поликультурного образования является многоязычие, которая предполагает преподавание на одном и том же этапе общеобразовательных предметов на нескольких языках: одну часть на родном языке, вторую на русском языке,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третью на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иностранном языке. На начальной стадии обучения большое внимание должно уделяться родному нерусскому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языку. Исходя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из этого можно сказать, что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полилингвальная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образовательная модель может создать необходимые языковые условия для обеспечения качественной основы образовательной деятельности обучающихся. К таким условиям можно отнести: овладение на должном уровне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русским и татарским языками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, прочное усвоение иностранного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языка. Для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более подробного раскрытия темы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предлагаю игру: «Составь слово и переведи его».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372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294026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Дидактическая игра:</a:t>
            </a:r>
          </a:p>
          <a:p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«Составь слово» – прочитай, переведи на татарский и английский языки</a:t>
            </a:r>
            <a:endParaRPr lang="ru-RU"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75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16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572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0576" y="2645664"/>
            <a:ext cx="8631936" cy="3901440"/>
          </a:xfrm>
        </p:spPr>
        <p:txBody>
          <a:bodyPr>
            <a:normAutofit fontScale="70000" lnSpcReduction="20000"/>
          </a:bodyPr>
          <a:lstStyle/>
          <a:p>
            <a:endParaRPr lang="ru-RU" b="1" dirty="0" smtClean="0"/>
          </a:p>
          <a:p>
            <a:pPr lvl="1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Формировать у детей интерес к чтению, закреплять знание букв, умение складывать слова из слогов, читать слова. Развивать мышление, внимание, речь детей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ормирование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рациональных навыков овладения  русским, татарским, английскими языками, формирование способности к самообучению, навыков самостоятельной работы по овладению языками, развитие  языковых и речемыслительных способностей, умения адекватно использовать речевые средства, удовлетворения  личных познавательных интересов.</a:t>
            </a:r>
            <a:endParaRPr lang="ru-RU" sz="2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Сделать эту игру меня побудило желание помочь детям научиться говорить, понимать и читать.  Многих детей родители специально водят в различные развивающие центры подготовки к школе где детей обучают чтению, мы знакомим детей с буквами на занятиях, но не у всех детей есть желание читать, и книги они не хотят брать в руки, а в игре это желание появляется, интересно вместе с другом составить загадочное слово и прочитать его вместе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9488" y="2743200"/>
            <a:ext cx="8058912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2173" y="976184"/>
            <a:ext cx="9588843" cy="39170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игры: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для ребят, которые уже знают алфавит и имеют представление о том, какая буква в слове является заглавной. Малышам необходимо прочитать в строчках слова, зашифрованные картинками. В первом, втором и последнем заданиях ребятам предлагается дополнительно отгадать, какие праздники спрятаны в этих картинках-словах: для того, чтобы сделать это, малышам нужно подумать логически, каким образом связаны между собой все разгаданные в строках слова.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задания аналогичны тем, в которых нужно было составить слово из заданных букв. Только теперь они немного усложнились. Так как заданные буквы неизвестны - ребенку их нужно узнать. А затем составить слово по первым буквам картинок.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детям было проще выполнить поставленную перед ними задачу, предложите малышам сначала написать заглавные буквы названия каждой картинки над самой картинкой, а уже после этого попросите по имеющимся буквам прочитать слово в строке.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 занятия с детьми, необходимо учитывать возрастные, а также индивидуальные особенности каждого малыша, ведь некоторые ребята начинают проявлять интерес к буквам уже с 4-5 лет, а многие и в 6 лет не готовы к развивающему обучению, поэтому взрослым необходимо аккуратно, а лучше всего, в игровой и непринужденной форме начинать первые занятия с ребенком. Нельзя перегружать малыша и длительными нагрузками, сделайте занятия короткими по 10-15 минут, но частыми и последовательными. Условия заданий объясняйте ребенку четко и коротко, на доступном и понятном для его восприятия языке.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малыш затрудняется разгадать загадку, зашифрованную в каком либо задании, не спешите это делать за него, приведите малышу еще несколько дополнительных слов, касающихся того или иного праздника - это поможет натолкнуть ребенка на правильный ответ, а также позволит малышу выполнить поставленную перед ним задачу более быстро и самостоятельно.</a:t>
            </a:r>
          </a:p>
          <a:p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6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88805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36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игра: </a:t>
            </a:r>
            <a:r>
              <a:rPr lang="ru-RU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 первый звук в названиях картинок, запиши соответствующую букву, прочитай полученное слово</a:t>
            </a:r>
            <a:endParaRPr lang="ru-RU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8558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09006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851274"/>
            <a:ext cx="9144000" cy="1406525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9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ru-RU" sz="9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222" y="1463675"/>
            <a:ext cx="1285875" cy="170497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131" y="1463675"/>
            <a:ext cx="1266825" cy="180975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324" y="1358900"/>
            <a:ext cx="1266825" cy="180975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80" y="3851274"/>
            <a:ext cx="1647620" cy="148163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324" y="3851274"/>
            <a:ext cx="1548956" cy="148163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79" y="3851275"/>
            <a:ext cx="1580607" cy="148163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83916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75232"/>
            <a:ext cx="9144000" cy="37825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          </a:t>
            </a:r>
            <a:r>
              <a:rPr lang="tt-RU" sz="72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 О М</a:t>
            </a:r>
            <a:r>
              <a:rPr lang="tt-RU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t-RU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 Й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o u s e</a:t>
            </a:r>
            <a:endParaRPr lang="ru-RU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401312"/>
            <a:ext cx="1987296" cy="856488"/>
          </a:xfrm>
        </p:spPr>
        <p:txBody>
          <a:bodyPr>
            <a:normAutofit fontScale="70000" lnSpcReduction="20000"/>
          </a:bodyPr>
          <a:lstStyle/>
          <a:p>
            <a:endParaRPr lang="ru-RU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0" y="2147316"/>
            <a:ext cx="3084576" cy="2563368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3636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ru-RU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42" y="1543052"/>
            <a:ext cx="1285875" cy="185737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946" y="1514160"/>
            <a:ext cx="1247775" cy="188626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46" y="1555750"/>
            <a:ext cx="1276350" cy="188626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863" y="1600199"/>
            <a:ext cx="1276350" cy="1743075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46" y="3792223"/>
            <a:ext cx="1358260" cy="146557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42" y="3749674"/>
            <a:ext cx="1355764" cy="150812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863" y="3749674"/>
            <a:ext cx="1445723" cy="150812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20" y="3859536"/>
            <a:ext cx="1335025" cy="1465576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17531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31"/>
            <a:ext cx="12192000" cy="68425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02080"/>
            <a:ext cx="9144000" cy="385571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9600" b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9600" b="1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>
                <a:solidFill>
                  <a:srgbClr val="0070C0"/>
                </a:solidFill>
                <a:latin typeface="+mn-lt"/>
              </a:rPr>
            </a:br>
            <a:r>
              <a:rPr lang="ru-RU" sz="9600" b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9600" b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9600" b="1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>
                <a:solidFill>
                  <a:srgbClr val="0070C0"/>
                </a:solidFill>
                <a:latin typeface="+mn-lt"/>
              </a:rPr>
            </a:br>
            <a:r>
              <a:rPr lang="ru-RU" sz="9600" b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9600" b="1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9600" b="1" dirty="0">
                <a:solidFill>
                  <a:srgbClr val="0070C0"/>
                </a:solidFill>
                <a:latin typeface="+mn-lt"/>
              </a:rPr>
            </a:br>
            <a:r>
              <a:rPr lang="ru-RU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tt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 Я Д Я</a:t>
            </a:r>
            <a: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tt-RU" sz="8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Б Ы Й</a:t>
            </a:r>
            <a: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n c l e</a:t>
            </a:r>
            <a:endParaRPr lang="ru-RU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18304"/>
            <a:ext cx="45719" cy="539496"/>
          </a:xfrm>
        </p:spPr>
        <p:txBody>
          <a:bodyPr>
            <a:normAutofit fontScale="40000" lnSpcReduction="20000"/>
          </a:bodyPr>
          <a:lstStyle/>
          <a:p>
            <a:endParaRPr lang="ru-RU" sz="9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04" y="1823146"/>
            <a:ext cx="2023872" cy="3227138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1585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006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tt-RU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859" y="1411288"/>
            <a:ext cx="1266825" cy="18097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43" y="1411288"/>
            <a:ext cx="1257300" cy="18288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718" y="1411288"/>
            <a:ext cx="1238250" cy="18097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92" y="1411288"/>
            <a:ext cx="1377186" cy="18097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062" y="3877265"/>
            <a:ext cx="1604418" cy="1321751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0417" y="3877264"/>
            <a:ext cx="1605384" cy="138053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6282" y="3885913"/>
            <a:ext cx="1574175" cy="137188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42400" y="3885912"/>
            <a:ext cx="1579001" cy="137188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60062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104" y="1450848"/>
            <a:ext cx="8046720" cy="391363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М А М А </a:t>
            </a: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 Н И</a:t>
            </a: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</a:t>
            </a:r>
            <a:endParaRPr lang="ru-RU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555" y="1906871"/>
            <a:ext cx="2242757" cy="3001585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762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69221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3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игра: </a:t>
            </a:r>
            <a:r>
              <a:rPr lang="ru-RU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 последний звук в названиях картинок, запиши соответствующую букву и прочитай слово</a:t>
            </a:r>
            <a:endParaRPr lang="ru-RU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740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74" y="1473198"/>
            <a:ext cx="1314450" cy="172402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518" y="1454148"/>
            <a:ext cx="1276350" cy="174307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9600" y="1787970"/>
            <a:ext cx="1752324" cy="119907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518" y="3840132"/>
            <a:ext cx="1276350" cy="117957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928" y="3840131"/>
            <a:ext cx="1413596" cy="117957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862" y="3840479"/>
            <a:ext cx="1305274" cy="1179228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76963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87635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a t</a:t>
            </a:r>
            <a:endParaRPr lang="ru-RU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55008"/>
            <a:ext cx="1694688" cy="10027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368" y="1798098"/>
            <a:ext cx="2327726" cy="3200623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3964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8" y="0"/>
            <a:ext cx="1230172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1" y="3556319"/>
            <a:ext cx="14660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15" y="1533143"/>
            <a:ext cx="1153985" cy="159289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524" y="1533144"/>
            <a:ext cx="1108265" cy="157581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352" y="1533143"/>
            <a:ext cx="1160972" cy="159289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82" y="1533143"/>
            <a:ext cx="1041859" cy="157581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099" y="1533143"/>
            <a:ext cx="1051460" cy="157581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60" y="1533143"/>
            <a:ext cx="993039" cy="159289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524" y="3920744"/>
            <a:ext cx="1108265" cy="102209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352" y="3920743"/>
            <a:ext cx="1160972" cy="102209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93" y="3920743"/>
            <a:ext cx="1232271" cy="102209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80" y="3937001"/>
            <a:ext cx="1341120" cy="100584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120" y="3937001"/>
            <a:ext cx="1216777" cy="100584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15760" y="3937001"/>
            <a:ext cx="1152247" cy="100584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11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72768"/>
            <a:ext cx="9144000" cy="349910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8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lang="en-US" sz="8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8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8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o g</a:t>
            </a:r>
            <a:endParaRPr lang="ru-RU" sz="8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71872"/>
            <a:ext cx="1219200" cy="185928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54" y="1777553"/>
            <a:ext cx="2447354" cy="3294317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03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7010602" y="3509963"/>
            <a:ext cx="3657397" cy="20629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122" y="3798205"/>
            <a:ext cx="1280271" cy="113395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29" y="3828462"/>
            <a:ext cx="1182681" cy="113395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5257800"/>
            <a:ext cx="792480" cy="11887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736" y="1494546"/>
            <a:ext cx="1161287" cy="17503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016" y="1486888"/>
            <a:ext cx="1220724" cy="17503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34" y="1501972"/>
            <a:ext cx="1511808" cy="113385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736" y="3828462"/>
            <a:ext cx="1133955" cy="113395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841" y="3816270"/>
            <a:ext cx="1371600" cy="113395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972" y="1486888"/>
            <a:ext cx="1719469" cy="173683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968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44" y="0"/>
            <a:ext cx="122773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231392"/>
            <a:ext cx="9144000" cy="43281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З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a b </a:t>
            </a:r>
            <a:r>
              <a:rPr lang="en-US" sz="7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5257800"/>
            <a:ext cx="3852672" cy="301752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1734884"/>
            <a:ext cx="2657855" cy="3522915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7074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57029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sz="32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игра: </a:t>
            </a:r>
            <a:r>
              <a:rPr lang="ru-RU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 второй звук в названиях картинок, запиши соответствующую букву и прочитай слово</a:t>
            </a:r>
            <a:endParaRPr lang="ru-RU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811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9665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7700" y="1122363"/>
            <a:ext cx="291173" cy="1857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12034" y="4736032"/>
            <a:ext cx="2555966" cy="521767"/>
          </a:xfrm>
        </p:spPr>
        <p:txBody>
          <a:bodyPr>
            <a:normAutofit fontScale="40000" lnSpcReduction="20000"/>
          </a:bodyPr>
          <a:lstStyle/>
          <a:p>
            <a:pPr algn="l"/>
            <a:endParaRPr lang="ru-RU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44" y="1586571"/>
            <a:ext cx="1129135" cy="1616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68" y="1586571"/>
            <a:ext cx="1546159" cy="998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34" y="1586571"/>
            <a:ext cx="1100743" cy="1597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31" y="1586571"/>
            <a:ext cx="1437551" cy="976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146" y="1586571"/>
            <a:ext cx="1520885" cy="1120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40479"/>
            <a:ext cx="1369747" cy="1117487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131" y="3840479"/>
            <a:ext cx="1363615" cy="1140275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41" y="3840479"/>
            <a:ext cx="1310987" cy="1140275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6480" y="3840479"/>
            <a:ext cx="1345396" cy="114005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9091" y="3817915"/>
            <a:ext cx="1448306" cy="114005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79" y="3840479"/>
            <a:ext cx="1422209" cy="1140052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849" y="1586571"/>
            <a:ext cx="1230047" cy="1230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372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8153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М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С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sz="7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 k</a:t>
            </a:r>
            <a:endParaRPr lang="ru-RU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64736"/>
            <a:ext cx="1609344" cy="893064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424" y="1759475"/>
            <a:ext cx="2529840" cy="3498325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5347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91" y="4125868"/>
            <a:ext cx="1322947" cy="115930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36868"/>
            <a:ext cx="2185851" cy="9209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735" y="1738268"/>
            <a:ext cx="1106962" cy="180022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82" y="1738268"/>
            <a:ext cx="1266825" cy="18097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57" y="1766888"/>
            <a:ext cx="1780177" cy="109854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063" y="1786946"/>
            <a:ext cx="1506813" cy="118888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27" y="1730488"/>
            <a:ext cx="1353905" cy="111320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626" y="1766888"/>
            <a:ext cx="1161733" cy="157842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942" y="4118088"/>
            <a:ext cx="1323933" cy="116708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56" y="4125868"/>
            <a:ext cx="1185731" cy="113971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346" y="4118088"/>
            <a:ext cx="1364182" cy="113971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647" y="4125868"/>
            <a:ext cx="1413085" cy="115930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953" y="4125868"/>
            <a:ext cx="1502773" cy="1159306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3605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854586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br>
              <a:rPr lang="ru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endParaRPr lang="ru-RU" sz="7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650376"/>
            <a:ext cx="1441269" cy="60742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45" y="1898149"/>
            <a:ext cx="2357247" cy="3219225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871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508069"/>
            <a:ext cx="9144000" cy="10018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488" y="3849326"/>
            <a:ext cx="1377815" cy="121320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827" y="3849327"/>
            <a:ext cx="1341236" cy="121320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4462272" y="5257800"/>
            <a:ext cx="6205728" cy="261668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980" y="1595709"/>
            <a:ext cx="1184930" cy="171241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097" y="1562100"/>
            <a:ext cx="1324113" cy="172402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44" y="1584098"/>
            <a:ext cx="1314450" cy="172402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652" y="1595708"/>
            <a:ext cx="1238250" cy="169041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72" y="3913824"/>
            <a:ext cx="1445622" cy="1206816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907" y="3913824"/>
            <a:ext cx="1314995" cy="1201783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123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16736"/>
            <a:ext cx="9144000" cy="50231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t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С Т У Л</a:t>
            </a: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tt-RU" sz="7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 Ы Н Д Ы К</a:t>
            </a: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uncle</a:t>
            </a:r>
            <a: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t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157216"/>
            <a:ext cx="9144000" cy="10058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965" y="1917731"/>
            <a:ext cx="2248091" cy="3120793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077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93605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ВНИМАНИЕ!!!</a:t>
            </a:r>
            <a:endParaRPr lang="ru-RU" sz="7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157216"/>
            <a:ext cx="3279648" cy="10058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83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684</Words>
  <Application>Microsoft Office PowerPoint</Application>
  <PresentationFormat>Произвольный</PresentationFormat>
  <Paragraphs>44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«ЦОР» - цифровой образовательный ресурс».  То есть – некий содержательно обособленный объект, предназначенный для образовательных целей и представленный в цифровой, электронной, «компьютерной» форме. Под цифровым образовательным ресурсом (ЦОР) понимается информационный источник, содержащий графическую, текстовую, цифровую, речевую, музыкальную, видео, фото и другую информацию, направленный на реализацию целей и задач современного образования. </vt:lpstr>
      <vt:lpstr>Актуальность выбранной темы состоит в следующем:  использование в учебном образовательном процессе цифрового образовательного ресурса позволяет повысить интерес к обучению и помощь в усвоении учебного материала, а так же комплексное использование информационных технологий с другими учебными предметами. Цифровые образовательные ресурсы можно представить в виде двух групп: информационные источники, информационные инструменты. оригинальные тексты (хрестоматии; тексты энциклопедий; художественной литературы; статические изображения (галереи портретов писателей; «плакаты» – изображения изучаемых объектов; динамические изображения в кино-видео фрагменты, мультфильмы, анимационные модели на CD, DVD); мультимедиа среды (информационно-справочные источники. (виртуальные конструкторы, («электронные сказки», виртуальные экскурсии и пр.).</vt:lpstr>
      <vt:lpstr>     ЦОР имеют ряд преимуществ: - практика показывает, что предъявление информации на экране компьютера в игровой форме вызывает у детей огромный интерес; - возможности компьютера позволяют увеличить объём предлагаемого для ознакомления материала. - ЦОР несет в себе образный тип информации, понятный дошкольникам; - движения, звук, мультипликация надолго привлекает внимание ребенка; - проблемные задачи, поощрение ребенка при их правильном решении самим компьютером являются стимулом познавательной активности детей; - ребенок сам регулирует темп и количество решаемых игровых обучающих задач; - в процессе своей деятельности за компьютером дошкольник приобретает уверенность в себе, у него повышается самооценка. </vt:lpstr>
      <vt:lpstr>Презентация PowerPoint</vt:lpstr>
      <vt:lpstr>Презентация PowerPoint</vt:lpstr>
      <vt:lpstr> </vt:lpstr>
      <vt:lpstr>   </vt:lpstr>
      <vt:lpstr>        I игра: выдели первый звук в названиях картинок, запиши соответствующую букву, прочитай полученное слово</vt:lpstr>
      <vt:lpstr>Презентация PowerPoint</vt:lpstr>
      <vt:lpstr>             Д О М           Ө Й           h o u s e</vt:lpstr>
      <vt:lpstr>Презентация PowerPoint</vt:lpstr>
      <vt:lpstr>                 Д Я Д Я         А Б Ы Й         u n c l e</vt:lpstr>
      <vt:lpstr>Презентация PowerPoint</vt:lpstr>
      <vt:lpstr>        М А М А        Ә Н И       mom</vt:lpstr>
      <vt:lpstr>II игра: выдели последний звук в названиях картинок, запиши соответствующую букву и прочитай слово</vt:lpstr>
      <vt:lpstr>Презентация PowerPoint</vt:lpstr>
      <vt:lpstr>           К О Т            П Е С И           c a t</vt:lpstr>
      <vt:lpstr>Презентация PowerPoint</vt:lpstr>
      <vt:lpstr>              С О Б А К А           Э Т           d o g</vt:lpstr>
      <vt:lpstr>Презентация PowerPoint</vt:lpstr>
      <vt:lpstr>            З А Я Ц             К У Я Н              r a b b i t </vt:lpstr>
      <vt:lpstr>III игра: выдели второй звук в названиях картинок, запиши соответствующую букву и прочитай слово</vt:lpstr>
      <vt:lpstr>Презентация PowerPoint</vt:lpstr>
      <vt:lpstr>           М О Л О К О         С Ө Т         m i l k</vt:lpstr>
      <vt:lpstr>Презентация PowerPoint</vt:lpstr>
      <vt:lpstr>       Я Б Л О К О        А Л М А        apple</vt:lpstr>
      <vt:lpstr>Презентация PowerPoint</vt:lpstr>
      <vt:lpstr>         С Т У Л           У Р Ы Н Д Ы К            uncle </vt:lpstr>
      <vt:lpstr>СПАСИБО ЗА ВНИМАНИЕ!!!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имя</dc:creator>
  <cp:lastModifiedBy>имя</cp:lastModifiedBy>
  <cp:revision>92</cp:revision>
  <dcterms:created xsi:type="dcterms:W3CDTF">2020-02-18T19:35:16Z</dcterms:created>
  <dcterms:modified xsi:type="dcterms:W3CDTF">2020-11-21T20:47:25Z</dcterms:modified>
</cp:coreProperties>
</file>