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4"/>
  </p:notesMasterIdLst>
  <p:sldIdLst>
    <p:sldId id="256" r:id="rId2"/>
    <p:sldId id="282" r:id="rId3"/>
    <p:sldId id="273" r:id="rId4"/>
    <p:sldId id="283" r:id="rId5"/>
    <p:sldId id="284" r:id="rId6"/>
    <p:sldId id="291" r:id="rId7"/>
    <p:sldId id="285" r:id="rId8"/>
    <p:sldId id="286" r:id="rId9"/>
    <p:sldId id="287" r:id="rId10"/>
    <p:sldId id="288" r:id="rId11"/>
    <p:sldId id="289" r:id="rId12"/>
    <p:sldId id="290" r:id="rId13"/>
    <p:sldId id="292" r:id="rId14"/>
    <p:sldId id="300" r:id="rId15"/>
    <p:sldId id="293" r:id="rId16"/>
    <p:sldId id="294" r:id="rId17"/>
    <p:sldId id="296" r:id="rId18"/>
    <p:sldId id="299" r:id="rId19"/>
    <p:sldId id="277" r:id="rId20"/>
    <p:sldId id="258" r:id="rId21"/>
    <p:sldId id="269" r:id="rId22"/>
    <p:sldId id="270" r:id="rId23"/>
    <p:sldId id="267" r:id="rId24"/>
    <p:sldId id="259" r:id="rId25"/>
    <p:sldId id="272" r:id="rId26"/>
    <p:sldId id="257" r:id="rId27"/>
    <p:sldId id="280" r:id="rId28"/>
    <p:sldId id="278" r:id="rId29"/>
    <p:sldId id="281" r:id="rId30"/>
    <p:sldId id="279" r:id="rId31"/>
    <p:sldId id="260" r:id="rId32"/>
    <p:sldId id="26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66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507" autoAdjust="0"/>
    <p:restoredTop sz="68015" autoAdjust="0"/>
  </p:normalViewPr>
  <p:slideViewPr>
    <p:cSldViewPr>
      <p:cViewPr varScale="1">
        <p:scale>
          <a:sx n="70" d="100"/>
          <a:sy n="70" d="100"/>
        </p:scale>
        <p:origin x="-94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28148007695307498"/>
          <c:y val="8.3900317563145063E-4"/>
          <c:w val="0.67325885826771736"/>
          <c:h val="0.80058833661417428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ВсОШ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Участие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РОШ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Участие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102</c:v>
                </c:pt>
              </c:numCache>
            </c:numRef>
          </c:val>
        </c:ser>
        <c:shape val="cone"/>
        <c:axId val="94831744"/>
        <c:axId val="94833280"/>
        <c:axId val="0"/>
      </c:bar3DChart>
      <c:catAx>
        <c:axId val="94831744"/>
        <c:scaling>
          <c:orientation val="minMax"/>
        </c:scaling>
        <c:axPos val="b"/>
        <c:tickLblPos val="nextTo"/>
        <c:txPr>
          <a:bodyPr/>
          <a:lstStyle/>
          <a:p>
            <a:pPr>
              <a:defRPr sz="3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4833280"/>
        <c:crosses val="autoZero"/>
        <c:auto val="1"/>
        <c:lblAlgn val="ctr"/>
        <c:lblOffset val="100"/>
      </c:catAx>
      <c:valAx>
        <c:axId val="94833280"/>
        <c:scaling>
          <c:orientation val="minMax"/>
        </c:scaling>
        <c:delete val="1"/>
        <c:axPos val="l"/>
        <c:numFmt formatCode="0%" sourceLinked="1"/>
        <c:tickLblPos val="nextTo"/>
        <c:crossAx val="9483174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3497849798978176"/>
          <c:y val="7.8146545415498828E-2"/>
          <c:w val="0.21298598685983586"/>
          <c:h val="0.46681339329031396"/>
        </c:manualLayout>
      </c:layout>
      <c:txPr>
        <a:bodyPr/>
        <a:lstStyle/>
        <a:p>
          <a:pPr>
            <a:defRPr sz="28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autoTitleDeleted val="1"/>
    <c:plotArea>
      <c:layout>
        <c:manualLayout>
          <c:layoutTarget val="inner"/>
          <c:xMode val="edge"/>
          <c:yMode val="edge"/>
          <c:x val="5.6920707896792072E-2"/>
          <c:y val="3.6944149099230585E-2"/>
          <c:w val="0.87213137107193506"/>
          <c:h val="0.490624703599464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Эффективность участия  на МЭ ВсОШ и РОШ(%)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elete val="1"/>
          </c:dLbls>
          <c:cat>
            <c:strRef>
              <c:f>Лист1!$A$2:$A$5</c:f>
              <c:strCache>
                <c:ptCount val="4"/>
                <c:pt idx="0">
                  <c:v> АСОШ №2</c:v>
                </c:pt>
                <c:pt idx="1">
                  <c:v>Билярская СОШ</c:v>
                </c:pt>
                <c:pt idx="2">
                  <c:v> АСОШ №3  </c:v>
                </c:pt>
                <c:pt idx="3">
                  <c:v> АСОШ №1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60</c:v>
                </c:pt>
                <c:pt idx="1">
                  <c:v>50</c:v>
                </c:pt>
                <c:pt idx="2">
                  <c:v>37</c:v>
                </c:pt>
                <c:pt idx="3">
                  <c:v>24</c:v>
                </c:pt>
              </c:numCache>
            </c:numRef>
          </c:val>
        </c:ser>
        <c:axId val="96844800"/>
        <c:axId val="96846592"/>
      </c:barChart>
      <c:catAx>
        <c:axId val="9684480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6846592"/>
        <c:crosses val="autoZero"/>
        <c:auto val="1"/>
        <c:lblAlgn val="ctr"/>
        <c:lblOffset val="100"/>
      </c:catAx>
      <c:valAx>
        <c:axId val="9684659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68448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4402509285440998"/>
          <c:y val="0.71021941480021911"/>
          <c:w val="0.67504733125227501"/>
          <c:h val="0.13670485759491671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autoTitleDeleted val="1"/>
    <c:plotArea>
      <c:layout>
        <c:manualLayout>
          <c:layoutTarget val="inner"/>
          <c:xMode val="edge"/>
          <c:yMode val="edge"/>
          <c:x val="9.5915605806700194E-2"/>
          <c:y val="3.7066946266181476E-2"/>
          <c:w val="0.89364120148942183"/>
          <c:h val="0.5146832233438198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Эффективность участия (%)</c:v>
                </c:pt>
              </c:strCache>
            </c:strRef>
          </c:tx>
          <c:dLbls>
            <c:showVal val="1"/>
          </c:dLbls>
          <c:cat>
            <c:strRef>
              <c:f>Лист1!$A$2:$A$20</c:f>
              <c:strCache>
                <c:ptCount val="19"/>
                <c:pt idx="0">
                  <c:v> АНОШ №4</c:v>
                </c:pt>
                <c:pt idx="1">
                  <c:v>"Чувашскомайнская ООШ"</c:v>
                </c:pt>
                <c:pt idx="2">
                  <c:v> Ялкинская ООШ</c:v>
                </c:pt>
                <c:pt idx="3">
                  <c:v>Подлесношенталинская ООШ</c:v>
                </c:pt>
                <c:pt idx="4">
                  <c:v>М.Курналинская </c:v>
                </c:pt>
                <c:pt idx="5">
                  <c:v> "Краснобаранская"</c:v>
                </c:pt>
                <c:pt idx="6">
                  <c:v> Сахаровская СОШ</c:v>
                </c:pt>
                <c:pt idx="7">
                  <c:v>Степношенталинская ООШ</c:v>
                </c:pt>
                <c:pt idx="8">
                  <c:v> Большеполянская </c:v>
                </c:pt>
                <c:pt idx="9">
                  <c:v>Большетиганская СОШ</c:v>
                </c:pt>
                <c:pt idx="10">
                  <c:v> Родниковская СОШ</c:v>
                </c:pt>
                <c:pt idx="11">
                  <c:v> Левашовская СОШ</c:v>
                </c:pt>
                <c:pt idx="12">
                  <c:v>Среднетиганская СОШ</c:v>
                </c:pt>
                <c:pt idx="13">
                  <c:v>Ромодановская СОШ</c:v>
                </c:pt>
                <c:pt idx="14">
                  <c:v> Куркульская СОШ</c:v>
                </c:pt>
                <c:pt idx="15">
                  <c:v> Лебединская ООШ</c:v>
                </c:pt>
                <c:pt idx="16">
                  <c:v> Ерыклинская ООШ</c:v>
                </c:pt>
                <c:pt idx="17">
                  <c:v> "Шаминская ООШ"</c:v>
                </c:pt>
                <c:pt idx="18">
                  <c:v> Реченская ООШ</c:v>
                </c:pt>
              </c:strCache>
            </c:strRef>
          </c:cat>
          <c:val>
            <c:numRef>
              <c:f>Лист1!$B$2:$B$20</c:f>
              <c:numCache>
                <c:formatCode>General</c:formatCode>
                <c:ptCount val="19"/>
                <c:pt idx="0">
                  <c:v>150</c:v>
                </c:pt>
                <c:pt idx="1">
                  <c:v>143</c:v>
                </c:pt>
                <c:pt idx="2">
                  <c:v>100</c:v>
                </c:pt>
                <c:pt idx="3">
                  <c:v>80</c:v>
                </c:pt>
                <c:pt idx="4">
                  <c:v>75</c:v>
                </c:pt>
                <c:pt idx="5">
                  <c:v>50</c:v>
                </c:pt>
                <c:pt idx="6">
                  <c:v>50</c:v>
                </c:pt>
                <c:pt idx="7">
                  <c:v>45</c:v>
                </c:pt>
                <c:pt idx="8">
                  <c:v>40</c:v>
                </c:pt>
                <c:pt idx="9">
                  <c:v>29</c:v>
                </c:pt>
                <c:pt idx="10">
                  <c:v>27</c:v>
                </c:pt>
                <c:pt idx="11">
                  <c:v>25</c:v>
                </c:pt>
                <c:pt idx="12">
                  <c:v>24</c:v>
                </c:pt>
                <c:pt idx="13">
                  <c:v>20</c:v>
                </c:pt>
                <c:pt idx="14">
                  <c:v>13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</c:numCache>
            </c:numRef>
          </c:val>
        </c:ser>
        <c:axId val="137643136"/>
        <c:axId val="137644672"/>
      </c:barChart>
      <c:catAx>
        <c:axId val="13764313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100" baseline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7644672"/>
        <c:crosses val="autoZero"/>
        <c:auto val="1"/>
        <c:lblAlgn val="ctr"/>
        <c:lblOffset val="100"/>
      </c:catAx>
      <c:valAx>
        <c:axId val="13764467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764313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24980773460145594"/>
          <c:y val="0.86826668859604039"/>
          <c:w val="0.42634732270527681"/>
          <c:h val="0.13018756467452017"/>
        </c:manualLayout>
      </c:layout>
    </c:legend>
    <c:plotVisOnly val="1"/>
  </c:chart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0.35354</cdr:x>
      <cdr:y>0.1519</cdr:y>
    </cdr:from>
    <cdr:to>
      <cdr:x>0.52526</cdr:x>
      <cdr:y>0.24461</cdr:y>
    </cdr:to>
    <cdr:sp macro="" textlink="">
      <cdr:nvSpPr>
        <cdr:cNvPr id="2" name="TextBox 3"/>
        <cdr:cNvSpPr txBox="1"/>
      </cdr:nvSpPr>
      <cdr:spPr>
        <a:xfrm xmlns:a="http://schemas.openxmlformats.org/drawingml/2006/main">
          <a:off x="2500362" y="857256"/>
          <a:ext cx="1214447" cy="5232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102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BDE2F3-0289-4E20-900F-261D75343EE7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C6109-52C2-4C14-B0EC-D74BBB0CE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C6109-52C2-4C14-B0EC-D74BBB0CE9C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На</a:t>
            </a:r>
            <a:r>
              <a:rPr lang="ru-RU" baseline="0" dirty="0" smtClean="0"/>
              <a:t> региональном этапе </a:t>
            </a:r>
            <a:r>
              <a:rPr lang="ru-RU" baseline="0" dirty="0" err="1" smtClean="0"/>
              <a:t>ВсОШ</a:t>
            </a:r>
            <a:r>
              <a:rPr lang="ru-RU" baseline="0" dirty="0" smtClean="0"/>
              <a:t> (9-11) классы приняли участие 10 победителей МЭ: 2 учащихся - АСОШ №2, 2- АСОШ №1, 5 - </a:t>
            </a:r>
            <a:r>
              <a:rPr lang="ru-RU" baseline="0" dirty="0" err="1" smtClean="0"/>
              <a:t>Билярской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Сош</a:t>
            </a:r>
            <a:r>
              <a:rPr lang="ru-RU" baseline="0" dirty="0" smtClean="0"/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     Ученица 10 класса АСОШ №3 Савченкова Виктория, учитель </a:t>
            </a:r>
            <a:r>
              <a:rPr lang="ru-RU" sz="1200" b="1" i="0" u="none" strike="noStrike" dirty="0" err="1" smtClean="0">
                <a:solidFill>
                  <a:srgbClr val="000000"/>
                </a:solidFill>
                <a:latin typeface="Times New Roman"/>
              </a:rPr>
              <a:t>Байкова</a:t>
            </a:r>
            <a:r>
              <a:rPr lang="ru-RU" sz="1200" b="1" i="0" u="none" strike="noStrike" dirty="0" smtClean="0">
                <a:solidFill>
                  <a:srgbClr val="000000"/>
                </a:solidFill>
                <a:latin typeface="Times New Roman"/>
              </a:rPr>
              <a:t> Лариса Александровна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 второй год подряд становится призером олимпиады по биологии.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C6109-52C2-4C14-B0EC-D74BBB0CE9C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Согласно </a:t>
            </a:r>
            <a:r>
              <a:rPr lang="ru-RU" baseline="0" dirty="0" smtClean="0"/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приказа Министерства образования и науки Республики Татарстан № под-261/17 от 17.02.2017г. «О проведении заключительного этапа республиканских олимпиад   школьников по предметам математика, физика, химия, английскому языку «Путь к Олимпу» среди обучающихся общеобразовательных организаций в Республике Татарстан в 2016/2017 учебном году» проведена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олимпиада для сельских школ.</a:t>
            </a:r>
            <a:endParaRPr lang="ru-RU" sz="1200" b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13 учащихся нашего района приняли участие в данной олимпиаде. Ученик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 класс, МБОУ «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Чувашскомайнская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ООШ» - </a:t>
            </a:r>
            <a:r>
              <a:rPr lang="ru-RU" sz="1200" b="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Игнатьев Вадим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Юрьевич учитель </a:t>
            </a:r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Горбунов Василий Валентинович</a:t>
            </a:r>
            <a:r>
              <a:rPr lang="ru-RU" b="1" dirty="0" smtClean="0"/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стал призером по математике.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C6109-52C2-4C14-B0EC-D74BBB0CE9C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Сравнительный анализ численности участников  и эффективность участия на РЭ и ЗЭ </a:t>
            </a:r>
            <a:r>
              <a:rPr lang="ru-RU" dirty="0" err="1" smtClean="0"/>
              <a:t>ВсОШ</a:t>
            </a:r>
            <a:r>
              <a:rPr lang="ru-RU" dirty="0" smtClean="0"/>
              <a:t> и РОШ позволяет</a:t>
            </a:r>
            <a:r>
              <a:rPr lang="ru-RU" baseline="0" dirty="0" smtClean="0"/>
              <a:t> определить уровень подготовленности учащихся к Олимпиаде.</a:t>
            </a:r>
          </a:p>
          <a:p>
            <a:r>
              <a:rPr lang="ru-RU" baseline="0" dirty="0" smtClean="0"/>
              <a:t>          Такая низкая эффективность связана прежде всего с отсутствием изменений в подходах к подготовке педагогами участников к Олимпиаде, а так же с отсутствием опережающей подготовки к олимпиадам на системном уровне.</a:t>
            </a:r>
          </a:p>
          <a:p>
            <a:r>
              <a:rPr lang="ru-RU" b="1" baseline="0" dirty="0" smtClean="0"/>
              <a:t>Наши участники показали слабые результаты на Республике.</a:t>
            </a:r>
          </a:p>
          <a:p>
            <a:r>
              <a:rPr lang="ru-RU" b="0" baseline="0" dirty="0" smtClean="0"/>
              <a:t>Причиной этого является то, что в ОУ недостаточно организована методическая работа  по данной проблеме, нет системы подготовки обучающихся к участию  в олимпиаде. Указанные проблемы приводят к тому, что творческий и интеллектуальный потенциал одаренных детей не раскрывается в полной мере. </a:t>
            </a:r>
          </a:p>
          <a:p>
            <a:r>
              <a:rPr lang="ru-RU" b="0" baseline="0" dirty="0" smtClean="0"/>
              <a:t>Для этого необходимо совершенствовать работу с одаренными детьми, начиная с начального уровня. Подготовка к олимпиаде – это долгий процесс, который продолжается из года в год. Только благодаря продолжительной и системной работе можно добиться хороших результатов.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C6109-52C2-4C14-B0EC-D74BBB0CE9C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Администрации школ: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Взять на постоянный контроль состояние работы с одаренными детьми;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продолжить работу по реализации программы по подготовке учащихся к олимпиаде;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вести тесное сотрудничество с Психолого-педагогической службой района, с целью  качественной диагностики способных и одаренных детей и их психологическому сопровождению;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приказом по ОУ :определить ответственных учителей-предметников за каждым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олимпиадником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утвердить график дополнительных занятий по подготовке учащихся к олимпиаде 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организовать участие победителей и призеров олимпиад в учебно-тренировочных сборах, согласно графику «РОЦ»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распространять опыт педагогов, прошедших курсы повышения квалификации по работе с одаренными детьми на муниципальном уровне через организацию проведения  мастер-классов, тренингов, обучающих семинаров, стажировок;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проанализировать возникшие затруднения при организации и проведении муниципального этапа Олимпиады, учесть их при подготовке к олимпиаде в следующем учебном году.</a:t>
            </a:r>
          </a:p>
          <a:p>
            <a:pPr algn="just">
              <a:buFont typeface="Arial" pitchFamily="34" charset="0"/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C6109-52C2-4C14-B0EC-D74BBB0CE9C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Учителям-предметникам:</a:t>
            </a:r>
          </a:p>
          <a:p>
            <a:pPr algn="ctr"/>
            <a:endParaRPr lang="ru-RU" b="1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использовать дифференцированный подход в работе с мотивированными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детьми, предлагать задания повышенной сложности, развивающие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творческие способности учащихся;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вести работу по подготовке учащихся уже к следующей олимпиаде;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при подготовке учащихся к олимпиаде учитывать: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–типичные ошибки при выполнении заданий олимпиады,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–методические рекомендации центральных предметных комиссий.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C6109-52C2-4C14-B0EC-D74BBB0CE9C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Методической службе района: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совместно с ППС района разработать муниципальную программу по работе с одаренными детьми на 2018-2022 г. до 1 сентября 2017 года.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обсудить на заседаниях методических объединений итоги муниципального и регионального этапа Олимпиады с выявленными затруднениями школьников;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Скорректировать планы работы методических объединений на будущий учебный год с учетом результатов участия в муниципальном  и региональном этапе Олимпиады, в части работы с одаренными детьми;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C6109-52C2-4C14-B0EC-D74BBB0CE9C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Организация и проведение школьного и муниципального этапов всероссийской и республиканской олимпиады школьников (далее - Олимпиада) в 2016/2016 учебном году осуществлялась в соответствии с:</a:t>
            </a:r>
          </a:p>
          <a:p>
            <a:pPr algn="just"/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СЛАЙД 2-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планом работы Министерства образования Республики Татарстан на 2016/2017 учебный год, Порядком проведения всероссийской олимпиады школьников, утвержденным приказом Министерства образования и науки Российской Федерации от 18 ноября 2013г. №1252 «Об утверждении порядка проведения всероссийской олимпиады школьников» (далее – Порядок), с учетом изменений, внесенных в Порядок приказом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Минобрнауки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России от 17.03.2015 г. №249., с изменениями на 17.03.2015г. (далее – Порядок); </a:t>
            </a: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приказом Министерства образования Республики Татарстан от 18 августа 2016 года №под-1874/16 «О проведении школьного этапа всероссийской и республиканской  олимпиады школьников в 2016/2017 учебном году»;</a:t>
            </a: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приказом Министерства образования Республики Татарстан от 05 ноября 2016 года № под-2182/16 «О проведении муниципального этапа всероссийской и республиканской  олимпиады школьников в 2016/2017 учебном году»;</a:t>
            </a: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приказом МКУ «Отдел образования Алексеевского муниципального района» от 01 сентября 2016 года №285 «О проведении школьного этапа всероссийских и республиканских предметных олимпиад школьников в школах Алексеевского муниципального района в 2016/2017 учебном году»;</a:t>
            </a: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приказом МКУ «Отдел образования Алексеевского муниципального района» от 05 ноября 2016 года № 356 ««О проведении муниципального этапа всероссийской и республиканской  олимпиад школьников в 2016/2017 учебном году».</a:t>
            </a: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Школьный этап Олимпиады среди обучающихся общеобразовательных организаций 	Алексеевского муниципального района Республики Татарстан стартовал с 19 сентября 2016 года и закончился 26 октября 2016 года в соответствии с графиком, утвержденным Министерством образования и науки Республики Татарстан.</a:t>
            </a: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Организатором школьного этапа Олимпиады в соответствии с п.3 Порядка явилось МКУ «Отдел образования Алексеевского муниципального района». Школьный этап Олимпиады по всем общеобразовательным предметам проводился по заданиям, разработанным ГАУ «Республиканский олимпиадный центр».</a:t>
            </a: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Муниципальный этап Олимпиады среди обучающихся общеобразовательных организаций Алексеевского муниципального района Республики Татарстан стартовал 11 ноября 2016 года и закончился 24 декабря 2016 года в соответствии с графиком, утвержденным Министерством образования и науки Республики Татарстан.</a:t>
            </a: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Организатором муниципального этапа Олимпиады в соответствии с п.1 Порядка явилось МКУ «Отдел образования Алексеевского муниципального района». Муниципальный этап Олимпиады по всем общеобразовательным предметам проводился по заданиям, разработанным региональными предметно - методическими комиссиями, проверка выполненных олимпиадных работ осуществлялась членами жюри из числа педагогических работников образовательных организаций Алексеевского муниципального района. В Олимпиаде принимали участие абсолютные победители школьного этапа олимпиады текущего 2016/2017 учебного года; победители и призеры муниципального этапа республиканской олимпиады школьников предыдущего 2015/2016 учебного года, продолжающие обучение в образовательных организациях Алексеевского района по образовательным программа основного общего и среднего общего образования.</a:t>
            </a:r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C6109-52C2-4C14-B0EC-D74BBB0CE9C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Участие обучающихся осуществлялось в соответствии с заявкой сформированной и поданной общеобразовательными организациями. Всего в 2016/2017 учебном году приняли участие 434 обучающихся (2015г. – 638, 2016г. – 644),  что на 33% меньше, чем в  прошлом учебном году. Наблюдается уменьшение количества участников в сравнении с прошлым годом, что связано с уменьшением квоты участия (только абсолютные победители ШЭ) при проведении   муниципального   этапа   Олимпиады.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C6109-52C2-4C14-B0EC-D74BBB0CE9C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Из них 332 в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ВсОШ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102 в РОШ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C6109-52C2-4C14-B0EC-D74BBB0CE9C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Рейтинг участия образовательных учреждений, отраженный в таблице 1, показывает, что  реальное количество участников составляет 294 человека. Победителей и призеров МЭ - 123.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eaLnBrk="1" fontAlgn="b" latinLnBrk="0" hangingPunct="1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Школы с большим количеством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обучающихся (АСОШ №1, АСОШ№2, АСОШ№3, «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Билярская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СОШ») показывают низкий  процент как участия, на МЭ, что не скажешь по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малокомплетным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школам (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Чувашскомайнская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СОШ,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Родниковская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СОШ,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Среднетиганская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СОШ, 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Подлесношенталинская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ООШ,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Степношенталинская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ООШ). </a:t>
            </a:r>
          </a:p>
          <a:p>
            <a:pPr rtl="0" eaLnBrk="1" fontAlgn="b" latinLnBrk="0" hangingPunct="1"/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Рейтинг по количеству победителей и призеров МЭ (1.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МБОУ "Алексеевская СОШ №2»,  2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МБОУ "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Билярская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СОШ« 3 - МБОУ АСОШ №3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им.Г.С.Боровикова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4 - 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МБОУ Алексеевская СОШ №1 ,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5- 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МБОУ "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Чувашскомайнская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ООШ " ) </a:t>
            </a:r>
          </a:p>
          <a:p>
            <a:pPr rtl="0" eaLnBrk="1" fontAlgn="b" latinLnBrk="0" hangingPunct="1"/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ГИПЕРССЫЛКА 24, Победители и призеры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98 (33%) школьников принял участие в 2-х и более Олимпиадах, что, с одной стороны, указывает на высокую активность обучающихся, с другой, снижает уровень результативности, так как обучающиеся не имеют возможности сконцентрироваться на более глубоком изучении отдельного предмета и показать по нему высокий результат. Это, в свою очередь, приводит к отсутствию призового места по итогам Олимпиады или небольшому разрыву с минимально возможным количеством баллов, необходимым для призового места. . Таким образом, снижается конкурентоспособность учащихся на региональном и заключительном этапах Олимпиады. </a:t>
            </a:r>
            <a:endParaRPr lang="ru-RU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Всего 33 обучающихся, подтвердили свои результаты по тем же предметам, что и в прошлом году (из них МБОУ Алексеевская СОШ №1 – 3, «Алексеевская СОШ№2» - 7, АСОШ №3 – 6, «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Билярская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СОШ» -10,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Большетиганская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СОШ -1;  Ромодановская СОШ -1;,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Среднетиганская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СОШ -1;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Чувашскоманская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ООШ -2; Сахаровская СОШ -2. 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Гиперссылка 123 . Здесь отражено</a:t>
            </a:r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Кол-во победителей</a:t>
            </a:r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призеров по классам.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Таким образом, можно сделать вывод о том, что целенаправленная работа учителей по подготовке обучающихся к участию в школьном и муниципальном этапах Олимпиады отсутствует, что приводит к низкой результативности и к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неконкурентоспособности наших победителей и призеров при отборе участников на региональный этап Олимпиады и при его проведении.</a:t>
            </a:r>
          </a:p>
          <a:p>
            <a:pPr algn="just"/>
            <a:r>
              <a:rPr lang="ru-RU" dirty="0" smtClean="0"/>
              <a:t> </a:t>
            </a:r>
            <a:r>
              <a:rPr lang="ru-RU" b="1" dirty="0" smtClean="0"/>
              <a:t>Гиперссылка</a:t>
            </a:r>
            <a:r>
              <a:rPr lang="ru-RU" b="1" baseline="0" dirty="0" smtClean="0"/>
              <a:t> Эффективность участия на МЭ </a:t>
            </a:r>
            <a:r>
              <a:rPr lang="ru-RU" b="0" baseline="0" dirty="0" smtClean="0"/>
              <a:t>отношение победителей и призеров к кол-ву участников.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C6109-52C2-4C14-B0EC-D74BBB0CE9C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В данной таблице отражен рейтинг предметов по результативности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участия обучающихся на муниципальном этапе олимпиад.</a:t>
            </a: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1-й и 2-й позициях по популярности среди учащихся стоят математика и русский язык, соответственно, - предметы, являющиеся обязательными для сдачи на ГИА. При этом уровень результативности по данным предметам остается крайне низким: 6 победителей и призеров по математике, что составляет 12,3% от общего количества участников по предмету, 4 победителя и призера по русскому языку, что составляет  8,6%.</a:t>
            </a: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целом, сравнение данных за 2016 и 2017 годы показывают уменьшение количества участников почти по всем предметам, но данное снижение никак не отразилось на качестве общей результативности участников муниципального этапа. Общее количество победителей остается стабильно низким, как и в прошлом году (2016 г.- 63, 2017 г. – 63). Общее количество призеров так же на уровне прошлого года (2016 г.- 63, 2017 г. – 60), однако в разрезе предметов имеет место резкое снижение количества призеров: русский язык (на 90%),   татарский язык для учащихся-татар школ с русским языком обучения (на 78%), литература (на 63%). Наиболее результативными оказались предметы: физическая культура -33 победителя и призера (все участники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прошли 50% выполнения заданий),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Тат.яз.РГРШ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-12; Технология-10,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Тат.яз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НШ -9, биология -8,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Тат.яз.ТГ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РШ -8.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Нет участников по немецкому языку, искусству (МХК) и русской литературе для учащихся школ с родным (нерусским) языком обучения, что говорит о том что по данным предметам полностью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отсутстует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подготовка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учащихся к олимпиаде. По таким предметам, как история, физика, география,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тат.лит.НШ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химия, экология, информатика, история Татарстана и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тат.народа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экономика и астрономия  так же отсутствует системная работа учителей-предметников.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Хотя по данным предметам на региональном этапе меньше всего участников, а значит больше возможности занять призовые места.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C6109-52C2-4C14-B0EC-D74BBB0CE9C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Таким образом, можно сделать вывод о том, что не во всех школах ведется целенаправленная работа учителей по подготовке обучающихся к участию в школьном и муниципальном этапах Олимпиады отсутствует, что приводит к низкой результативности и к неконкурентоспособности наших победителей и призеров при отборе участников на региональный этап Олимпиады и при его проведении.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C6109-52C2-4C14-B0EC-D74BBB0CE9C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На</a:t>
            </a:r>
            <a:r>
              <a:rPr lang="ru-RU" baseline="0" dirty="0" smtClean="0"/>
              <a:t> заключительном этапе РОШ (4-8) классы приняли участие10 победителей МЭ: 4 учащихся - АСОШ №2, 1-Сахаровской СОШ, 1- АСОШ №1. ученицы </a:t>
            </a:r>
            <a:r>
              <a:rPr lang="ru-RU" baseline="0" dirty="0" err="1" smtClean="0"/>
              <a:t>Билярской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Сош</a:t>
            </a:r>
            <a:r>
              <a:rPr lang="ru-RU" baseline="0" dirty="0" smtClean="0"/>
              <a:t> – Кузнецова Оксана (</a:t>
            </a:r>
            <a:r>
              <a:rPr lang="ru-RU" baseline="0" dirty="0" err="1" smtClean="0"/>
              <a:t>рус.яз</a:t>
            </a:r>
            <a:r>
              <a:rPr lang="ru-RU" baseline="0" dirty="0" smtClean="0"/>
              <a:t>.) учитель </a:t>
            </a:r>
            <a:r>
              <a:rPr lang="ru-RU" sz="1200" b="1" i="0" u="none" strike="noStrike" dirty="0" err="1" smtClean="0">
                <a:solidFill>
                  <a:srgbClr val="000000"/>
                </a:solidFill>
                <a:latin typeface="Times New Roman"/>
              </a:rPr>
              <a:t>Паранева</a:t>
            </a:r>
            <a:r>
              <a:rPr lang="ru-RU" sz="1200" b="1" i="0" u="none" strike="noStrike" dirty="0" smtClean="0">
                <a:solidFill>
                  <a:srgbClr val="000000"/>
                </a:solidFill>
                <a:latin typeface="Times New Roman"/>
              </a:rPr>
              <a:t> Ольга Владимировна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  и  Рыжикова Олеся (</a:t>
            </a:r>
            <a:r>
              <a:rPr lang="ru-RU" baseline="0" dirty="0" err="1" smtClean="0"/>
              <a:t>тат.яз</a:t>
            </a:r>
            <a:r>
              <a:rPr lang="ru-RU" baseline="0" dirty="0" smtClean="0"/>
              <a:t>.) учитель </a:t>
            </a:r>
            <a:r>
              <a:rPr lang="ru-RU" sz="1200" b="1" i="0" u="none" strike="noStrike" dirty="0" err="1" smtClean="0">
                <a:solidFill>
                  <a:schemeClr val="tx1"/>
                </a:solidFill>
                <a:latin typeface="Times New Roman"/>
              </a:rPr>
              <a:t>Галимова</a:t>
            </a:r>
            <a:r>
              <a:rPr lang="ru-RU" sz="1200" b="1" i="0" u="none" strike="noStrike" dirty="0" smtClean="0">
                <a:solidFill>
                  <a:schemeClr val="tx1"/>
                </a:solidFill>
                <a:latin typeface="Times New Roman"/>
              </a:rPr>
              <a:t> Рима </a:t>
            </a:r>
            <a:r>
              <a:rPr lang="ru-RU" sz="1200" b="1" i="0" u="none" strike="noStrike" dirty="0" err="1" smtClean="0">
                <a:solidFill>
                  <a:schemeClr val="tx1"/>
                </a:solidFill>
                <a:latin typeface="Times New Roman"/>
              </a:rPr>
              <a:t>Фоатовна</a:t>
            </a:r>
            <a:endParaRPr lang="ru-RU" sz="1200" b="1" i="0" u="none" strike="noStrike" dirty="0" smtClean="0">
              <a:solidFill>
                <a:schemeClr val="tx1"/>
              </a:solidFill>
              <a:latin typeface="Times New Roman"/>
            </a:endParaRPr>
          </a:p>
          <a:p>
            <a:r>
              <a:rPr lang="ru-RU" baseline="0" dirty="0" smtClean="0"/>
              <a:t>второй год подряд на РЭ занимают призовые места.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C6109-52C2-4C14-B0EC-D74BBB0CE9C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На</a:t>
            </a:r>
            <a:r>
              <a:rPr lang="ru-RU" baseline="0" dirty="0" smtClean="0"/>
              <a:t> заключительном этапе РОШ (9-11) классы приняли участие 8 победителей МЭ: 3 учащихся - АСОШ №2, 1-Степношенталинской ООШ , 1- АСОШ №3, 2 учащихся </a:t>
            </a:r>
            <a:r>
              <a:rPr lang="ru-RU" baseline="0" dirty="0" err="1" smtClean="0"/>
              <a:t>Чувашскомайнской</a:t>
            </a:r>
            <a:r>
              <a:rPr lang="ru-RU" baseline="0" dirty="0" smtClean="0"/>
              <a:t> ООШ; 1 - </a:t>
            </a:r>
            <a:r>
              <a:rPr lang="ru-RU" baseline="0" dirty="0" err="1" smtClean="0"/>
              <a:t>Билярской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Сош</a:t>
            </a:r>
            <a:r>
              <a:rPr lang="ru-RU" baseline="0" dirty="0" smtClean="0"/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     Ученица 10 класса  АСОШ №2 </a:t>
            </a:r>
            <a:r>
              <a:rPr lang="ru-RU" baseline="0" dirty="0" err="1" smtClean="0"/>
              <a:t>Гатина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Гульшат</a:t>
            </a:r>
            <a:r>
              <a:rPr lang="ru-RU" baseline="0" dirty="0" smtClean="0"/>
              <a:t>, учитель </a:t>
            </a:r>
            <a:r>
              <a:rPr lang="ru-RU" sz="1200" b="1" i="0" u="none" strike="noStrike" dirty="0" err="1" smtClean="0">
                <a:solidFill>
                  <a:srgbClr val="000000"/>
                </a:solidFill>
                <a:latin typeface="Times New Roman"/>
              </a:rPr>
              <a:t>Замалиева</a:t>
            </a:r>
            <a:r>
              <a:rPr lang="ru-RU" sz="1200" b="1" i="0" u="none" strike="noStrike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1200" b="1" i="0" u="none" strike="noStrike" dirty="0" err="1" smtClean="0">
                <a:solidFill>
                  <a:srgbClr val="000000"/>
                </a:solidFill>
                <a:latin typeface="Times New Roman"/>
              </a:rPr>
              <a:t>Ильсияр</a:t>
            </a:r>
            <a:r>
              <a:rPr lang="ru-RU" sz="1200" b="1" i="0" u="none" strike="noStrike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1200" b="1" i="0" u="none" strike="noStrike" dirty="0" err="1" smtClean="0">
                <a:solidFill>
                  <a:srgbClr val="000000"/>
                </a:solidFill>
                <a:latin typeface="Times New Roman"/>
              </a:rPr>
              <a:t>Ханифовна</a:t>
            </a:r>
            <a:endParaRPr lang="ru-RU" sz="1200" b="1" i="0" u="none" strike="noStrike" dirty="0" smtClean="0">
              <a:solidFill>
                <a:srgbClr val="000000"/>
              </a:solidFill>
              <a:latin typeface="Times New Roman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стала победителей по </a:t>
            </a:r>
            <a:r>
              <a:rPr lang="ru-RU" baseline="0" dirty="0" err="1" smtClean="0"/>
              <a:t>Тат.лит</a:t>
            </a:r>
            <a:r>
              <a:rPr lang="ru-RU" baseline="0" dirty="0" smtClean="0"/>
              <a:t> ТГ РШ.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C6109-52C2-4C14-B0EC-D74BBB0CE9C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3CD3C3-6B66-4B19-B4F5-BF4283CE8670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B7D9A-E7DD-4B9D-97C3-51C3A91569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3CD3C3-6B66-4B19-B4F5-BF4283CE8670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B7D9A-E7DD-4B9D-97C3-51C3A9156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3CD3C3-6B66-4B19-B4F5-BF4283CE8670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B7D9A-E7DD-4B9D-97C3-51C3A9156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3CD3C3-6B66-4B19-B4F5-BF4283CE8670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B7D9A-E7DD-4B9D-97C3-51C3A9156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3CD3C3-6B66-4B19-B4F5-BF4283CE8670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B7D9A-E7DD-4B9D-97C3-51C3A91569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3CD3C3-6B66-4B19-B4F5-BF4283CE8670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B7D9A-E7DD-4B9D-97C3-51C3A9156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3CD3C3-6B66-4B19-B4F5-BF4283CE8670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B7D9A-E7DD-4B9D-97C3-51C3A9156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3CD3C3-6B66-4B19-B4F5-BF4283CE8670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B7D9A-E7DD-4B9D-97C3-51C3A9156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3CD3C3-6B66-4B19-B4F5-BF4283CE8670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B7D9A-E7DD-4B9D-97C3-51C3A91569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3CD3C3-6B66-4B19-B4F5-BF4283CE8670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B7D9A-E7DD-4B9D-97C3-51C3A91569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3CD3C3-6B66-4B19-B4F5-BF4283CE8670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AB7D9A-E7DD-4B9D-97C3-51C3A91569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C3CD3C3-6B66-4B19-B4F5-BF4283CE8670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6AB7D9A-E7DD-4B9D-97C3-51C3A91569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51;&#1077;&#1090;&#1085;&#1080;&#1077;%20&#1089;&#1084;&#1077;&#1085;&#1099;.&#1044;&#1054;&#1050;&#1051;&#1040;&#1044;%20&#1053;&#1040;%20&#1057;&#1054;&#1042;&#1045;&#1065;&#1040;&#1053;&#1048;&#1048;_19.05.2017_&#1054;&#1054;&#1050;%20&#1044;&#1059;&#1057;&#1051;&#1067;&#1050;%20&#1056;&#1054;&#1062;%20&#1052;&#1054;&#1080;&#1053;%20&#1056;&#1058;.pdf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gif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89;&#1074;&#1086;&#1076;&#1085;&#1072;&#1103;.xls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http://44fzrf.ru/wp-content/uploads/2017/04/d9418f4aeb965495f7cac553a12095f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857496"/>
            <a:ext cx="3071834" cy="3329368"/>
          </a:xfrm>
          <a:prstGeom prst="rect">
            <a:avLst/>
          </a:prstGeom>
          <a:noFill/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1785886" y="5429264"/>
            <a:ext cx="7358114" cy="1114436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marL="27432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А.М.Свистунова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методист по учебным дисциплинам </a:t>
            </a:r>
          </a:p>
          <a:p>
            <a:pPr marL="27432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МКУ «Отдел образования Алексеевского муниципального района»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42943" y="1142984"/>
            <a:ext cx="800105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Итоги муниципального и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регионального этапов 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и РОШ  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 2016/2017 учебном году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00562" y="6429396"/>
            <a:ext cx="1135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Май 2017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elements-rh.com/wp-content/uploads/2017/04/Lovely-Find-A-House-for-your-Houses-Decorating-Plans-With-Find-A-House-1.jpg"/>
          <p:cNvPicPr>
            <a:picLocks noChangeAspect="1" noChangeArrowheads="1"/>
          </p:cNvPicPr>
          <p:nvPr/>
        </p:nvPicPr>
        <p:blipFill>
          <a:blip r:embed="rId3" cstate="print"/>
          <a:srcRect l="10859" t="10859" r="9510" b="11924"/>
          <a:stretch>
            <a:fillRect/>
          </a:stretch>
        </p:blipFill>
        <p:spPr bwMode="auto">
          <a:xfrm>
            <a:off x="6965206" y="5429264"/>
            <a:ext cx="1964512" cy="14287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357166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Результаты заключительного этапа РОШ (9-11 классы)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в 2016/2017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. году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214424"/>
          <a:ext cx="9143999" cy="4118022"/>
        </p:xfrm>
        <a:graphic>
          <a:graphicData uri="http://schemas.openxmlformats.org/drawingml/2006/table">
            <a:tbl>
              <a:tblPr/>
              <a:tblGrid>
                <a:gridCol w="1074409"/>
                <a:gridCol w="1396733"/>
                <a:gridCol w="1396733"/>
                <a:gridCol w="736740"/>
                <a:gridCol w="448951"/>
                <a:gridCol w="844179"/>
                <a:gridCol w="2246155"/>
                <a:gridCol w="1000099"/>
              </a:tblGrid>
              <a:tr h="4633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Тат.яз.РГ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РШ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"Билярская СОШ"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Марьина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Дарина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Призер 15/16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Фетхуллова Римма Хабутдиновна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участие 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1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Тат.яз.ТГ РШ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"АСОШ №2"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Абдуллина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Динара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Замалиева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Ильсияр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Ханифовна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участие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6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Тат.яз.ТГ РШ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"АСОШ №2"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Чибинова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Назлыгуль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Замалиева Ильсияр Ханифовна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участие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7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Тат.яз.ТГ РШ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АСОШ №3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Файзуллаева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Динара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Кутуева Роза Магсумовна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участие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2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Тат.лит.ТГ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РШ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"АСОШ №2"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Гатина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Гульшат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Замалиева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Ильсияр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Ханифовна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857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Тат. Яз. НШ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Степношенталинская ООШ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Камалова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Тансылу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Нуретдинова Лилия Мингаллеевна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участие </a:t>
                      </a:r>
                    </a:p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1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чув.яз.</a:t>
                      </a:r>
                    </a:p>
                  </a:txBody>
                  <a:tcPr marL="6927" marR="6927" marT="6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"Чувашскомайнская ООШ"</a:t>
                      </a:r>
                    </a:p>
                  </a:txBody>
                  <a:tcPr marL="6927" marR="6927" marT="6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Леонтьева</a:t>
                      </a:r>
                    </a:p>
                  </a:txBody>
                  <a:tcPr marL="6927" marR="6927" marT="6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Снежана</a:t>
                      </a:r>
                    </a:p>
                  </a:txBody>
                  <a:tcPr marL="6927" marR="6927" marT="6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6927" marR="6927" marT="6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927" marR="6927" marT="6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Федорова Светлана Николаевна</a:t>
                      </a:r>
                    </a:p>
                  </a:txBody>
                  <a:tcPr marL="6927" marR="6927" marT="6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участие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1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чув.яз.</a:t>
                      </a:r>
                    </a:p>
                  </a:txBody>
                  <a:tcPr marL="6927" marR="6927" marT="6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"Чувашскомайнская ООШ"</a:t>
                      </a:r>
                    </a:p>
                  </a:txBody>
                  <a:tcPr marL="6927" marR="6927" marT="6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Миронова</a:t>
                      </a:r>
                    </a:p>
                  </a:txBody>
                  <a:tcPr marL="6927" marR="6927" marT="6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Алёна</a:t>
                      </a:r>
                    </a:p>
                  </a:txBody>
                  <a:tcPr marL="6927" marR="6927" marT="6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927" marR="6927" marT="6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Федорова Светлана Николаевна</a:t>
                      </a:r>
                    </a:p>
                  </a:txBody>
                  <a:tcPr marL="6927" marR="6927" marT="6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участие</a:t>
                      </a:r>
                    </a:p>
                  </a:txBody>
                  <a:tcPr marL="6927" marR="6927" marT="69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85918" y="5643578"/>
            <a:ext cx="3021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 участников – 1 победитель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71670" y="6357958"/>
            <a:ext cx="3284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Эффективность участия -12,5%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" y="642919"/>
          <a:ext cx="9143998" cy="4845353"/>
        </p:xfrm>
        <a:graphic>
          <a:graphicData uri="http://schemas.openxmlformats.org/drawingml/2006/table">
            <a:tbl>
              <a:tblPr/>
              <a:tblGrid>
                <a:gridCol w="1074410"/>
                <a:gridCol w="1396734"/>
                <a:gridCol w="1396734"/>
                <a:gridCol w="736739"/>
                <a:gridCol w="448949"/>
                <a:gridCol w="844179"/>
                <a:gridCol w="2382889"/>
                <a:gridCol w="863364"/>
              </a:tblGrid>
              <a:tr h="6635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предмет 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ОУ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Фамилия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Имя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Класс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Статус 2015-2016 года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Фамилия педагога, подготовившего, участника олимпиады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результат РЭ </a:t>
                      </a:r>
                    </a:p>
                  </a:txBody>
                  <a:tcPr marL="6927" marR="6927" marT="692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2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Литература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Билярская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СОШ"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Паранева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Анна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Обрезкова Оксана Сергеевна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участие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2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русский язык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"АСОШ №2"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Абдуллина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Динара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Зайнуллина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Ольга Анатольевна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участие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7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ф.к.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"АСОШ №2"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Ибатуллин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Ильфат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Вангаев Сергей Геннадьевич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участие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2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химия 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АСОШ №1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Харитонова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Ольга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Чунина Надежда Владимировна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участие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2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обж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"Билярская СОШ"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Сергеева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Ольга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Чугуров Андрей Анатольевич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участие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2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обж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"Билярская СОШ"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Зиннатуллин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Ильназ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Чугуров Андрей Анатольевич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участие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2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биология 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АСОШ №1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Балялина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Екатерина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Харитонова Светлана Сергеевна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участие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2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ОБЖ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"Билярская СОШ"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Сергеева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Ольга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Чугуров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Андрей Анатольевич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участие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2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ОБЖ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"Билярская СОШ"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Зиннатуллин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Ильназ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Чугуров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Андрей Анатольевич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участие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9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биология 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АСОШ №3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Савченкова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Виктория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призер 15/16 года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Байкова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Лариса Александровна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призер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57158" y="0"/>
            <a:ext cx="857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Результаты регионального этапа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(9-11 классы)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в 2016/2017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. году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2" descr="http://elements-rh.com/wp-content/uploads/2017/04/Lovely-Find-A-House-for-your-Houses-Decorating-Plans-With-Find-A-House-1.jpg"/>
          <p:cNvPicPr>
            <a:picLocks noChangeAspect="1" noChangeArrowheads="1"/>
          </p:cNvPicPr>
          <p:nvPr/>
        </p:nvPicPr>
        <p:blipFill>
          <a:blip r:embed="rId3" cstate="print"/>
          <a:srcRect l="10859" t="10859" r="9510" b="11924"/>
          <a:stretch>
            <a:fillRect/>
          </a:stretch>
        </p:blipFill>
        <p:spPr bwMode="auto">
          <a:xfrm>
            <a:off x="7179488" y="5572140"/>
            <a:ext cx="1964512" cy="12858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14480" y="5857892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 участников – 1 призер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57356" y="6500834"/>
            <a:ext cx="3195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Эффективность участия – 10%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42852"/>
            <a:ext cx="8715436" cy="8309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Результаты республиканской олимпиады «Путь к Олимпу»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в 2016/2017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. году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-1071602" y="5072074"/>
            <a:ext cx="882545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Кирюхин Егора (7 класс, МБОУ Алексеевская СОШ №1);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Игнатьев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Вадим Юрьевич (8 класс, «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Чувашскомайнская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ООШ»);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Степанова Анастасия Евгеньевна ( 9 класс,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Родниковская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СОШ);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Каракова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Марина Владимировна (11 класс, «Алексеевская СОШ№2».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4643446"/>
            <a:ext cx="269375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Английский язык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2643182"/>
            <a:ext cx="892971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Акинин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Мирон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(6 класс, МБОУ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Куркульская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СОШ);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Кирюхин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Егора (7 класс, МБОУ Алексеевская СОШ №1);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Игнатьев Вадим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Юрьевич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(8 класс, МБОУ «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Чувашскомайнская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ООШ»)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ПРИ</a:t>
            </a:r>
            <a:r>
              <a:rPr lang="ru-RU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ЗЕР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2285992"/>
            <a:ext cx="191725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2428861" y="3786191"/>
            <a:ext cx="67151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Фомин Антон (7 класс, МБОУ АСОШ №3 им. Г.С. Боровикова);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Морсалов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Валентин (10 класс, МБОУ «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Билярская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СОШ»);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ГорбуноваДаниил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(11 класс, МБОУ «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Билярская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СОШ»).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72198" y="3429000"/>
            <a:ext cx="250033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Физика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2338739" y="1500174"/>
            <a:ext cx="680526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Хушанов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Регина (8 класс, МБОУ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Мокрокурналинская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СОШ);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Шакиров Владислав (10 класс, МБОУ АСОШ№3 им. Г.С.Боровикова);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Михайлов Антон (11 класс, МБОУ «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Билярская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СОШ»).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00760" y="1071546"/>
            <a:ext cx="250033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Химия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4" name="Picture 6" descr="https://s.pfst.net/2011.04/62393868306a7570edcd8252cee26d771e324d8a53_b.jpg"/>
          <p:cNvPicPr>
            <a:picLocks noChangeAspect="1" noChangeArrowheads="1"/>
          </p:cNvPicPr>
          <p:nvPr/>
        </p:nvPicPr>
        <p:blipFill>
          <a:blip r:embed="rId3"/>
          <a:srcRect l="9777" t="8180" r="12722" b="9335"/>
          <a:stretch>
            <a:fillRect/>
          </a:stretch>
        </p:blipFill>
        <p:spPr bwMode="auto">
          <a:xfrm>
            <a:off x="6143636" y="4572008"/>
            <a:ext cx="2643174" cy="2302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42852"/>
            <a:ext cx="7858180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Эффективность участия на РЭ и ЗЭ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и РОШ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00100" y="714356"/>
          <a:ext cx="8143900" cy="36629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5975"/>
                <a:gridCol w="2035975"/>
                <a:gridCol w="2035975"/>
                <a:gridCol w="2035975"/>
              </a:tblGrid>
              <a:tr h="841374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Олимпиада</a:t>
                      </a:r>
                      <a:endParaRPr lang="ru-RU" sz="1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 участников</a:t>
                      </a:r>
                    </a:p>
                    <a:p>
                      <a:pPr algn="ctr"/>
                      <a:endParaRPr lang="ru-RU" sz="1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 победителей и призеров</a:t>
                      </a:r>
                      <a:endParaRPr lang="ru-RU" sz="1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Эффективность участия</a:t>
                      </a:r>
                      <a:endParaRPr lang="ru-RU" sz="1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69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ЗЭ РОШ (4-8)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20%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73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ЗЭ РОШ (9-11)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12,5 %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58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РЭ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ВсОШ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66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«Путь к Олимпу»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7%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085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12,2%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4577" name="Picture 1" descr="C:\Users\adm\Desktop\On-Targ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429132"/>
            <a:ext cx="3643338" cy="2428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3476" t="19775" r="4492" b="29688"/>
          <a:stretch>
            <a:fillRect/>
          </a:stretch>
        </p:blipFill>
        <p:spPr bwMode="auto">
          <a:xfrm>
            <a:off x="285720" y="571480"/>
            <a:ext cx="874757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85918" y="628652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file"/>
              </a:rPr>
              <a:t>*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0364" y="0"/>
            <a:ext cx="28698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Выводы: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571480"/>
            <a:ext cx="8143900" cy="675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dirty="0" smtClean="0"/>
              <a:t> 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Муниципальный этап Олимпиады был организован и проведен в соответствии с требованиями порядка проведения всероссийской  олимпиады школьников. </a:t>
            </a:r>
          </a:p>
          <a:p>
            <a:pPr algn="just"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Уровень участия обучающихся в муниципальном этапе Олимпиады низкий и составляет 14% от общего количества обучающихся 3-11 классов школ района, из них 6 % стали победителями и призерами. </a:t>
            </a:r>
          </a:p>
          <a:p>
            <a:pPr algn="just"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Целенаправленная, систематическая работа учителей, администрации школ по подготовке обучающихся к участию в школьном и муниципальном этапах Олимпиады отсутствует. </a:t>
            </a:r>
          </a:p>
          <a:p>
            <a:pPr algn="just"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Олимпиадные задания достаточно сложные, не соответствуют по содержанию программного материала. Требуют углубленного изучения предмета. </a:t>
            </a:r>
          </a:p>
          <a:p>
            <a:pPr algn="just"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Отсутствие в ряде школ квалифицированных педагогов способных подготовить учащихся к Олимпиаде.</a:t>
            </a:r>
          </a:p>
          <a:p>
            <a:pPr algn="just"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Отмечен уровень работы отдельных педагогов,  обучающиеся которых </a:t>
            </a:r>
          </a:p>
          <a:p>
            <a:pPr algn="just">
              <a:defRPr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показывают стабильно высокие результаты (</a:t>
            </a:r>
            <a:r>
              <a:rPr lang="ru-RU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9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Билярская</a:t>
            </a:r>
            <a:r>
              <a:rPr lang="ru-RU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sz="19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Паранева</a:t>
            </a:r>
            <a:r>
              <a:rPr lang="ru-RU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Ольга Владимировн ,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Галимова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Рима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Фоатовна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 «Алексеевская СОШ№2»  - </a:t>
            </a:r>
            <a:r>
              <a:rPr lang="ru-RU" sz="19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Замалиева</a:t>
            </a:r>
            <a:r>
              <a:rPr lang="ru-RU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Ильсияр</a:t>
            </a:r>
            <a:r>
              <a:rPr lang="ru-RU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Ханифовна</a:t>
            </a:r>
            <a:r>
              <a:rPr lang="ru-RU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АСОШ №3 – </a:t>
            </a:r>
            <a:r>
              <a:rPr lang="ru-RU" sz="19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Байкова</a:t>
            </a:r>
            <a:r>
              <a:rPr lang="ru-RU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Лариса </a:t>
            </a:r>
            <a:r>
              <a:rPr lang="ru-RU" sz="19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Алекандровна</a:t>
            </a:r>
            <a:r>
              <a:rPr lang="ru-RU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«</a:t>
            </a:r>
            <a:r>
              <a:rPr lang="ru-RU" sz="19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Чувашскомайнская</a:t>
            </a:r>
            <a:r>
              <a:rPr lang="ru-RU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ООШ»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Горбунов Василий Валентинович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 algn="just">
              <a:buFont typeface="Arial" pitchFamily="34" charset="0"/>
              <a:buChar char="•"/>
            </a:pPr>
            <a:endParaRPr lang="ru-RU" dirty="0" smtClean="0"/>
          </a:p>
          <a:p>
            <a:pPr algn="just"/>
            <a:endParaRPr lang="ru-RU" dirty="0"/>
          </a:p>
        </p:txBody>
      </p:sp>
      <p:sp>
        <p:nvSpPr>
          <p:cNvPr id="21506" name="AutoShape 2" descr="http://auto-marshal.ru/wapopepa/288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7" name="Picture 3" descr="C:\Users\adm\Desktop\28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4500546"/>
            <a:ext cx="1928826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428604"/>
            <a:ext cx="49261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Рекомендации: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1538" y="1285860"/>
            <a:ext cx="8072462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Администрации школ: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Взять на постоянный контроль состояние работы с одаренными детьми;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продолжить работу по реализации программы по подготовке учащихся к олимпиаде;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вести тесное сотрудничество с Психолого-педагогической службой района, с целью  качественной диагностики способных и одаренных детей и их психологическому сопровождению;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приказом по ОУ :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определить ответственных учителей-предметников за каждым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олимпиадником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утвердить график дополнительных занятий по подготовке учащихся к олимпиаде 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организовать участие победителей и призеров олимпиад в учебно-тренировочных сборах, согласно графику «РОЦ»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распространять опыт педагогов, прошедших курсы повышения квалификации по работе с одаренными детьми на муниципальном уровне через организацию проведения  мастер-классов, тренингов, обучающих семинаров, стажировок;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проанализировать возникшие затруднения при организации и проведении муниципального этапа Олимпиады, учесть их при подготовке к олимпиаде в следующем учебном году.</a:t>
            </a:r>
          </a:p>
          <a:p>
            <a:pPr>
              <a:buFont typeface="Arial" pitchFamily="34" charset="0"/>
              <a:buChar char="•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/>
          </a:p>
          <a:p>
            <a:pPr algn="just"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4" name="Picture 3" descr="C:\Users\adm\Desktop\288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4500546"/>
            <a:ext cx="1928826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428604"/>
            <a:ext cx="49261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Рекомендации: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1538" y="1285860"/>
            <a:ext cx="8072462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Учителям-предметникам:</a:t>
            </a:r>
          </a:p>
          <a:p>
            <a:pPr algn="just"/>
            <a:endParaRPr lang="ru-RU" sz="20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использовать дифференцированный подход в работе с мотивированными детьми, предлагать задания повышенной сложности, развивающие творческие способности учащихся;</a:t>
            </a:r>
          </a:p>
          <a:p>
            <a:pPr algn="just">
              <a:buFont typeface="Arial" pitchFamily="34" charset="0"/>
              <a:buChar char="•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 вести работу по подготовке учащихся уже к следующей олимпиаде;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 при подготовке учащихся к олимпиаде учитывать: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–типичные ошибки при выполнении заданий олимпиады,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–методические рекомендации центральных предметных комиссий.</a:t>
            </a:r>
          </a:p>
          <a:p>
            <a:pPr algn="just">
              <a:buFont typeface="Arial" pitchFamily="34" charset="0"/>
              <a:buChar char="•"/>
            </a:pPr>
            <a:endParaRPr lang="ru-RU" dirty="0" smtClean="0"/>
          </a:p>
          <a:p>
            <a:pPr algn="just"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4" name="Picture 3" descr="C:\Users\adm\Desktop\288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4500546"/>
            <a:ext cx="1928826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428604"/>
            <a:ext cx="49261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Рекомендации: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1538" y="1285860"/>
            <a:ext cx="80724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Методической службе района: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совместно с ППС района разработать муниципальную программу по работе с одаренными детьми на 2017-2022 г. до 1 сентября 2017 года.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обсудить на заседаниях методических объединений итоги муниципального и регионального этапа Олимпиады с выявленными затруднениями школьников;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Скорректировать планы работы методических объединений на будущий учебный год с учетом результатов участия в муниципальном  и региональном этапе Олимпиады, в части работы с одаренными детьми;</a:t>
            </a:r>
          </a:p>
          <a:p>
            <a:pPr algn="just"/>
            <a:endParaRPr lang="ru-RU" dirty="0" smtClean="0"/>
          </a:p>
          <a:p>
            <a:pPr algn="just"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4" name="Picture 3" descr="C:\Users\adm\Desktop\288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0546"/>
            <a:ext cx="1928826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5000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Победители и призеры МЭ ВС ОШ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428603"/>
          <a:ext cx="8286808" cy="6429400"/>
        </p:xfrm>
        <a:graphic>
          <a:graphicData uri="http://schemas.openxmlformats.org/drawingml/2006/table">
            <a:tbl>
              <a:tblPr/>
              <a:tblGrid>
                <a:gridCol w="714380"/>
                <a:gridCol w="3643338"/>
                <a:gridCol w="2537834"/>
                <a:gridCol w="1391256"/>
              </a:tblGrid>
              <a:tr h="28938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ОУ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Победители и призеры МЭ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Участники РЭ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"Алексеевская СОШ №2"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АСОШ №3 им.Г.С.Боровикова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Билярская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СОШ"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Алексеевская СОШ №1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Чувашскомайнская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 "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Мокрокурналинская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Родниковская СОШ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Среднетиганская СОШ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«Краснобаранская ООШ»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Подлесношенталинская ООШ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Степношенталинская ООШ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Ромодановская СОШ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«АНОШ №4»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Сахаровская СОШ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Большеполянская СОШ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Левашовская СОШ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Большетиганская СОШ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Куркульская СОШ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Ялкинская ООШ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Ерыклинская ООШ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Лебединская ООШ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Реченская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Шаминская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ООШ»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ВСЕГО: 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121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27</a:t>
                      </a:r>
                    </a:p>
                  </a:txBody>
                  <a:tcPr marL="8768" marR="8768" marT="87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796908"/>
          </a:xfrm>
        </p:spPr>
        <p:txBody>
          <a:bodyPr/>
          <a:lstStyle/>
          <a:p>
            <a:r>
              <a:rPr lang="ru-RU" dirty="0" smtClean="0"/>
              <a:t>Нормативно-правовая база</a:t>
            </a:r>
            <a:endParaRPr lang="ru-RU" dirty="0"/>
          </a:p>
        </p:txBody>
      </p:sp>
      <p:pic>
        <p:nvPicPr>
          <p:cNvPr id="104450" name="Picture 2" descr="http://picview.info/download/20150528/graphics-man-dressing-scales-3840x2160.jpg"/>
          <p:cNvPicPr>
            <a:picLocks noChangeAspect="1" noChangeArrowheads="1"/>
          </p:cNvPicPr>
          <p:nvPr/>
        </p:nvPicPr>
        <p:blipFill>
          <a:blip r:embed="rId3" cstate="print"/>
          <a:srcRect l="24798" r="25067"/>
          <a:stretch>
            <a:fillRect/>
          </a:stretch>
        </p:blipFill>
        <p:spPr bwMode="auto">
          <a:xfrm>
            <a:off x="0" y="1214422"/>
            <a:ext cx="1571604" cy="1763293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1142976" y="642918"/>
            <a:ext cx="8001024" cy="6215082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план работы Министерства образования Республики Татарстан на 2016/2017 учебный год, Порядком проведения всероссийской олимпиады школьников, утвержденным приказом Министерства образования и науки Российской Федерации от 18 ноября 2013г. №1252 «Об утверждении порядка проведения всероссийской олимпиады школьников» (далее – Порядок), с учетом изменений, внесенных в Порядок приказом </a:t>
            </a:r>
            <a:r>
              <a:rPr kumimoji="0" lang="ru-RU" sz="3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Минобрнауки</a:t>
            </a:r>
            <a:r>
              <a:rPr kumimoji="0" lang="ru-RU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России от 17.03.2015 г. №249., с изменениями на 17.03.2015г. (далее – Порядок); </a:t>
            </a:r>
          </a:p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приказ Министерства образования Республики Татарстан от 18 августа 2016 года №под-1874/16 «О проведении школьного этапа всероссийской и республиканской  олимпиады школьников в 2016/2017 учебном году»;</a:t>
            </a:r>
          </a:p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приказ Министерства образования Республики Татарстан от 05 ноября 2016 года № под-2182/16 «О проведении муниципального этапа всероссийской и республиканской  олимпиады школьников в 2016/2017 учебном году»;</a:t>
            </a:r>
          </a:p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приказ МКУ «Отдел образования Алексеевского муниципального района» от 01 сентября 2016 года №285 «О проведении школьного этапа всероссийских и республиканских предметных олимпиад школьников в школах Алексеевского муниципального района в 2016/2017 учебном году»;</a:t>
            </a:r>
          </a:p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3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приказ МКУ «Отдел образования Алексеевского муниципального района» от 05 ноября 2016 года № 356 ««О проведении муниципального этапа всероссийской и республиканской  олимпиад школьников в 2016/2017 учебном году»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5714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571480"/>
            <a:ext cx="8229600" cy="92869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участников – 49 (из 18 образовательных организаций)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5" y="1785926"/>
          <a:ext cx="8929715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3"/>
                <a:gridCol w="2071702"/>
                <a:gridCol w="1945783"/>
                <a:gridCol w="1340365"/>
                <a:gridCol w="92866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Школа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ученика,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учителя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Результат МЭ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 в РЭ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«Алексеевская СОШ №2»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Шалкинский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Святослав, 4 класс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Калимуллина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З.Н.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Алексеевская СОШ №1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Кирюхин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Егор, </a:t>
                      </a:r>
                    </a:p>
                    <a:p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7 класс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Скалова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И.Н.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Чувашскомайнская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ООШ»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Игнатьев</a:t>
                      </a:r>
                    </a:p>
                    <a:p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Вадим, 8 класс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Горбунов В.В.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Сахаровская СОШ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Садреев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Айнур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4 класс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Капралова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С.Г.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«АНОШ №4»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Легостаева Галина, 4 класс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Муртазина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Л.Ф.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Билярская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СОШ»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Елдашев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Кирилл, 4 класс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Паранева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Т.В.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928670"/>
            <a:ext cx="8229600" cy="123329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участников – 49 (из 18 образовательных организаций)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5" y="1785926"/>
          <a:ext cx="8929715" cy="332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3"/>
                <a:gridCol w="2071702"/>
                <a:gridCol w="1945783"/>
                <a:gridCol w="1340365"/>
                <a:gridCol w="92866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Школа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ученика,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учителя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Результат МЭ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 в РЭ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Билярская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СОШ»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Кузнецова О., 7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Паранева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О.В.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Билярская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СОШ»</a:t>
                      </a:r>
                    </a:p>
                    <a:p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Ченчик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А., 8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Паранева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О.В.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«Алексеевская СОШ №2»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Абдуллина Д., 10 класс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Зайнуллина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О.А.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«Алексеевская СОШ №2»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Егорова А., 7 класс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Скрипачева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В.А.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928670"/>
            <a:ext cx="8229600" cy="123329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участников – 17 (из 5 образовательных организаций)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5" y="1785926"/>
          <a:ext cx="8929715" cy="3266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3"/>
                <a:gridCol w="2071702"/>
                <a:gridCol w="1945783"/>
                <a:gridCol w="1340365"/>
                <a:gridCol w="92866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Школа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ученика,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учителя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Результат МЭ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 в РЭ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Алексеевская СОШ№1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Хакимова К., 9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Бочкарева Н.Ю.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«Алексеевская СОШ №2»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Исаев Е., 9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Онучина Е.А.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Билярская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СОШ»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Паранева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А., 10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Обрезкова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О.С.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Билярская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СОШ»</a:t>
                      </a:r>
                    </a:p>
                    <a:p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Михайлов А.,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11 </a:t>
                      </a:r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кл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Паранева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О.В.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АСОШ №3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Кунаева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В., 11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кл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Галявеева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Р. Я.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5714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Биология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571481"/>
            <a:ext cx="8858280" cy="71437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участников – 31 (из 12 образовательных организаций)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157270"/>
          <a:ext cx="8929715" cy="5700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27"/>
                <a:gridCol w="2214578"/>
                <a:gridCol w="1945783"/>
                <a:gridCol w="1340365"/>
                <a:gridCol w="92866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Школа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ученика,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учителя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Результат МЭ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 в РЭ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МБОУ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Куркульская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Суркова Анастасия, 7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кл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Абакумова В.П.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38188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Мокрокурналинская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Хушанова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Регина, 8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Балялина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Е.А.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1050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Чувашскомайнская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Игнатьев Вадим, 8 класс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Горбунова Н.Н.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АСОШ№3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Нуруллина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Амина,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 класс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Байкова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Л.А.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Алексеевская СОШ №1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Балялина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Екатерина,10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кл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Харитонова С.С.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Билярская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СОШ»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Михайлов Антон,11 класс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Исхакова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Л.А.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Родниковская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Беспалов Денис, 7 класс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Сапожникова Н.Ю.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АСОШ№3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Савченкова Виктория, 10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кл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Байкова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Л.А.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Химия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участников – 7 (из 6 образовательных учреждений)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3" y="2500306"/>
          <a:ext cx="8715432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9775"/>
                <a:gridCol w="2021988"/>
                <a:gridCol w="1533894"/>
                <a:gridCol w="1533922"/>
                <a:gridCol w="104585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Школа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ученика,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учителя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Результат МЭ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 в РЭ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Алексеевская СОШ №1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Харитонова Ольга, 11 класс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Чунина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Н.В.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9286908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Основы безопасности жизнедеятельности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928670"/>
            <a:ext cx="8229600" cy="123329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участников – 19 (из 10 образовательных организаций)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5" y="1785926"/>
          <a:ext cx="8858309" cy="494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3"/>
                <a:gridCol w="2071702"/>
                <a:gridCol w="1945783"/>
                <a:gridCol w="1340365"/>
                <a:gridCol w="85725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Школа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ученика,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учителя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Результат МЭ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 в РЭ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«АНОШ №4»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Нуруллина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Р., 4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Муртазина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Л.Ф.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Билярская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СОШ»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Обрезков С., 8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Чугуров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А.А.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Билярская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СОШ»</a:t>
                      </a:r>
                    </a:p>
                    <a:p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Сергеева О., 10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Чугуров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А.А.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Билярская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СОШ»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Зиннатуллин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И., 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Чугуров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А.А.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«Алексеевская СОШ №2»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Куприянов А.В.,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4 класс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Куприянов В.А.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Алексеевская СОШ №1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Артемьев Д., 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4 класс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Чайкина А.В.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Подлесношенталинская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Бурганова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А., 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4 класс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Махмутова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Г.Н.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8579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Чувашский язык и литература</a:t>
            </a:r>
            <a:endParaRPr lang="ru-RU" sz="2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714356"/>
          <a:ext cx="8715436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1437"/>
                <a:gridCol w="1874829"/>
                <a:gridCol w="1506451"/>
                <a:gridCol w="1311692"/>
                <a:gridCol w="99102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Школа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ученика,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учителя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Результат МЭ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 в РЭ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Чувашскомайнская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Кузнецова Анастасия ,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Федорова С.Н.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Чувашскомайнская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Игнатьев Вадим, 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Федорова С.Н.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Чувашскомайнская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Леонтьева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Снежана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, 9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Федорова С.Н.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smtClean="0">
                          <a:latin typeface="Times New Roman" pitchFamily="18" charset="0"/>
                          <a:cs typeface="Times New Roman" pitchFamily="18" charset="0"/>
                        </a:rPr>
                        <a:t>МБОУ</a:t>
                      </a:r>
                      <a:r>
                        <a:rPr lang="ru-RU" sz="1600" baseline="0" smtClean="0">
                          <a:latin typeface="Times New Roman" pitchFamily="18" charset="0"/>
                          <a:cs typeface="Times New Roman" pitchFamily="18" charset="0"/>
                        </a:rPr>
                        <a:t> Чувашскомайнская ООШ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Скворцова Анастасия, 7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Федорова С.Н.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Чувашскомайнская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Паишева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Жанна,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8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Федорова С.Н.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Чувашскомайнская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Игнатьев Игорь, 8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Федорова С.Н.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Чувашскомайнская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Миронова Алёна, 9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Федорова С.Н.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Игнатьева Кристина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РЭ 2015-2016 </a:t>
                      </a:r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уч.года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+ (не принимала участие)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9286908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Физическая культура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928670"/>
            <a:ext cx="8229600" cy="123329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участников – 33 (из 15 образовательных организаций)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победителей и призеров - 33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691" y="2143115"/>
          <a:ext cx="8644027" cy="2127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921"/>
                <a:gridCol w="2095884"/>
                <a:gridCol w="1508300"/>
                <a:gridCol w="1467914"/>
                <a:gridCol w="1143008"/>
              </a:tblGrid>
              <a:tr h="66281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Школа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ФИОученика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учителя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Результат МЭ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 в РЭ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3259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«Алексеевская СОШ №2»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Ерашов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Максим,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8 класс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Вангаев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С.Г.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3259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«Алексеевская СОШ №2»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Ибатуллин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Ильфат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 класс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Вангаев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С.Г.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42908" y="214290"/>
            <a:ext cx="950125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Татарский язык для учащихся русскоязычных групп школ с русским языком обучения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участников – 28 (из 11 образовательных организаций)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9286908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Геология 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928670"/>
            <a:ext cx="8229600" cy="123329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участников – 4 (из 2 образовательных организаций)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691" y="2143115"/>
          <a:ext cx="8644027" cy="2948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921"/>
                <a:gridCol w="2214578"/>
                <a:gridCol w="1571636"/>
                <a:gridCol w="1357322"/>
                <a:gridCol w="1071570"/>
              </a:tblGrid>
              <a:tr h="66281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Школа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ФИОученика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учителя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Результат МЭ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 в РЭ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3259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«Алексеевская СОШ №2»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Бадретдинов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Артем,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8 класс</a:t>
                      </a: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Пилишкин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Олег, 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</a:t>
                      </a: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Камаев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Ильназ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Ягудина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Л.Р.</a:t>
                      </a: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Ягудина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Л.Р.</a:t>
                      </a: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Ягудина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Л.Р.</a:t>
                      </a:r>
                    </a:p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</a:p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Количество обучающихся, принявших участие в муниципальном этапе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ВсОШ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и РОШ в сравнении за 3 года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500098" y="1357298"/>
            <a:ext cx="7364276" cy="4643470"/>
            <a:chOff x="3214" y="278"/>
            <a:chExt cx="6454" cy="3031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39" y="278"/>
              <a:ext cx="6329" cy="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838" y="2301"/>
              <a:ext cx="4790" cy="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838" y="1927"/>
              <a:ext cx="4790" cy="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838" y="1555"/>
              <a:ext cx="4790" cy="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838" y="1180"/>
              <a:ext cx="4790" cy="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838" y="434"/>
              <a:ext cx="4790" cy="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152" y="891"/>
              <a:ext cx="967" cy="1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4152" y="891"/>
              <a:ext cx="967" cy="1792"/>
            </a:xfrm>
            <a:prstGeom prst="rect">
              <a:avLst/>
            </a:prstGeom>
            <a:noFill/>
            <a:ln w="9144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5748" y="834"/>
              <a:ext cx="967" cy="1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>
              <a:off x="5748" y="834"/>
              <a:ext cx="967" cy="1849"/>
            </a:xfrm>
            <a:prstGeom prst="rect">
              <a:avLst/>
            </a:prstGeom>
            <a:noFill/>
            <a:ln w="9144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344" y="1399"/>
              <a:ext cx="970" cy="1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9" name="Rectangle 15"/>
            <p:cNvSpPr>
              <a:spLocks noChangeArrowheads="1"/>
            </p:cNvSpPr>
            <p:nvPr/>
          </p:nvSpPr>
          <p:spPr bwMode="auto">
            <a:xfrm>
              <a:off x="7344" y="1399"/>
              <a:ext cx="970" cy="1284"/>
            </a:xfrm>
            <a:prstGeom prst="rect">
              <a:avLst/>
            </a:prstGeom>
            <a:noFill/>
            <a:ln w="9144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0" name="Line 16"/>
            <p:cNvSpPr>
              <a:spLocks noChangeShapeType="1"/>
            </p:cNvSpPr>
            <p:nvPr/>
          </p:nvSpPr>
          <p:spPr bwMode="auto">
            <a:xfrm>
              <a:off x="3836" y="2681"/>
              <a:ext cx="4791" cy="0"/>
            </a:xfrm>
            <a:prstGeom prst="line">
              <a:avLst/>
            </a:prstGeom>
            <a:noFill/>
            <a:ln w="19812">
              <a:solidFill>
                <a:srgbClr val="4040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2" name="Rectangle 18"/>
            <p:cNvSpPr>
              <a:spLocks noChangeArrowheads="1"/>
            </p:cNvSpPr>
            <p:nvPr/>
          </p:nvSpPr>
          <p:spPr bwMode="auto">
            <a:xfrm>
              <a:off x="3214" y="278"/>
              <a:ext cx="6329" cy="3031"/>
            </a:xfrm>
            <a:prstGeom prst="rect">
              <a:avLst/>
            </a:prstGeom>
            <a:noFill/>
            <a:ln w="9144">
              <a:solidFill>
                <a:srgbClr val="BEBEBE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3" name="Text Box 19"/>
            <p:cNvSpPr txBox="1">
              <a:spLocks noChangeArrowheads="1"/>
            </p:cNvSpPr>
            <p:nvPr/>
          </p:nvSpPr>
          <p:spPr bwMode="auto">
            <a:xfrm>
              <a:off x="4538" y="1060"/>
              <a:ext cx="387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lvl="0" indent="0" eaLnBrk="1" fontAlgn="base" latinLnBrk="0" hangingPunct="1">
                <a:lnSpc>
                  <a:spcPct val="72000"/>
                </a:lnSpc>
                <a:spcBef>
                  <a:spcPct val="0"/>
                </a:spcBef>
                <a:spcAft>
                  <a:spcPts val="1000"/>
                </a:spcAft>
                <a:tabLst/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638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4" name="Text Box 20"/>
            <p:cNvSpPr txBox="1">
              <a:spLocks noChangeArrowheads="1"/>
            </p:cNvSpPr>
            <p:nvPr/>
          </p:nvSpPr>
          <p:spPr bwMode="auto">
            <a:xfrm>
              <a:off x="7774" y="1511"/>
              <a:ext cx="287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lvl="0" indent="0" eaLnBrk="1" fontAlgn="base" latinLnBrk="0" hangingPunct="1">
                <a:lnSpc>
                  <a:spcPct val="72000"/>
                </a:lnSpc>
                <a:spcBef>
                  <a:spcPct val="0"/>
                </a:spcBef>
                <a:spcAft>
                  <a:spcPts val="1000"/>
                </a:spcAft>
                <a:tabLst/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434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5" name="Text Box 21"/>
            <p:cNvSpPr txBox="1">
              <a:spLocks noChangeArrowheads="1"/>
            </p:cNvSpPr>
            <p:nvPr/>
          </p:nvSpPr>
          <p:spPr bwMode="auto">
            <a:xfrm>
              <a:off x="6124" y="947"/>
              <a:ext cx="397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lvl="0" indent="0" eaLnBrk="1" fontAlgn="base" latinLnBrk="0" hangingPunct="1">
                <a:lnSpc>
                  <a:spcPct val="72000"/>
                </a:lnSpc>
                <a:spcBef>
                  <a:spcPct val="0"/>
                </a:spcBef>
                <a:spcAft>
                  <a:spcPts val="1000"/>
                </a:spcAft>
                <a:tabLst/>
              </a:pPr>
              <a:r>
                <a:rPr lang="ru-RU" sz="1400" b="1" dirty="0" smtClean="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rPr>
                <a:t>644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6" name="Text Box 22"/>
            <p:cNvSpPr txBox="1">
              <a:spLocks noChangeArrowheads="1"/>
            </p:cNvSpPr>
            <p:nvPr/>
          </p:nvSpPr>
          <p:spPr bwMode="auto">
            <a:xfrm>
              <a:off x="4153" y="2796"/>
              <a:ext cx="1307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lvl="0" indent="0" eaLnBrk="1" fontAlgn="base" latinLnBrk="0" hangingPunct="1">
                <a:lnSpc>
                  <a:spcPct val="72000"/>
                </a:lnSpc>
                <a:spcBef>
                  <a:spcPct val="0"/>
                </a:spcBef>
                <a:spcAft>
                  <a:spcPts val="1000"/>
                </a:spcAft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2014-2015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7" name="Text Box 23"/>
            <p:cNvSpPr txBox="1">
              <a:spLocks noChangeArrowheads="1"/>
            </p:cNvSpPr>
            <p:nvPr/>
          </p:nvSpPr>
          <p:spPr bwMode="auto">
            <a:xfrm>
              <a:off x="5838" y="2813"/>
              <a:ext cx="968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lvl="0" indent="0" eaLnBrk="1" fontAlgn="base" latinLnBrk="0" hangingPunct="1">
                <a:lnSpc>
                  <a:spcPct val="72000"/>
                </a:lnSpc>
                <a:spcBef>
                  <a:spcPct val="0"/>
                </a:spcBef>
                <a:spcAft>
                  <a:spcPts val="1000"/>
                </a:spcAft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2015-2016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8" name="Text Box 24"/>
            <p:cNvSpPr txBox="1">
              <a:spLocks noChangeArrowheads="1"/>
            </p:cNvSpPr>
            <p:nvPr/>
          </p:nvSpPr>
          <p:spPr bwMode="auto">
            <a:xfrm>
              <a:off x="7393" y="2809"/>
              <a:ext cx="1354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lvl="0" indent="0" eaLnBrk="1" fontAlgn="base" latinLnBrk="0" hangingPunct="1">
                <a:lnSpc>
                  <a:spcPct val="72000"/>
                </a:lnSpc>
                <a:spcBef>
                  <a:spcPct val="0"/>
                </a:spcBef>
                <a:spcAft>
                  <a:spcPts val="1000"/>
                </a:spcAft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2016-2017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00354" name="Picture 2" descr="http://2.bp.blogspot.com/-Voio4rQ_cTQ/Vm8QBH439AI/AAAAAAAAAB0/VUUpzhKBDSQ/s1600/642269_orig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30044" y="4071942"/>
            <a:ext cx="4447332" cy="3024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571480"/>
          </a:xfrm>
        </p:spPr>
        <p:txBody>
          <a:bodyPr>
            <a:normAutofit fontScale="90000"/>
          </a:bodyPr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571481"/>
            <a:ext cx="8858280" cy="71437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участников – 31 (из 12 образовательных организаций)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157270"/>
          <a:ext cx="8929715" cy="5700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27"/>
                <a:gridCol w="2214578"/>
                <a:gridCol w="1945783"/>
                <a:gridCol w="1340365"/>
                <a:gridCol w="92866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Школа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ученика, класс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учителя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Результат МЭ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Участие в РЭ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МБОУ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Куркульская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Суркова Анастасия, 7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кл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Абакумова В.П.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38188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Мокрокурналинская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Хушанова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Регина, 8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Балялина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Е.А.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1050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Чувашскомайнская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Игнатьев Вадим, 8 класс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Горбунова Н.Н.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АСОШ№3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Нуруллина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Амина,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 класс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Байкова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Л.А.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Алексеевская СОШ №1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Балялина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Екатерина,10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кл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Харитонова С.С.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«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Билярская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СОШ»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Михайлов Антон,11 класс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Исхакова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Л.А.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Родниковская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Беспалов Денис, 7 класс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Сапожникова Н.Ю.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МБОУ АСОШ№3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Савченкова Виктория, 10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кл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Байкова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Л.А.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Призер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История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(16 ноября)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1142984"/>
            <a:ext cx="8229600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участников – 49 (из 18 образовательных организаций)ё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Нет участников в муниципальном этапе олимпиад: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Немецкий язык»;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Искусство (МХК);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Русская литература для учащихся школ с родным (нерусским) языком обучения.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2071638" y="571480"/>
          <a:ext cx="7072362" cy="5643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714876" y="3071810"/>
            <a:ext cx="1214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332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5474" name="Picture 2" descr="http://s.pfst.net/2011.01/4607398230c38a52130564ba9105768f7ead30003b_b.jpg"/>
          <p:cNvPicPr>
            <a:picLocks noChangeAspect="1" noChangeArrowheads="1"/>
          </p:cNvPicPr>
          <p:nvPr/>
        </p:nvPicPr>
        <p:blipFill>
          <a:blip r:embed="rId4"/>
          <a:srcRect l="16250" r="26249"/>
          <a:stretch>
            <a:fillRect/>
          </a:stretch>
        </p:blipFill>
        <p:spPr bwMode="auto">
          <a:xfrm>
            <a:off x="1071538" y="1000108"/>
            <a:ext cx="3286148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>
          <a:xfrm>
            <a:off x="285720" y="0"/>
            <a:ext cx="8858280" cy="14285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Рейтинг участия ОО в муниципальном этапе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ВсОШ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 РОШ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1538" y="376497"/>
          <a:ext cx="7858177" cy="6472768"/>
        </p:xfrm>
        <a:graphic>
          <a:graphicData uri="http://schemas.openxmlformats.org/drawingml/2006/table">
            <a:tbl>
              <a:tblPr/>
              <a:tblGrid>
                <a:gridCol w="2745714"/>
                <a:gridCol w="1058244"/>
                <a:gridCol w="1129747"/>
                <a:gridCol w="1058244"/>
                <a:gridCol w="933114"/>
                <a:gridCol w="933114"/>
              </a:tblGrid>
              <a:tr h="28575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ОУ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 обучающихся 3-11 классах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Факт.число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участников, (доля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от кол-ва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обуч-ся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hlinkClick r:id="rId3" action="ppaction://hlinkfile"/>
                        </a:rPr>
                        <a:t>Победители     и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  <a:hlinkClick r:id="rId3" action="ppaction://hlinkfile"/>
                        </a:rPr>
                        <a:t>призеры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hlinkClick r:id="rId3" action="ppaction://hlinkfile"/>
                        </a:rPr>
                        <a:t>       МЭ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оля от</a:t>
                      </a:r>
                    </a:p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кол-ва 3-11 классов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  <a:hlinkClick r:id="rId4" action="ppaction://hlinksldjump"/>
                        </a:rPr>
                        <a:t>Эффективность участия в МЭ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"Алексеевская СОШ №2"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360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40 (11%)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  <a:hlinkClick r:id="rId3" action="ppaction://hlinkfile"/>
                        </a:rPr>
                        <a:t>24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Билярская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СОШ"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258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28 (11%)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АСОШ №3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им.Г.С.Боровико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316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52 (16%)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37%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Алексеевская СОШ №1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416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 (12%)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Чувашскомайнская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 "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 (19%)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143%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Мокрокурналинская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74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(11%)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75%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Родниковская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46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 (33%)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27%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Среднетиганская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43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 (39%)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Краснобаранская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ООШ»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(33%)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Подлесношенталинская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 (24%)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Степношенталинская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 (31%)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45%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Ромодановская СОШ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64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 (16%)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«АНОШ №4»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(6%)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496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Сахаровская СОШ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 (10%)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Большеполянская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 (12%)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Левашовская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(19%)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Большетиганская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 (14%)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29%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Куркульская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(21%)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Ялкинская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(3%)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Ерыклинская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(7%)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Лебединская ООШ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(8%)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Реченская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«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Шаминская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ООШ»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(7%)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38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ВСЕГО: 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2121</a:t>
                      </a:r>
                    </a:p>
                  </a:txBody>
                  <a:tcPr marL="7554" marR="7554" marT="75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294 (14%)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  <a:hlinkClick r:id="rId5" action="ppaction://hlinksldjump"/>
                        </a:rPr>
                        <a:t>123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42%</a:t>
                      </a:r>
                    </a:p>
                  </a:txBody>
                  <a:tcPr marL="7554" marR="7554" marT="75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85728"/>
            <a:ext cx="90011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Кол-во победителей и призеров по классам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7889" name="Picture 1" descr="C:\Users\adm\Desktop\networking-grou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071942"/>
            <a:ext cx="3443286" cy="258246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14678" y="1071546"/>
            <a:ext cx="592932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/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 классы – 11 учащихся;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классы – 3 учащихся;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классы – 4 учащихся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7 классы – 26 учащихся;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8 классы – 24 учащихся;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9 классы – 20 учащихся;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 класс – 20 учащихся;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11 классы – 15 учащихся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" y="285727"/>
          <a:ext cx="9144000" cy="6215103"/>
        </p:xfrm>
        <a:graphic>
          <a:graphicData uri="http://schemas.openxmlformats.org/drawingml/2006/table">
            <a:tbl>
              <a:tblPr/>
              <a:tblGrid>
                <a:gridCol w="368712"/>
                <a:gridCol w="2111017"/>
                <a:gridCol w="929898"/>
                <a:gridCol w="929898"/>
                <a:gridCol w="852407"/>
                <a:gridCol w="929898"/>
                <a:gridCol w="852407"/>
                <a:gridCol w="697424"/>
                <a:gridCol w="774915"/>
                <a:gridCol w="697424"/>
              </a:tblGrid>
              <a:tr h="178599">
                <a:tc row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r>
                        <a:rPr lang="ru-RU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п\п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Кол-во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участников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Кол-во победителей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Кол-во призеров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85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2016г.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2017г.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 г.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2017г.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 г.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2017г.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 г.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2017г.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37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37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Русский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язык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Физ.культура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37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Биология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Английский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язык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6.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Тат.яз.РГ</a:t>
                      </a:r>
                      <a:r>
                        <a:rPr lang="ru-RU" sz="1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РШ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История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37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8.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Тат.яз.ТГ</a:t>
                      </a:r>
                      <a:r>
                        <a:rPr lang="ru-RU" sz="1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РШ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537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9.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ОБЖ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10.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Обществознание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0537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Литература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Физика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053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География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053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Технология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3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Тат.яз.НШ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3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Тат.лит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НШ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2053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Чув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язык и </a:t>
                      </a:r>
                      <a:r>
                        <a:rPr lang="ru-RU" sz="11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лит-ра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3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Тат.лит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Т.Г.РШ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Химия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Рус.яз.НШ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Право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Геология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Экология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Информатика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Ист.Тат. 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тат. 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народа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Экономика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Астрономия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Немецкий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язык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Искусство (МХК)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Рус.Лит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НШ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1785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434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888" marR="198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2000232" y="285728"/>
          <a:ext cx="764386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1071538" y="3000372"/>
          <a:ext cx="8072462" cy="3857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52226" name="Picture 2" descr="http://st.depositphotos.com/1654249/1263/i/950/depositphotos_12630043-3d-business-man-making-a-presentation-with-growth-red-arrow-graph-on-white-background.jpg"/>
          <p:cNvPicPr>
            <a:picLocks noChangeAspect="1" noChangeArrowheads="1"/>
          </p:cNvPicPr>
          <p:nvPr/>
        </p:nvPicPr>
        <p:blipFill>
          <a:blip r:embed="rId5"/>
          <a:srcRect l="13053" t="4947" r="10774" b="3255"/>
          <a:stretch>
            <a:fillRect/>
          </a:stretch>
        </p:blipFill>
        <p:spPr bwMode="auto">
          <a:xfrm>
            <a:off x="0" y="0"/>
            <a:ext cx="2071670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6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Результаты заключительного этапа РОШ (4-8 классы)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в 2016/2017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. году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1202" name="Picture 2" descr="http://elements-rh.com/wp-content/uploads/2017/04/Lovely-Find-A-House-for-your-Houses-Decorating-Plans-With-Find-A-House-1.jpg"/>
          <p:cNvPicPr>
            <a:picLocks noChangeAspect="1" noChangeArrowheads="1"/>
          </p:cNvPicPr>
          <p:nvPr/>
        </p:nvPicPr>
        <p:blipFill>
          <a:blip r:embed="rId3" cstate="print"/>
          <a:srcRect l="10859" t="10859" r="9510" b="11924"/>
          <a:stretch>
            <a:fillRect/>
          </a:stretch>
        </p:blipFill>
        <p:spPr bwMode="auto">
          <a:xfrm>
            <a:off x="6929454" y="5247421"/>
            <a:ext cx="2214546" cy="1610579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1142982"/>
          <a:ext cx="8929717" cy="4286281"/>
        </p:xfrm>
        <a:graphic>
          <a:graphicData uri="http://schemas.openxmlformats.org/drawingml/2006/table">
            <a:tbl>
              <a:tblPr/>
              <a:tblGrid>
                <a:gridCol w="980404"/>
                <a:gridCol w="1440268"/>
                <a:gridCol w="1129647"/>
                <a:gridCol w="985874"/>
                <a:gridCol w="482886"/>
                <a:gridCol w="512150"/>
                <a:gridCol w="2531489"/>
                <a:gridCol w="866999"/>
              </a:tblGrid>
              <a:tr h="7357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предмет 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ОУ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Фамилия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Имя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Класс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Статус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15/16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Фамилия педагога, подготовившего, участника олимпиады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результат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16/17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743" marR="6743" marT="67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6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ф.к.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"АСОШ №2"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Ерашов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Максим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Вангаев Сергей Геннадьевич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участие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6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геология 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"АСОШ №2"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Бадретдинов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Артем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Ягудина Лилия Рамилевна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участие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6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математика 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"АСОШ №2"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Шалкинский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Святослав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Калимуллина Зинаида Николаевна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участие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6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математика 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Сахаровская СОШ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Садреев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Айнур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Капралова Светлана Геннадиевна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участие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6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математика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АСОШ №1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Кирюхин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Егор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Скалова Ирина Николаевна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участие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2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Рус.яз.НШ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"Чувашскомайнская ООШ"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Игнатьев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Вадим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Горбунова Надежда Анатольевна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участие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61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Тат.яз.РГРШ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743" marR="6743" marT="67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"</a:t>
                      </a:r>
                      <a:r>
                        <a:rPr lang="ru-RU" sz="1200" b="1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Билярская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СОШ"</a:t>
                      </a:r>
                    </a:p>
                  </a:txBody>
                  <a:tcPr marL="6743" marR="6743" marT="67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Рыжикова</a:t>
                      </a:r>
                    </a:p>
                  </a:txBody>
                  <a:tcPr marL="6743" marR="6743" marT="67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Олеся</a:t>
                      </a:r>
                    </a:p>
                  </a:txBody>
                  <a:tcPr marL="6743" marR="6743" marT="67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6743" marR="6743" marT="67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победитель</a:t>
                      </a:r>
                    </a:p>
                  </a:txBody>
                  <a:tcPr marL="6743" marR="6743" marT="67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Галимова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Рима </a:t>
                      </a:r>
                      <a:r>
                        <a:rPr lang="ru-RU" sz="1200" b="1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Фоатовна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6743" marR="6743" marT="67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победитель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4364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Тат.яз ТГ РШ</a:t>
                      </a:r>
                    </a:p>
                  </a:txBody>
                  <a:tcPr marL="6743" marR="6743" marT="67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АСОШ №3</a:t>
                      </a:r>
                    </a:p>
                  </a:txBody>
                  <a:tcPr marL="6743" marR="6743" marT="67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Валиуллина</a:t>
                      </a:r>
                    </a:p>
                  </a:txBody>
                  <a:tcPr marL="6743" marR="6743" marT="6743" marB="0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Иделя</a:t>
                      </a:r>
                    </a:p>
                  </a:txBody>
                  <a:tcPr marL="6743" marR="6743" marT="6743" marB="0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6743" marR="6743" marT="6743" marB="0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Баранова Надежда Анатольевна</a:t>
                      </a:r>
                    </a:p>
                  </a:txBody>
                  <a:tcPr marL="6743" marR="6743" marT="6743" marB="0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участие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61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Русский язык       </a:t>
                      </a:r>
                    </a:p>
                  </a:txBody>
                  <a:tcPr marL="6743" marR="6743" marT="67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Билярская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СОШ"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Кузнецова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Оксана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победитель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Паранева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Ольга Владимировна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призер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872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Русский язык       </a:t>
                      </a:r>
                    </a:p>
                  </a:txBody>
                  <a:tcPr marL="6743" marR="6743" marT="67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"АСОШ №2"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Егорова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Анастасия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призер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Скрипачева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Вера Александровна</a:t>
                      </a:r>
                    </a:p>
                  </a:txBody>
                  <a:tcPr marL="6743" marR="6743" marT="6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участие</a:t>
                      </a:r>
                    </a:p>
                  </a:txBody>
                  <a:tcPr marL="6743" marR="6743" marT="6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71604" y="5715016"/>
            <a:ext cx="4089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 участников – 1 победитель, 1 призер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571604" y="6286520"/>
            <a:ext cx="3251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Эффективность участия – 20 %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3739</TotalTime>
  <Words>5143</Words>
  <Application>Microsoft Office PowerPoint</Application>
  <PresentationFormat>Экран (4:3)</PresentationFormat>
  <Paragraphs>1349</Paragraphs>
  <Slides>32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Солнцестояние</vt:lpstr>
      <vt:lpstr>Слайд 1</vt:lpstr>
      <vt:lpstr>Нормативно-правовая база</vt:lpstr>
      <vt:lpstr>Количество обучающихся, принявших участие в муниципальном этапе ВсОШ и РОШ в сравнении за 3 года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Победители и призеры МЭ ВС ОШ </vt:lpstr>
      <vt:lpstr>Математика</vt:lpstr>
      <vt:lpstr>Русский язык</vt:lpstr>
      <vt:lpstr>Литература</vt:lpstr>
      <vt:lpstr>Биология </vt:lpstr>
      <vt:lpstr>Химия </vt:lpstr>
      <vt:lpstr>Основы безопасности жизнедеятельности</vt:lpstr>
      <vt:lpstr>Чувашский язык и литература</vt:lpstr>
      <vt:lpstr>Физическая культура</vt:lpstr>
      <vt:lpstr>Татарский язык для учащихся русскоязычных групп школ с русским языком обучения</vt:lpstr>
      <vt:lpstr>Геология </vt:lpstr>
      <vt:lpstr>Слайд 30</vt:lpstr>
      <vt:lpstr>История (16 ноября)</vt:lpstr>
      <vt:lpstr>Нет участников в муниципальном этапе олимпиад: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муниципального этапа всероссийской/республиканской олимпиады школьников  в 2016/2017 учебном году</dc:title>
  <dc:creator>adm</dc:creator>
  <cp:lastModifiedBy>adm</cp:lastModifiedBy>
  <cp:revision>332</cp:revision>
  <dcterms:created xsi:type="dcterms:W3CDTF">2016-12-28T11:21:14Z</dcterms:created>
  <dcterms:modified xsi:type="dcterms:W3CDTF">2017-05-23T08:21:30Z</dcterms:modified>
</cp:coreProperties>
</file>