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61" r:id="rId2"/>
    <p:sldId id="489" r:id="rId3"/>
    <p:sldId id="475" r:id="rId4"/>
    <p:sldId id="480" r:id="rId5"/>
    <p:sldId id="431" r:id="rId6"/>
    <p:sldId id="481" r:id="rId7"/>
    <p:sldId id="482" r:id="rId8"/>
    <p:sldId id="483" r:id="rId9"/>
    <p:sldId id="484" r:id="rId10"/>
    <p:sldId id="487" r:id="rId11"/>
    <p:sldId id="486" r:id="rId12"/>
    <p:sldId id="478" r:id="rId13"/>
    <p:sldId id="463" r:id="rId14"/>
    <p:sldId id="479" r:id="rId15"/>
    <p:sldId id="488" r:id="rId16"/>
  </p:sldIdLst>
  <p:sldSz cx="9144000" cy="5143500" type="screen16x9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DBA"/>
    <a:srgbClr val="FBB99F"/>
    <a:srgbClr val="F7713B"/>
    <a:srgbClr val="FBBCA3"/>
    <a:srgbClr val="9999FF"/>
    <a:srgbClr val="9966FF"/>
    <a:srgbClr val="6600FF"/>
    <a:srgbClr val="FFFF66"/>
    <a:srgbClr val="66CCFF"/>
    <a:srgbClr val="8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404" autoAdjust="0"/>
  </p:normalViewPr>
  <p:slideViewPr>
    <p:cSldViewPr>
      <p:cViewPr>
        <p:scale>
          <a:sx n="100" d="100"/>
          <a:sy n="100" d="100"/>
        </p:scale>
        <p:origin x="946" y="336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CF261D7-6289-4163-9446-B75C2FA2E763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113"/>
            <a:ext cx="5438775" cy="446770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630"/>
            <a:ext cx="2946400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630"/>
            <a:ext cx="2946400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F4B1CE-E28E-4493-9075-3AF38FF4F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33F3-4A60-417B-B146-48E129BBFBEB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0B495-E834-48A5-864B-7FD16E06B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60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8F3A0-4DF1-497D-90FB-CF8FA2BCE5E6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D186F-44B1-4813-A89E-B19CE43D2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965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55C25-0C4A-432B-8A88-EC87A3700DB5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94B6E-F905-4C66-83A8-AAB92FF37E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381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01D95-D630-47B1-9704-E4B488C3881B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BAC77-8DAA-4599-86F4-67282EA65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561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15D93-70D8-4CCA-A686-9383EBCBD482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3BB57-2DE1-4139-8075-FE3D99313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49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BF905-5A8C-4936-B873-7FDECED54238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385AC-375B-40DB-9722-076727585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838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40D4-E9CC-40AD-BD0E-C72AEB45EA8E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FF3F4-4281-4552-A6A9-3BC6B05B47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801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F50F3-7D35-43F7-9D4B-1EBE565CC98B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7761B-398A-42A5-B239-58F6AABC7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702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97106-EB88-4B01-B14D-8F2264329F12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1BE34-5304-42F9-B3A5-42F2D4CAC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775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554AD-9FC2-4DAC-A00D-9071EED94141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77DF-9E0D-45FF-9751-EA0D3FC65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378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641D5-4826-49A7-893C-52B659AC196D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64C8-AE93-4945-B6D8-8E10C7A7E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43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206375"/>
            <a:ext cx="80756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200150"/>
            <a:ext cx="8075612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1188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07857E-C07A-4EC7-9830-268490821527}" type="datetime1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11113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8B9F50-2DD6-475E-B233-955B1E9A2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CF49F488733653766B8E8CB3F15CDDC8C3B52C6197969BAB2E8D04584773C6011BCC5AA37EBD18690B302C01FBA74D2F9362D85C0346956Y6v4L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2C2635BCA1EECA25178962C3AC68020B0CEA0DF73337E88643B6B3E98BDC63507DA2E3401009092F938613BD88F4C8358B978EE9A76F649BGEO1O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edu.gov.ru/" TargetMode="Externa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339" y="2"/>
            <a:ext cx="9175750" cy="5237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6" name="Picture 18" descr="http://abali.ru/wp-content/uploads/2011/09/Coat_of_Arms_of_Tatarstan_ger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23825"/>
            <a:ext cx="1076325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55576" y="1635646"/>
            <a:ext cx="7776864" cy="2431233"/>
          </a:xfrm>
          <a:prstGeom prst="rect">
            <a:avLst/>
          </a:prstGeom>
          <a:ln>
            <a:noFill/>
          </a:ln>
          <a:effectLst/>
        </p:spPr>
        <p:txBody>
          <a:bodyPr lIns="91410" tIns="45705" rIns="91410" bIns="45705"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defRPr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Музипов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Рамис Гаптраисович, </a:t>
            </a:r>
          </a:p>
          <a:p>
            <a:pPr algn="l"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министра – руководитель Департамента надзора и контроля в сфере образования</a:t>
            </a:r>
            <a:endParaRPr lang="ru-RU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75612" cy="85725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ФИС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ФРДО 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987574"/>
            <a:ext cx="8242540" cy="35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7108" y="206375"/>
            <a:ext cx="4209691" cy="857250"/>
          </a:xfrm>
        </p:spPr>
        <p:txBody>
          <a:bodyPr/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Ожидаемые изменения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568" t="16500" r="29819" b="6131"/>
          <a:stretch/>
        </p:blipFill>
        <p:spPr>
          <a:xfrm>
            <a:off x="628650" y="273843"/>
            <a:ext cx="3499090" cy="4377951"/>
          </a:xfrm>
          <a:prstGeom prst="rect">
            <a:avLst/>
          </a:prstGeom>
        </p:spPr>
      </p:pic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3"/>
          <a:srcRect l="34239" t="51868" r="33624" b="26147"/>
          <a:stretch/>
        </p:blipFill>
        <p:spPr>
          <a:xfrm>
            <a:off x="4064793" y="1246291"/>
            <a:ext cx="4450557" cy="3011090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4127740" y="2697912"/>
            <a:ext cx="4341243" cy="647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4182528" y="4371950"/>
            <a:ext cx="4798849" cy="4891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Важно!  Переход в оценочную систему!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1BE34-5304-42F9-B3A5-42F2D4CAC57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88497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Обзор новых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позиций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Минпросвещения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РФ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987485"/>
            <a:ext cx="30982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>
                <a:latin typeface="+mn-lt"/>
                <a:ea typeface="Times New Roman" panose="02020603050405020304" pitchFamily="18" charset="0"/>
              </a:rPr>
              <a:t>Письмо от </a:t>
            </a:r>
            <a:r>
              <a:rPr lang="ru-RU" sz="1600" b="1" dirty="0" smtClean="0">
                <a:latin typeface="+mn-lt"/>
                <a:ea typeface="Times New Roman" panose="02020603050405020304" pitchFamily="18" charset="0"/>
              </a:rPr>
              <a:t>1 </a:t>
            </a:r>
            <a:r>
              <a:rPr lang="ru-RU" sz="1600" b="1" dirty="0">
                <a:latin typeface="+mn-lt"/>
                <a:ea typeface="Times New Roman" panose="02020603050405020304" pitchFamily="18" charset="0"/>
              </a:rPr>
              <a:t>октября 2021 г. </a:t>
            </a:r>
            <a:r>
              <a:rPr lang="ru-RU" sz="1600" b="1" dirty="0" smtClean="0">
                <a:latin typeface="+mn-lt"/>
                <a:ea typeface="Times New Roman" panose="02020603050405020304" pitchFamily="18" charset="0"/>
              </a:rPr>
              <a:t>№ СК-403/08 «О ведении журналов успеваемости и выставлении отметок»</a:t>
            </a:r>
            <a:endParaRPr lang="ru-RU" sz="1600" b="1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03658" y="2859782"/>
            <a:ext cx="4283968" cy="1526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1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+mn-lt"/>
                <a:ea typeface="Times New Roman" panose="02020603050405020304" pitchFamily="18" charset="0"/>
              </a:rPr>
              <a:t>ведение (дублирование) журнала успеваемости в электронном и бумажном виде не </a:t>
            </a:r>
            <a:r>
              <a:rPr lang="ru-RU" sz="1400" dirty="0" smtClean="0">
                <a:latin typeface="+mn-lt"/>
                <a:ea typeface="Times New Roman" panose="02020603050405020304" pitchFamily="18" charset="0"/>
              </a:rPr>
              <a:t>допускается;</a:t>
            </a:r>
          </a:p>
          <a:p>
            <a:pPr marL="285750" indent="-285750" algn="just">
              <a:spcBef>
                <a:spcPts val="11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+mn-lt"/>
              </a:rPr>
              <a:t>ВПР рекомендуется использовать как форму промежуточной аттестации в качестве итоговых контрольных работ</a:t>
            </a:r>
            <a:endParaRPr lang="ru-RU" sz="1400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962196" y="3262771"/>
            <a:ext cx="36004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35388" y="1396700"/>
            <a:ext cx="3098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>
                <a:latin typeface="+mn-lt"/>
                <a:ea typeface="Times New Roman" panose="02020603050405020304" pitchFamily="18" charset="0"/>
              </a:rPr>
              <a:t>Письмо от </a:t>
            </a:r>
            <a:r>
              <a:rPr lang="ru-RU" sz="1600" b="1" dirty="0" smtClean="0">
                <a:latin typeface="+mn-lt"/>
                <a:ea typeface="Times New Roman" panose="02020603050405020304" pitchFamily="18" charset="0"/>
              </a:rPr>
              <a:t>24 августа 2021 </a:t>
            </a:r>
            <a:r>
              <a:rPr lang="ru-RU" sz="1600" b="1" dirty="0">
                <a:latin typeface="+mn-lt"/>
                <a:ea typeface="Times New Roman" panose="02020603050405020304" pitchFamily="18" charset="0"/>
              </a:rPr>
              <a:t>г. </a:t>
            </a:r>
            <a:r>
              <a:rPr lang="ru-RU" sz="1600" b="1" dirty="0" smtClean="0">
                <a:latin typeface="+mn-lt"/>
                <a:ea typeface="Times New Roman" panose="02020603050405020304" pitchFamily="18" charset="0"/>
              </a:rPr>
              <a:t>№ 04-ПГ-МП-30120</a:t>
            </a:r>
            <a:endParaRPr lang="ru-RU" sz="1600" b="1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035098" y="1509067"/>
            <a:ext cx="36004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503658" y="1044436"/>
            <a:ext cx="428030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о </a:t>
            </a:r>
            <a:r>
              <a:rPr lang="ru-RU" sz="1400" dirty="0" smtClean="0"/>
              <a:t>применении Методических рекомендаций по ограничению в ОО доступа обучающихся к видам информации, распространяемой посредством сети «Интернет», причиняющей вред здоровью и (или) развитию детей</a:t>
            </a:r>
            <a:endParaRPr lang="ru-RU" sz="1400" dirty="0"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2020680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1BE34-5304-42F9-B3A5-42F2D4CAC579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0085" t="24580" r="38263" b="43222"/>
          <a:stretch/>
        </p:blipFill>
        <p:spPr>
          <a:xfrm>
            <a:off x="611560" y="190362"/>
            <a:ext cx="3321852" cy="1444485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23370"/>
              </p:ext>
            </p:extLst>
          </p:nvPr>
        </p:nvGraphicFramePr>
        <p:xfrm>
          <a:off x="575048" y="1699260"/>
          <a:ext cx="8568952" cy="3104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3570">
                  <a:extLst>
                    <a:ext uri="{9D8B030D-6E8A-4147-A177-3AD203B41FA5}">
                      <a16:colId xmlns:a16="http://schemas.microsoft.com/office/drawing/2014/main" val="542975084"/>
                    </a:ext>
                  </a:extLst>
                </a:gridCol>
                <a:gridCol w="7355382">
                  <a:extLst>
                    <a:ext uri="{9D8B030D-6E8A-4147-A177-3AD203B41FA5}">
                      <a16:colId xmlns:a16="http://schemas.microsoft.com/office/drawing/2014/main" val="2906778942"/>
                    </a:ext>
                  </a:extLst>
                </a:gridCol>
              </a:tblGrid>
              <a:tr h="22227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Требования к образованию и обучению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Высшее образование - </a:t>
                      </a:r>
                      <a:r>
                        <a:rPr lang="ru-RU" sz="1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специалитет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магистратура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«Образование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педагогические науки"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ДПО по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одному из направлений: "экономика", "менеджмент", "управление персоналом", "государственное и муниципальное управление"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Высшее образование - </a:t>
                      </a:r>
                      <a:r>
                        <a:rPr lang="ru-RU" sz="1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бакалавриат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«Образование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педагогические науки"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высшее образование (магистратура)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«Экономика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управление"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Высшее образование - </a:t>
                      </a:r>
                      <a:r>
                        <a:rPr lang="ru-RU" sz="1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бакалавриат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«Экономика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управление"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высшее образование (магистратура)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«Образование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педагогические науки"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Высшее образование - </a:t>
                      </a:r>
                      <a:r>
                        <a:rPr lang="ru-RU" sz="1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специалитет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магистратура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ДПО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сфере образования и педагогических наук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ДПО "экономика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", "менеджмент", "управление персоналом", "государственное и муниципальное управление"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98272"/>
                  </a:ext>
                </a:extLst>
              </a:tr>
              <a:tr h="8820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Требования к опыту практической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Не менее пяти лет 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педагогических и/или руководящих должностях в дошкольных образовательных организациях или общеобразовательных организациях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740039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11960" y="7316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Профессиональный стандарт «Руководитель </a:t>
            </a:r>
            <a:r>
              <a:rPr lang="ru-RU" sz="1400" b="1" dirty="0">
                <a:solidFill>
                  <a:srgbClr val="002060"/>
                </a:solidFill>
              </a:rPr>
              <a:t>образовательной организации (управление дошкольной образовательной организацией и общеобразовательной организацией</a:t>
            </a:r>
            <a:r>
              <a:rPr lang="ru-RU" sz="1400" b="1" dirty="0" smtClean="0">
                <a:solidFill>
                  <a:srgbClr val="002060"/>
                </a:solidFill>
              </a:rPr>
              <a:t>)»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7473" y="1111627"/>
            <a:ext cx="496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Начало действия документа - </a:t>
            </a:r>
            <a:r>
              <a:rPr lang="ru-RU" sz="1400" dirty="0">
                <a:solidFill>
                  <a:srgbClr val="0000FF"/>
                </a:solidFill>
                <a:hlinkClick r:id="rId3"/>
              </a:rPr>
              <a:t>01.03.2022.</a:t>
            </a:r>
          </a:p>
          <a:p>
            <a:pPr algn="just"/>
            <a:r>
              <a:rPr lang="ru-RU" sz="1400" dirty="0"/>
              <a:t>Срок действия документа </a:t>
            </a:r>
            <a:r>
              <a:rPr lang="ru-RU" sz="1400" dirty="0">
                <a:solidFill>
                  <a:srgbClr val="0000FF"/>
                </a:solidFill>
                <a:hlinkClick r:id="rId3"/>
              </a:rPr>
              <a:t>ограничен 1 марта 2028 </a:t>
            </a:r>
            <a:r>
              <a:rPr lang="ru-RU" sz="1400" dirty="0" smtClean="0">
                <a:solidFill>
                  <a:srgbClr val="0000FF"/>
                </a:solidFill>
                <a:hlinkClick r:id="rId3"/>
              </a:rPr>
              <a:t>года</a:t>
            </a:r>
            <a:endParaRPr lang="ru-RU" sz="1400" dirty="0">
              <a:solidFill>
                <a:srgbClr val="0000FF"/>
              </a:solidFill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3524817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1BE34-5304-42F9-B3A5-42F2D4CAC579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547828"/>
              </p:ext>
            </p:extLst>
          </p:nvPr>
        </p:nvGraphicFramePr>
        <p:xfrm>
          <a:off x="683566" y="627534"/>
          <a:ext cx="8352929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>
                  <a:extLst>
                    <a:ext uri="{9D8B030D-6E8A-4147-A177-3AD203B41FA5}">
                      <a16:colId xmlns:a16="http://schemas.microsoft.com/office/drawing/2014/main" val="3199986226"/>
                    </a:ext>
                  </a:extLst>
                </a:gridCol>
                <a:gridCol w="5400599">
                  <a:extLst>
                    <a:ext uri="{9D8B030D-6E8A-4147-A177-3AD203B41FA5}">
                      <a16:colId xmlns:a16="http://schemas.microsoft.com/office/drawing/2014/main" val="3664308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Основные изменения</a:t>
                      </a:r>
                      <a:endParaRPr lang="ru-RU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873719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Приказ </a:t>
                      </a:r>
                      <a:r>
                        <a:rPr lang="ru-RU" sz="1200" dirty="0" err="1" smtClean="0"/>
                        <a:t>Минпросвещения</a:t>
                      </a:r>
                      <a:r>
                        <a:rPr lang="ru-RU" sz="1200" dirty="0" smtClean="0"/>
                        <a:t> России от 02.09.2020 N 458 «Об утверждении Порядка приема на обучение по образовательным программам начального общего, основного общего и среднего общего образования»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/>
                        <a:t>Уточнение понятий</a:t>
                      </a:r>
                      <a:r>
                        <a:rPr lang="ru-RU" sz="1200" baseline="0" dirty="0" smtClean="0"/>
                        <a:t> «брат» и «сестра» до «полнородные и </a:t>
                      </a:r>
                      <a:r>
                        <a:rPr lang="ru-RU" sz="1200" baseline="0" dirty="0" err="1" smtClean="0"/>
                        <a:t>неполнородные</a:t>
                      </a:r>
                      <a:r>
                        <a:rPr lang="ru-RU" sz="1200" baseline="0" dirty="0" smtClean="0"/>
                        <a:t> брат и (или) сестра»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38114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/>
                        <a:t>Скорректирован перечень предоставляемых документов при поступлении: (копия свидетельства о рождении </a:t>
                      </a:r>
                      <a:r>
                        <a:rPr lang="ru-RU" sz="1200" baseline="0" dirty="0" smtClean="0"/>
                        <a:t>полнородных и </a:t>
                      </a:r>
                      <a:r>
                        <a:rPr lang="ru-RU" sz="1200" baseline="0" dirty="0" err="1" smtClean="0"/>
                        <a:t>неполнородных</a:t>
                      </a:r>
                      <a:r>
                        <a:rPr lang="ru-RU" sz="1200" baseline="0" dirty="0" smtClean="0"/>
                        <a:t> брата и (или) сестры, копии документов, подтверждающих право внеочередного, первоочередного приема на обучение по основным общеобразовательным программам или преимущественного приема на обучение по образовательным программам основного общего и среднего общего образования, интегрированным с дополнительными общеразвивающими программами, имеющими целью подготовку несовершеннолетних граждан к военной и или иной государственной службе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7660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Приказ Минобрнауки России от 13.01.2014 № 8 "Об утверждении примерной формы договора об образовании по образовательным программам дошкольного образования"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/>
                        <a:t>Ожидается,</a:t>
                      </a:r>
                      <a:r>
                        <a:rPr lang="ru-RU" sz="1200" baseline="0" dirty="0" smtClean="0"/>
                        <a:t> что будет и</a:t>
                      </a:r>
                      <a:r>
                        <a:rPr lang="ru-RU" sz="1200" dirty="0" smtClean="0"/>
                        <a:t>зменена редакция</a:t>
                      </a:r>
                      <a:r>
                        <a:rPr lang="ru-RU" sz="1200" baseline="0" dirty="0" smtClean="0"/>
                        <a:t> сноски 4. «Режим работы образовательной организации устанавливается ее локальным актом. Группы могут </a:t>
                      </a:r>
                      <a:r>
                        <a:rPr lang="ru-RU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функционировать в режиме кратковременного пребывания (до 5 часов в день), сокращенного дня (8 - 10-часового пребывания), полного дня (10,5 - 12-часового пребывания), продленного дня (13 - 14-часового пребывания) и круглосуточного пребывания детей. По запросам родителей возможна организация работы групп также в выходные и праздничные дни</a:t>
                      </a:r>
                      <a:r>
                        <a:rPr lang="ru-RU" sz="1200" baseline="0" dirty="0" smtClean="0"/>
                        <a:t>»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5103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8166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1BE34-5304-42F9-B3A5-42F2D4CAC57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1026" name="Picture 2" descr="https://www.rcokio.ru/files/cache/gallery/GIA_1/148c2fa90be668b0f75994ee35ce8b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28"/>
          <a:stretch/>
        </p:blipFill>
        <p:spPr bwMode="auto">
          <a:xfrm>
            <a:off x="749523" y="68997"/>
            <a:ext cx="2160240" cy="1585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5697" t="25000" r="36178" b="25000"/>
          <a:stretch/>
        </p:blipFill>
        <p:spPr>
          <a:xfrm>
            <a:off x="1619673" y="861502"/>
            <a:ext cx="1944216" cy="19442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35588" t="24490" r="35713" b="24490"/>
          <a:stretch/>
        </p:blipFill>
        <p:spPr>
          <a:xfrm>
            <a:off x="4101461" y="861502"/>
            <a:ext cx="1964592" cy="1964592"/>
          </a:xfrm>
          <a:prstGeom prst="rect">
            <a:avLst/>
          </a:prstGeom>
        </p:spPr>
      </p:pic>
      <p:pic>
        <p:nvPicPr>
          <p:cNvPr id="1030" name="Picture 6" descr="https://www.rcokio.ru/files/cache/gallery/GIA_4/907eaf1b73bb50dd40ffee849edeb46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593" y="915566"/>
            <a:ext cx="1890152" cy="189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35417" t="25792" r="36458" b="24208"/>
          <a:stretch/>
        </p:blipFill>
        <p:spPr>
          <a:xfrm>
            <a:off x="755575" y="3003798"/>
            <a:ext cx="1944216" cy="1944216"/>
          </a:xfrm>
          <a:prstGeom prst="rect">
            <a:avLst/>
          </a:prstGeom>
        </p:spPr>
      </p:pic>
      <p:pic>
        <p:nvPicPr>
          <p:cNvPr id="1036" name="Picture 12" descr="https://www.rcokio.ru/files/cache/gallery/GIA_6/46eb9bd3106d704f44f48f7d068264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08779"/>
            <a:ext cx="1910771" cy="191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www.rcokio.ru/files/cache/gallery/GIA_7/179d8ea5c223feb7353ae0ef5fb7e8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334" y="3003798"/>
            <a:ext cx="1909008" cy="190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651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1BE34-5304-42F9-B3A5-42F2D4CAC57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235" y="117330"/>
            <a:ext cx="6005328" cy="20103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79704" y="622536"/>
            <a:ext cx="2664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https://docs.edu.gov.ru</a:t>
            </a:r>
            <a:r>
              <a:rPr lang="ru-RU" dirty="0" smtClean="0">
                <a:hlinkClick r:id="rId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2698" t="17365" r="20066" b="24741"/>
          <a:stretch/>
        </p:blipFill>
        <p:spPr>
          <a:xfrm>
            <a:off x="4922168" y="2283718"/>
            <a:ext cx="4176464" cy="23762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71716" y="3056351"/>
            <a:ext cx="39241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C00000"/>
                </a:solidFill>
                <a:latin typeface="Roboto"/>
              </a:rPr>
              <a:t>Перечни </a:t>
            </a:r>
            <a:r>
              <a:rPr lang="ru-RU" sz="1200" b="1" dirty="0" smtClean="0">
                <a:solidFill>
                  <a:srgbClr val="C00000"/>
                </a:solidFill>
                <a:latin typeface="Roboto"/>
              </a:rPr>
              <a:t>НПА (их </a:t>
            </a:r>
            <a:r>
              <a:rPr lang="ru-RU" sz="1200" b="1" dirty="0">
                <a:solidFill>
                  <a:srgbClr val="C00000"/>
                </a:solidFill>
                <a:latin typeface="Roboto"/>
              </a:rPr>
              <a:t>отдельных положений) </a:t>
            </a:r>
            <a:r>
              <a:rPr lang="ru-RU" sz="1200" dirty="0">
                <a:latin typeface="Roboto"/>
              </a:rPr>
              <a:t>в сфере общего </a:t>
            </a:r>
            <a:r>
              <a:rPr lang="ru-RU" sz="1200" dirty="0" smtClean="0">
                <a:latin typeface="Roboto"/>
              </a:rPr>
              <a:t>образования…, содержащих </a:t>
            </a:r>
            <a:r>
              <a:rPr lang="ru-RU" sz="1200" dirty="0">
                <a:latin typeface="Roboto"/>
              </a:rPr>
              <a:t>обязательные требования, соблюдение которых оценивается </a:t>
            </a:r>
            <a:r>
              <a:rPr lang="ru-RU" sz="1200" dirty="0" smtClean="0">
                <a:latin typeface="Roboto"/>
              </a:rPr>
              <a:t>при проверках Департамента</a:t>
            </a:r>
            <a:endParaRPr lang="ru-RU" sz="1200" b="0" i="0" dirty="0">
              <a:effectLst/>
              <a:latin typeface="Roboto"/>
            </a:endParaRPr>
          </a:p>
        </p:txBody>
      </p:sp>
      <p:sp>
        <p:nvSpPr>
          <p:cNvPr id="8" name="Стрелка вверх 7"/>
          <p:cNvSpPr/>
          <p:nvPr/>
        </p:nvSpPr>
        <p:spPr>
          <a:xfrm>
            <a:off x="7379804" y="1353307"/>
            <a:ext cx="432048" cy="35977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583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02897" y="74643"/>
            <a:ext cx="2133600" cy="273050"/>
          </a:xfrm>
        </p:spPr>
        <p:txBody>
          <a:bodyPr/>
          <a:lstStyle/>
          <a:p>
            <a:pPr>
              <a:defRPr/>
            </a:pPr>
            <a:fld id="{7491BE34-5304-42F9-B3A5-42F2D4CAC57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15814" y="555526"/>
            <a:ext cx="39870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М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ониторинги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во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2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пол. 2021 г.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505853"/>
              </p:ext>
            </p:extLst>
          </p:nvPr>
        </p:nvGraphicFramePr>
        <p:xfrm>
          <a:off x="696887" y="1635646"/>
          <a:ext cx="8424937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0301">
                  <a:extLst>
                    <a:ext uri="{9D8B030D-6E8A-4147-A177-3AD203B41FA5}">
                      <a16:colId xmlns:a16="http://schemas.microsoft.com/office/drawing/2014/main" val="1573766543"/>
                    </a:ext>
                  </a:extLst>
                </a:gridCol>
                <a:gridCol w="1597833">
                  <a:extLst>
                    <a:ext uri="{9D8B030D-6E8A-4147-A177-3AD203B41FA5}">
                      <a16:colId xmlns:a16="http://schemas.microsoft.com/office/drawing/2014/main" val="800292647"/>
                    </a:ext>
                  </a:extLst>
                </a:gridCol>
                <a:gridCol w="1016803">
                  <a:extLst>
                    <a:ext uri="{9D8B030D-6E8A-4147-A177-3AD203B41FA5}">
                      <a16:colId xmlns:a16="http://schemas.microsoft.com/office/drawing/2014/main" val="4133724824"/>
                    </a:ext>
                  </a:extLst>
                </a:gridCol>
              </a:tblGrid>
              <a:tr h="141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</a:t>
                      </a:r>
                      <a:endParaRPr lang="ru-RU" dirty="0"/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</a:t>
                      </a:r>
                      <a:endParaRPr lang="ru-RU" dirty="0"/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867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Мониторинг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ОО,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имеющих признаки необъективности оценивания по результатам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ВПР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(поручение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Рособрнадзора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42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октябрь-ноябрь</a:t>
                      </a:r>
                      <a:endParaRPr lang="ru-RU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9344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Мониторинг 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заполнения ФИС ФРДО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(поручение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Рособрнадзора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все </a:t>
                      </a:r>
                      <a:r>
                        <a:rPr lang="ru-RU" sz="1600" dirty="0" smtClean="0"/>
                        <a:t>основные и средние школы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октябрь-ноябрь</a:t>
                      </a:r>
                      <a:endParaRPr lang="ru-RU" sz="1600" dirty="0" smtClean="0"/>
                    </a:p>
                    <a:p>
                      <a:pPr algn="ctr"/>
                      <a:endParaRPr lang="ru-RU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8443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Мониторинг учета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детей; 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закрепление ОО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конкретными территориями </a:t>
                      </a:r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поручение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Рособрнадзора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1411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октябрь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4477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685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1BE34-5304-42F9-B3A5-42F2D4CAC57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87924" y="286033"/>
            <a:ext cx="22322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Мониторинг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ВПР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9" y="1491630"/>
            <a:ext cx="2448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20C22"/>
                </a:solidFill>
                <a:latin typeface="ITCFranklinGothicW10-Bk 862339"/>
              </a:rPr>
              <a:t>вопросы </a:t>
            </a:r>
            <a:r>
              <a:rPr lang="ru-RU" sz="1400" dirty="0" smtClean="0">
                <a:solidFill>
                  <a:srgbClr val="020C22"/>
                </a:solidFill>
                <a:latin typeface="+mn-lt"/>
              </a:rPr>
              <a:t>сокращения</a:t>
            </a:r>
            <a:r>
              <a:rPr lang="ru-RU" sz="1400" dirty="0" smtClean="0">
                <a:solidFill>
                  <a:srgbClr val="020C22"/>
                </a:solidFill>
                <a:latin typeface="ITCFranklinGothicW10-Bk 862339"/>
              </a:rPr>
              <a:t> </a:t>
            </a:r>
            <a:r>
              <a:rPr lang="ru-RU" sz="1400" dirty="0">
                <a:solidFill>
                  <a:srgbClr val="020C22"/>
                </a:solidFill>
                <a:latin typeface="ITCFranklinGothicW10-Bk 862339"/>
              </a:rPr>
              <a:t>количества контрольных и проверочных </a:t>
            </a:r>
            <a:r>
              <a:rPr lang="ru-RU" sz="1400" dirty="0" smtClean="0">
                <a:solidFill>
                  <a:srgbClr val="020C22"/>
                </a:solidFill>
                <a:latin typeface="ITCFranklinGothicW10-Bk 862339"/>
              </a:rPr>
              <a:t>работ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1491630"/>
            <a:ext cx="28803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20C22"/>
                </a:solidFill>
                <a:latin typeface="+mn-lt"/>
              </a:rPr>
              <a:t>анализ фактического объема </a:t>
            </a:r>
            <a:r>
              <a:rPr lang="ru-RU" sz="1400" dirty="0">
                <a:solidFill>
                  <a:srgbClr val="020C22"/>
                </a:solidFill>
                <a:latin typeface="+mn-lt"/>
              </a:rPr>
              <a:t>учебной и </a:t>
            </a:r>
            <a:r>
              <a:rPr lang="ru-RU" sz="1400" dirty="0" err="1">
                <a:solidFill>
                  <a:srgbClr val="020C22"/>
                </a:solidFill>
                <a:latin typeface="+mn-lt"/>
              </a:rPr>
              <a:t>внеучебной</a:t>
            </a:r>
            <a:r>
              <a:rPr lang="ru-RU" sz="1400" dirty="0">
                <a:solidFill>
                  <a:srgbClr val="020C22"/>
                </a:solidFill>
                <a:latin typeface="+mn-lt"/>
              </a:rPr>
              <a:t> </a:t>
            </a:r>
            <a:r>
              <a:rPr lang="ru-RU" sz="1400" dirty="0" smtClean="0">
                <a:solidFill>
                  <a:srgbClr val="020C22"/>
                </a:solidFill>
                <a:latin typeface="+mn-lt"/>
              </a:rPr>
              <a:t>нагрузки, </a:t>
            </a:r>
            <a:r>
              <a:rPr lang="ru-RU" sz="1400" dirty="0">
                <a:solidFill>
                  <a:srgbClr val="020C22"/>
                </a:solidFill>
                <a:latin typeface="+mn-lt"/>
              </a:rPr>
              <a:t>в том числе с учетом реальных временных затрат на выполнение учебных заданий в рамках самостоятельной подготовки к занятиям, исходя из необходимости сохранения здоровья обучающихся</a:t>
            </a:r>
            <a:endParaRPr lang="ru-RU" sz="1400" dirty="0"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76256" y="1491630"/>
            <a:ext cx="21602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20C22"/>
                </a:solidFill>
                <a:latin typeface="+mn-lt"/>
              </a:rPr>
              <a:t>анализ причин необъективности оценивания</a:t>
            </a:r>
            <a:endParaRPr lang="ru-RU" sz="1400" dirty="0">
              <a:latin typeface="+mn-lt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1691680" y="987574"/>
            <a:ext cx="576064" cy="36004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716016" y="977367"/>
            <a:ext cx="576064" cy="36004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740352" y="972058"/>
            <a:ext cx="576064" cy="36004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23628" y="4155926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42 общеобразовательные организации Республики Татарстан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941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E1EF2B-B98D-4D54-B768-9C80E6386AA5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4572000" y="1491630"/>
            <a:ext cx="43211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оценочных процедур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2021/2022 учебном году </a:t>
            </a: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быть размещен через две недели на сайте ОО (на год и/или полугодие) в подразделе «Документы» раздела «Сведения об образовательной организации»</a:t>
            </a:r>
          </a:p>
        </p:txBody>
      </p:sp>
      <p:pic>
        <p:nvPicPr>
          <p:cNvPr id="19461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21" y="147638"/>
            <a:ext cx="3725863" cy="465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64088" y="4011910"/>
            <a:ext cx="296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в</a:t>
            </a:r>
            <a:r>
              <a:rPr lang="ru-RU" dirty="0" smtClean="0">
                <a:solidFill>
                  <a:srgbClr val="C00000"/>
                </a:solidFill>
              </a:rPr>
              <a:t>ыполнение очень низкое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6588224" y="3245956"/>
            <a:ext cx="576064" cy="6939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135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015" y="-20538"/>
            <a:ext cx="7632848" cy="1368152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Рекомендации</a:t>
            </a:r>
            <a:r>
              <a:rPr lang="ru-RU" sz="1600" dirty="0" smtClean="0">
                <a:solidFill>
                  <a:srgbClr val="C00000"/>
                </a:solidFill>
              </a:rPr>
              <a:t/>
            </a:r>
            <a:br>
              <a:rPr lang="ru-RU" sz="1600" dirty="0" smtClean="0">
                <a:solidFill>
                  <a:srgbClr val="C00000"/>
                </a:solidFill>
              </a:rPr>
            </a:b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Минпросвещения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России № СК-228/03 от 6 августа 2021г,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Рособрнадзор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№ 01.169/08-01 от 6 августа 2021г.)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347614"/>
            <a:ext cx="8549758" cy="3168352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н</a:t>
            </a:r>
            <a:r>
              <a:rPr lang="ru-RU" sz="1600" dirty="0" smtClean="0">
                <a:solidFill>
                  <a:srgbClr val="C00000"/>
                </a:solidFill>
              </a:rPr>
              <a:t>е </a:t>
            </a:r>
            <a:r>
              <a:rPr lang="ru-RU" sz="1600" dirty="0" smtClean="0">
                <a:solidFill>
                  <a:srgbClr val="C00000"/>
                </a:solidFill>
              </a:rPr>
              <a:t>более 10%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от общего объема учебного времени уч. предмета в текущем учебного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году;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rgbClr val="C00000"/>
                </a:solidFill>
              </a:rPr>
              <a:t>не </a:t>
            </a:r>
            <a:r>
              <a:rPr lang="ru-RU" sz="1600" b="1" dirty="0" smtClean="0">
                <a:solidFill>
                  <a:srgbClr val="C00000"/>
                </a:solidFill>
              </a:rPr>
              <a:t>чаще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1 раза в 2,5 недели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по каждому учебному предмету в одной параллели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классов;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rgbClr val="C00000"/>
                </a:solidFill>
              </a:rPr>
              <a:t>не </a:t>
            </a:r>
            <a:r>
              <a:rPr lang="ru-RU" sz="1600" dirty="0" smtClean="0">
                <a:solidFill>
                  <a:srgbClr val="C00000"/>
                </a:solidFill>
              </a:rPr>
              <a:t>проводятся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на первом и последнем уроках (за исключением учебного предмета – 1 час в неделю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);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rgbClr val="C00000"/>
                </a:solidFill>
              </a:rPr>
              <a:t>не </a:t>
            </a:r>
            <a:r>
              <a:rPr lang="ru-RU" sz="1600" b="1" dirty="0" smtClean="0">
                <a:solidFill>
                  <a:srgbClr val="C00000"/>
                </a:solidFill>
              </a:rPr>
              <a:t>более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1 оценочной процедуры в день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для одного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класса;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u="sng" dirty="0">
                <a:solidFill>
                  <a:srgbClr val="C00000"/>
                </a:solidFill>
              </a:rPr>
              <a:t>и</a:t>
            </a:r>
            <a:r>
              <a:rPr lang="ru-RU" sz="1600" b="1" u="sng" dirty="0" smtClean="0">
                <a:solidFill>
                  <a:srgbClr val="C00000"/>
                </a:solidFill>
              </a:rPr>
              <a:t>сключить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проведение «предварительных» контрольных и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проверочных;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u="sng" dirty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1600" b="1" u="sng" dirty="0" smtClean="0">
                <a:solidFill>
                  <a:schemeClr val="tx2">
                    <a:lumMod val="75000"/>
                  </a:schemeClr>
                </a:solidFill>
              </a:rPr>
              <a:t>еобходимо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: анализ результатов, разбор ошибок, отработка выявленных проблем, повторение и закрепление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материала;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u="sng" dirty="0" smtClean="0">
                <a:solidFill>
                  <a:srgbClr val="C00000"/>
                </a:solidFill>
              </a:rPr>
              <a:t>н</a:t>
            </a:r>
            <a:r>
              <a:rPr lang="ru-RU" sz="1600" b="1" u="sng" dirty="0" smtClean="0">
                <a:solidFill>
                  <a:srgbClr val="C00000"/>
                </a:solidFill>
              </a:rPr>
              <a:t>е </a:t>
            </a:r>
            <a:r>
              <a:rPr lang="ru-RU" sz="1600" b="1" u="sng" dirty="0" smtClean="0">
                <a:solidFill>
                  <a:srgbClr val="C00000"/>
                </a:solidFill>
              </a:rPr>
              <a:t>использовать</a:t>
            </a:r>
            <a:r>
              <a:rPr lang="ru-RU" sz="1600" dirty="0" smtClean="0">
                <a:solidFill>
                  <a:srgbClr val="C00000"/>
                </a:solidFill>
              </a:rPr>
              <a:t>: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листы с заданиями, полученные в результате ксерографии.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9506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047" y="195486"/>
            <a:ext cx="8300605" cy="602673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Пример Х 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4654" t="18609" r="18097" b="9570"/>
          <a:stretch/>
        </p:blipFill>
        <p:spPr bwMode="auto">
          <a:xfrm>
            <a:off x="241047" y="983672"/>
            <a:ext cx="4287440" cy="381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4654" t="16420" r="14414" b="10457"/>
          <a:stretch/>
        </p:blipFill>
        <p:spPr bwMode="auto">
          <a:xfrm>
            <a:off x="4537585" y="1063335"/>
            <a:ext cx="4482487" cy="36506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Овал 5"/>
          <p:cNvSpPr/>
          <p:nvPr/>
        </p:nvSpPr>
        <p:spPr>
          <a:xfrm>
            <a:off x="2384767" y="983672"/>
            <a:ext cx="1683177" cy="7239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88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5616624" cy="602673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Пример +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82" b="8412"/>
          <a:stretch/>
        </p:blipFill>
        <p:spPr>
          <a:xfrm>
            <a:off x="1331640" y="699542"/>
            <a:ext cx="6480720" cy="32454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4371950"/>
            <a:ext cx="5459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Направим письмом для использования в работе.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546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2"/>
          <a:srcRect l="26968" t="5911" r="27214" b="7376"/>
          <a:stretch/>
        </p:blipFill>
        <p:spPr bwMode="auto">
          <a:xfrm>
            <a:off x="4310495" y="744682"/>
            <a:ext cx="4204855" cy="43988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499992" y="1707654"/>
            <a:ext cx="1008112" cy="32257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Объект 8"/>
          <p:cNvPicPr>
            <a:picLocks noGrp="1"/>
          </p:cNvPicPr>
          <p:nvPr>
            <p:ph idx="1"/>
          </p:nvPr>
        </p:nvPicPr>
        <p:blipFill rotWithShape="1">
          <a:blip r:embed="rId3"/>
          <a:srcRect l="26105" t="5253" r="2938" b="4502"/>
          <a:stretch/>
        </p:blipFill>
        <p:spPr bwMode="auto">
          <a:xfrm>
            <a:off x="394659" y="953583"/>
            <a:ext cx="3668383" cy="41794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1851670"/>
            <a:ext cx="601693" cy="32257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7544" y="1203598"/>
            <a:ext cx="601693" cy="1231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u-RU" sz="200" dirty="0"/>
          </a:p>
        </p:txBody>
      </p:sp>
      <p:sp>
        <p:nvSpPr>
          <p:cNvPr id="10" name="TextBox 9"/>
          <p:cNvSpPr txBox="1"/>
          <p:nvPr/>
        </p:nvSpPr>
        <p:spPr>
          <a:xfrm>
            <a:off x="4402355" y="1012377"/>
            <a:ext cx="1033741" cy="1192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u-RU" sz="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580112" y="1707654"/>
            <a:ext cx="172819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83568" y="1874540"/>
            <a:ext cx="172819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8" name="Picture 4" descr="https://fsd.multiurok.ru/html/2019/02/08/s_5c5d268d30c7e/1080339_17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403" y="1610197"/>
            <a:ext cx="575543" cy="3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fsd.multiurok.ru/html/2019/02/08/s_5c5d268d30c7e/1080339_17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040" y="1601073"/>
            <a:ext cx="575543" cy="3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72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6239</TotalTime>
  <Words>817</Words>
  <Application>Microsoft Office PowerPoint</Application>
  <PresentationFormat>Экран (16:9)</PresentationFormat>
  <Paragraphs>76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ITCFranklinGothicW10-Bk 862339</vt:lpstr>
      <vt:lpstr>Roboto</vt:lpstr>
      <vt:lpstr>Times New Roman</vt:lpstr>
      <vt:lpstr>Wingdings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Рекомендации  (Минпросвещения России № СК-228/03 от 6 августа 2021г,  Рособрнадзор № 01.169/08-01 от 6 августа 2021г.)</vt:lpstr>
      <vt:lpstr>Пример Х </vt:lpstr>
      <vt:lpstr>Пример +</vt:lpstr>
      <vt:lpstr>Презентация PowerPoint</vt:lpstr>
      <vt:lpstr>ФИС ФРДО </vt:lpstr>
      <vt:lpstr>Ожидаемые изменения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Ковалева Валерия Юрьевна</dc:creator>
  <cp:lastModifiedBy>Пользователь Windows</cp:lastModifiedBy>
  <cp:revision>750</cp:revision>
  <cp:lastPrinted>2021-08-18T08:39:40Z</cp:lastPrinted>
  <dcterms:created xsi:type="dcterms:W3CDTF">2015-10-13T08:15:21Z</dcterms:created>
  <dcterms:modified xsi:type="dcterms:W3CDTF">2021-10-14T14:18:46Z</dcterms:modified>
</cp:coreProperties>
</file>