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handoutMasterIdLst>
    <p:handoutMasterId r:id="rId32"/>
  </p:handoutMasterIdLst>
  <p:sldIdLst>
    <p:sldId id="256" r:id="rId2"/>
    <p:sldId id="257" r:id="rId3"/>
    <p:sldId id="258" r:id="rId4"/>
    <p:sldId id="267" r:id="rId5"/>
    <p:sldId id="268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</p:sldIdLst>
  <p:sldSz cx="9144000" cy="6858000" type="screen4x3"/>
  <p:notesSz cx="6669088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9" autoAdjust="0"/>
    <p:restoredTop sz="94660"/>
  </p:normalViewPr>
  <p:slideViewPr>
    <p:cSldViewPr>
      <p:cViewPr varScale="1">
        <p:scale>
          <a:sx n="109" d="100"/>
          <a:sy n="109" d="100"/>
        </p:scale>
        <p:origin x="161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7E55FE-5110-4DD3-A53F-A1C0DBC043E4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8B839F-78FA-4544-BB60-831E5DC08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0199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CAC59-4F89-4FDD-B93C-3F4C5EC3EF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4CABA0-D8EF-4FA2-9E9A-6602D0BD0C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71678D-24AE-494F-A44B-C283C39665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CF816-7C30-42ED-A670-9A60C03786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022BC-9C12-4A9D-ACCE-8FB2B7FC7E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54017B-1CD1-4CBF-A08C-B665D16C4E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47DC83-E57A-40DE-A075-FA7A180401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194031-07D0-4750-8FFD-B837EEBD23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30187E-A019-4D8F-AB67-6A5CC9B93C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0F1F0-F167-4C52-9BE9-4C1036E8B0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A7C9E2-7F3F-4B2B-967E-015BD2BC4F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CB223C9E-D0E1-4CCD-9CA8-B372B83469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323528" y="1340768"/>
            <a:ext cx="8229600" cy="518795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ru-RU" sz="2600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dirty="0" smtClean="0"/>
              <a:t>		</a:t>
            </a: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Ответственность несовершеннолетних</a:t>
            </a:r>
            <a:endParaRPr lang="ru-RU" sz="44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3600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600" dirty="0" smtClean="0"/>
              <a:t>	это должен знать каждый подросток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Административная ответственность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2420888"/>
            <a:ext cx="7715200" cy="3675112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Наступает с </a:t>
            </a:r>
            <a:r>
              <a:rPr lang="ru-RU" dirty="0" smtClean="0">
                <a:solidFill>
                  <a:srgbClr val="FF0000"/>
                </a:solidFill>
              </a:rPr>
              <a:t>16</a:t>
            </a:r>
            <a:r>
              <a:rPr lang="ru-RU" dirty="0" smtClean="0"/>
              <a:t> лет.</a:t>
            </a:r>
          </a:p>
          <a:p>
            <a:pPr>
              <a:defRPr/>
            </a:pPr>
            <a:r>
              <a:rPr lang="ru-RU" dirty="0" smtClean="0"/>
              <a:t>Распространяется на несовершеннолетних и их родителей, законных представителей.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25735"/>
            <a:ext cx="8229600" cy="1535113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Ст. 5.38. Нарушение законодательства о собраниях, митингах, демонстрациях, шествиях и пикетировании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38536"/>
            <a:ext cx="8229600" cy="4114800"/>
          </a:xfrm>
        </p:spPr>
        <p:txBody>
          <a:bodyPr/>
          <a:lstStyle/>
          <a:p>
            <a:pPr>
              <a:defRPr/>
            </a:pPr>
            <a:r>
              <a:rPr lang="ru-RU" sz="2400" dirty="0" smtClean="0"/>
              <a:t>Воспрепятствование организации или проведению собрания, митинга, демонстрации, шествия или пикетирования, проводимых в соответствии с законодательством Российской Федерации, либо участию в них, а равно принуждение к участию в них.</a:t>
            </a:r>
          </a:p>
          <a:p>
            <a:pPr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Влечет предупреждение или наложение административного штрафа на граждан в размере ста рублей; на должностных лиц - от ста до трехсот рублей.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7362"/>
            <a:ext cx="8229600" cy="1341438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Ст. 19.3. Неповиновение законному распоряжению сотрудника милиции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509"/>
            <a:ext cx="8229600" cy="4968875"/>
          </a:xfrm>
        </p:spPr>
        <p:txBody>
          <a:bodyPr/>
          <a:lstStyle/>
          <a:p>
            <a:pPr>
              <a:defRPr/>
            </a:pPr>
            <a:r>
              <a:rPr lang="ru-RU" sz="2400" dirty="0" smtClean="0"/>
              <a:t>Неповиновение законному распоряжению или требованию сотрудника милиции, военнослужащего либо сотрудника органа или учреждения уголовно-исполнительной системы в связи с исполнением ими обязанностей по охране общественного порядка и обеспечению общественной безопасности, а равно воспрепятствование исполнению ими служебных обязанностей –</a:t>
            </a:r>
          </a:p>
          <a:p>
            <a:pPr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Влечет наложение административного штрафа в размере от пятисот до одной тысячи рублей или административный арест на срок до пятнадцати суток.</a:t>
            </a:r>
          </a:p>
          <a:p>
            <a:pPr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96354"/>
            <a:ext cx="8229600" cy="960438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Ст. 20.1. Мелкое хулиганство</a:t>
            </a:r>
            <a:b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7586"/>
            <a:ext cx="8229600" cy="5255790"/>
          </a:xfrm>
        </p:spPr>
        <p:txBody>
          <a:bodyPr/>
          <a:lstStyle/>
          <a:p>
            <a:pPr>
              <a:defRPr/>
            </a:pPr>
            <a:r>
              <a:rPr lang="ru-RU" sz="2000" dirty="0" smtClean="0"/>
              <a:t>. Мелкое хулиганство, то есть нарушение общественного порядка, выражающее явное неуважение к обществу, сопровождающееся нецензурной бранью в общественных местах, оскорбительным приставанием к гражданам, а равно уничтожением или повреждением чужого имущества.</a:t>
            </a:r>
          </a:p>
          <a:p>
            <a:pPr>
              <a:defRPr/>
            </a:pPr>
            <a:r>
              <a:rPr lang="ru-RU" sz="2000" dirty="0" smtClean="0">
                <a:solidFill>
                  <a:srgbClr val="FF0000"/>
                </a:solidFill>
              </a:rPr>
              <a:t>Влечет наложение административного штрафа в размере от пятисот до одной тысячи рублей или административный арест на срок до пятнадцати суток.</a:t>
            </a:r>
          </a:p>
          <a:p>
            <a:pPr>
              <a:defRPr/>
            </a:pPr>
            <a:r>
              <a:rPr lang="ru-RU" sz="2000" dirty="0" smtClean="0"/>
              <a:t>Те же действия, сопряженные с неповиновением законному требованию представителя власти либо иного лица, исполняющего обязанности по охране общественного порядка или пресекающего нарушение общественного порядка.</a:t>
            </a:r>
          </a:p>
          <a:p>
            <a:pPr>
              <a:defRPr/>
            </a:pPr>
            <a:r>
              <a:rPr lang="ru-RU" sz="2000" dirty="0" smtClean="0">
                <a:solidFill>
                  <a:srgbClr val="FF0000"/>
                </a:solidFill>
              </a:rPr>
              <a:t>Влекут наложение административного штрафа в размере от одной тысячи до двух тысяч пятисот рублей или административный арест на срок до пятнадцати суток.</a:t>
            </a:r>
          </a:p>
          <a:p>
            <a:pPr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295400"/>
          </a:xfrm>
        </p:spPr>
        <p:txBody>
          <a:bodyPr/>
          <a:lstStyle/>
          <a:p>
            <a:pPr>
              <a:defRPr/>
            </a:pP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Ст. 20.2. Нарушение установленного порядка организации либо проведения собрания, митинга, демонстрации, шествия или пикетирования</a:t>
            </a: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0907"/>
            <a:ext cx="8229600" cy="5184477"/>
          </a:xfrm>
        </p:spPr>
        <p:txBody>
          <a:bodyPr/>
          <a:lstStyle/>
          <a:p>
            <a:pPr>
              <a:defRPr/>
            </a:pPr>
            <a:r>
              <a:rPr lang="ru-RU" sz="2400" dirty="0" smtClean="0"/>
              <a:t>Нарушение установленного порядка организации собрания, митинга, демонстрации, шествия или пикетирования.</a:t>
            </a:r>
          </a:p>
          <a:p>
            <a:pPr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Влечет наложение административного штрафа на организаторов в размере от одной тысячи до двух тысяч рублей.</a:t>
            </a:r>
          </a:p>
          <a:p>
            <a:pPr>
              <a:defRPr/>
            </a:pPr>
            <a:r>
              <a:rPr lang="ru-RU" sz="2400" dirty="0" smtClean="0"/>
              <a:t>Нарушение установленного порядка проведения собрания, митинга, демонстрации, шествия или пикетирования.</a:t>
            </a:r>
          </a:p>
          <a:p>
            <a:pPr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Влечет наложение административного штрафа на организаторов в размере от одной тысячи до двух тысяч рублей; на участников - от пятисот до одной тысячи рублей.</a:t>
            </a:r>
          </a:p>
          <a:p>
            <a:pPr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9248"/>
            <a:ext cx="8229600" cy="1371600"/>
          </a:xfrm>
        </p:spPr>
        <p:txBody>
          <a:bodyPr/>
          <a:lstStyle/>
          <a:p>
            <a:pPr>
              <a:defRPr/>
            </a:pP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Статья 20.20. Распитие пива, алкогольной и спиртосодержащей продукции либо потребление наркотических средств или психотропных веществ в общественных местах</a:t>
            </a: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/>
            </a:r>
            <a:b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77418"/>
            <a:ext cx="8229600" cy="4535958"/>
          </a:xfrm>
        </p:spPr>
        <p:txBody>
          <a:bodyPr/>
          <a:lstStyle/>
          <a:p>
            <a:pPr>
              <a:defRPr/>
            </a:pPr>
            <a:r>
              <a:rPr lang="ru-RU" sz="2400" dirty="0" smtClean="0"/>
              <a:t>1. Распитие пива и напитков, изготавливаемых на его основе, а также алкогольной и спиртосодержащей продукции с содержанием этилового спирта менее 12 процентов объема готовой продукции в детских, образовательных и медицинских организациях, на всех видах общественного транспорта (</a:t>
            </a:r>
            <a:r>
              <a:rPr lang="ru-RU" sz="2400" dirty="0" err="1" smtClean="0"/>
              <a:t>транспорта</a:t>
            </a:r>
            <a:r>
              <a:rPr lang="ru-RU" sz="2400" dirty="0" smtClean="0"/>
              <a:t> общего пользования) городского и пригородного сообщения, в организациях культуры, физкультурно-оздоровительных и спортивных сооружениях .</a:t>
            </a:r>
          </a:p>
          <a:p>
            <a:pPr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Влечет наложение административного штрафа в размере от ста до трехсот рублей.</a:t>
            </a:r>
          </a:p>
          <a:p>
            <a:pPr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19750"/>
          </a:xfrm>
        </p:spPr>
        <p:txBody>
          <a:bodyPr/>
          <a:lstStyle/>
          <a:p>
            <a:pPr>
              <a:defRPr/>
            </a:pPr>
            <a:r>
              <a:rPr lang="ru-RU" sz="2000" dirty="0" smtClean="0"/>
              <a:t>2. Распитие алкогольной и спиртосодержащей продукции с содержанием этилового спирта 12 и более процентов объема готовой продукции на улицах, стадионах, в скверах, парках, в транспортном средстве общего пользования, в других общественных местах (в том числе указанных в части 1 настоящей статьи), за исключением организаций торговли и общественного питания, в которых разрешена продажа алкогольной продукции в розлив.</a:t>
            </a:r>
          </a:p>
          <a:p>
            <a:pPr>
              <a:defRPr/>
            </a:pPr>
            <a:r>
              <a:rPr lang="ru-RU" sz="2000" dirty="0" smtClean="0">
                <a:solidFill>
                  <a:srgbClr val="FF0000"/>
                </a:solidFill>
              </a:rPr>
              <a:t>Влечет наложение административного штрафа в размере от пятисот до семисот рублей.</a:t>
            </a:r>
          </a:p>
          <a:p>
            <a:pPr>
              <a:defRPr/>
            </a:pPr>
            <a:r>
              <a:rPr lang="ru-RU" sz="2000" dirty="0" smtClean="0"/>
              <a:t>3. Потребление наркотических средств или психотропных веществ без назначения врача либо потребление иных одурманивающих веществ на улицах, стадионах, в скверах, парках, в транспортном средстве общего пользования, а также в других общественных местах.</a:t>
            </a:r>
          </a:p>
          <a:p>
            <a:pPr>
              <a:defRPr/>
            </a:pPr>
            <a:r>
              <a:rPr lang="ru-RU" sz="2000" dirty="0" smtClean="0">
                <a:solidFill>
                  <a:srgbClr val="FF0000"/>
                </a:solidFill>
              </a:rPr>
              <a:t>Влечет наложение административного штрафа в размере от одной тысячи до одной тысячи пятисот рублей.</a:t>
            </a:r>
          </a:p>
          <a:p>
            <a:pPr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84386"/>
            <a:ext cx="8229600" cy="960438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Ст. 20.21. Появление в общественных местах в состоянии опьянения</a:t>
            </a:r>
            <a:b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77095"/>
            <a:ext cx="8229600" cy="4320257"/>
          </a:xfrm>
        </p:spPr>
        <p:txBody>
          <a:bodyPr/>
          <a:lstStyle/>
          <a:p>
            <a:pPr>
              <a:defRPr/>
            </a:pPr>
            <a:r>
              <a:rPr lang="ru-RU" sz="2400" dirty="0" smtClean="0"/>
              <a:t>Появление на улицах, стадионах, в скверах, парках, в транспортном средстве общего пользования, в других общественных местах в состоянии опьянения, оскорбляющем человеческое достоинство и общественную нравственность.</a:t>
            </a:r>
          </a:p>
          <a:p>
            <a:pPr>
              <a:buFont typeface="Wingdings" pitchFamily="2" charset="2"/>
              <a:buNone/>
              <a:defRPr/>
            </a:pPr>
            <a:endParaRPr lang="ru-RU" sz="2400" dirty="0" smtClean="0"/>
          </a:p>
          <a:p>
            <a:pPr>
              <a:defRPr/>
            </a:pPr>
            <a:r>
              <a:rPr lang="ru-RU" sz="2400" dirty="0" smtClean="0"/>
              <a:t>Влечет наложение административного штрафа в размере от ста до пятисот рублей или административный арест на срок до пятнадцати суток.</a:t>
            </a:r>
          </a:p>
          <a:p>
            <a:pPr>
              <a:defRPr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5280025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За проступки подростков могут привлечены к административной ответственности их родители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85205"/>
            <a:ext cx="8229600" cy="1463675"/>
          </a:xfrm>
        </p:spPr>
        <p:txBody>
          <a:bodyPr/>
          <a:lstStyle/>
          <a:p>
            <a:pPr>
              <a:defRPr/>
            </a:pP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Ст. 20.22. Появление в состоянии опьянения несовершеннолетних, а равно распитие ими пива, алкогольной и спиртосодержащей продукции, потребление ими наркотических средств или психотропных веществ в общественных местах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/>
            </a:r>
            <a:b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73288"/>
            <a:ext cx="8229600" cy="3752056"/>
          </a:xfrm>
        </p:spPr>
        <p:txBody>
          <a:bodyPr/>
          <a:lstStyle/>
          <a:p>
            <a:pPr>
              <a:defRPr/>
            </a:pPr>
            <a:r>
              <a:rPr lang="ru-RU" sz="2000" dirty="0" smtClean="0"/>
              <a:t>Появление в состоянии опьянения несовершеннолетних в возрасте до шестнадцати лет, а равно распитие ими пива и напитков, изготавливаемых на его основе, алкогольной и спиртосодержащей продукции, потребление ими наркотических средств или психотропных веществ без назначения врача, иных одурманивающих веществ на улицах, стадионах, в скверах, парках, в транспортном средстве общего пользования, в других общественных местах.</a:t>
            </a:r>
          </a:p>
          <a:p>
            <a:pPr>
              <a:defRPr/>
            </a:pPr>
            <a:r>
              <a:rPr lang="ru-RU" sz="2000" dirty="0" smtClean="0">
                <a:solidFill>
                  <a:srgbClr val="FF0000"/>
                </a:solidFill>
              </a:rPr>
              <a:t>Влечет наложение административного штрафа на родителей или иных законных представителей несовершеннолетних в размере от трехсот до пятисот рублей.</a:t>
            </a:r>
          </a:p>
          <a:p>
            <a:pPr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1700808"/>
            <a:ext cx="8229600" cy="4608512"/>
          </a:xfrm>
        </p:spPr>
        <p:txBody>
          <a:bodyPr/>
          <a:lstStyle/>
          <a:p>
            <a:pPr algn="just">
              <a:defRPr/>
            </a:pPr>
            <a:r>
              <a:rPr lang="ru-RU" sz="2800" dirty="0" smtClean="0"/>
              <a:t>	</a:t>
            </a:r>
            <a:r>
              <a:rPr lang="ru-RU" sz="3200" dirty="0" smtClean="0"/>
              <a:t>Основным объемом прав человек обладает с момента рождения. Обязанности у подростка появляются в процессе взросления. Обязанности устанавливаются как ответственность человека, закрепленная в тех или иных законах.</a:t>
            </a:r>
            <a:br>
              <a:rPr lang="ru-RU" sz="3200" dirty="0" smtClean="0"/>
            </a:br>
            <a:r>
              <a:rPr lang="ru-RU" sz="3200" dirty="0" smtClean="0"/>
              <a:t>	</a:t>
            </a:r>
            <a:br>
              <a:rPr lang="ru-RU" sz="32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3264"/>
            <a:ext cx="8229600" cy="1371600"/>
          </a:xfrm>
        </p:spPr>
        <p:txBody>
          <a:bodyPr/>
          <a:lstStyle/>
          <a:p>
            <a:pPr>
              <a:defRPr/>
            </a:pP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Ст. 5.35. Неисполнение родителями или иными законными представителями несовершеннолетних обязанностей по содержанию и воспитанию несовершеннолетних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42592"/>
            <a:ext cx="8229600" cy="3538736"/>
          </a:xfrm>
        </p:spPr>
        <p:txBody>
          <a:bodyPr/>
          <a:lstStyle/>
          <a:p>
            <a:pPr>
              <a:defRPr/>
            </a:pPr>
            <a:r>
              <a:rPr lang="ru-RU" sz="2400" dirty="0" smtClean="0"/>
              <a:t>Неисполнение или ненадлежащее исполнение родителями или иными законными представителями несовершеннолетних обязанностей по содержанию, воспитанию, обучению, защите прав и интересов несовершеннолетних.</a:t>
            </a:r>
          </a:p>
          <a:p>
            <a:pPr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Влечет предупреждение или наложение административного штрафа в размере от ста до пятисот рублей.</a:t>
            </a:r>
          </a:p>
          <a:p>
            <a:pPr>
              <a:defRPr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4032101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	Если подросток уголовно наказуемое деяние или административный проступок до достижения возраста, с которого наступает ответственность он может быть помещен в закрытую спецшколу на срок до трех лет или поставлен на учет в полиции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80928"/>
            <a:ext cx="8229600" cy="13716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Права сотрудников полиции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3264"/>
            <a:ext cx="8229600" cy="1371600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Закон «Об основах системы профилактики безнадзорности и правонарушений несовершеннолетних»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73288"/>
            <a:ext cx="8229600" cy="3536032"/>
          </a:xfrm>
        </p:spPr>
        <p:txBody>
          <a:bodyPr/>
          <a:lstStyle/>
          <a:p>
            <a:pPr>
              <a:defRPr/>
            </a:pPr>
            <a:r>
              <a:rPr lang="ru-RU" sz="2000" dirty="0" smtClean="0"/>
              <a:t>Сотрудники подразделений по делам несовершеннолетних органов внутренних дел имеют право:</a:t>
            </a:r>
          </a:p>
          <a:p>
            <a:pPr>
              <a:defRPr/>
            </a:pPr>
            <a:r>
              <a:rPr lang="ru-RU" sz="2000" dirty="0" smtClean="0"/>
              <a:t>доставлять в подразделения органов внутренних дел несовершеннолетних, совершивших правонарушение или антиобщественные действия, а также безнадзорных и беспризорных</a:t>
            </a:r>
            <a:r>
              <a:rPr lang="ru-RU" sz="2000" u="sng" dirty="0" smtClean="0"/>
              <a:t>.</a:t>
            </a:r>
            <a:endParaRPr lang="ru-RU" sz="2000" dirty="0" smtClean="0"/>
          </a:p>
          <a:p>
            <a:pPr>
              <a:defRPr/>
            </a:pPr>
            <a:r>
              <a:rPr lang="ru-RU" sz="2000" dirty="0" smtClean="0"/>
              <a:t>О каждом случае доставления несовершеннолетнего в подразделение органов внутренних дел составляется протокол. </a:t>
            </a:r>
            <a:r>
              <a:rPr lang="ru-RU" sz="2000" dirty="0" smtClean="0">
                <a:solidFill>
                  <a:srgbClr val="FF0000"/>
                </a:solidFill>
              </a:rPr>
              <a:t>Несовершеннолетние могут содержаться в указанных подразделениях не более трех часов.</a:t>
            </a:r>
          </a:p>
          <a:p>
            <a:pPr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17240"/>
            <a:ext cx="8229600" cy="1371600"/>
          </a:xfrm>
        </p:spPr>
        <p:txBody>
          <a:bodyPr/>
          <a:lstStyle/>
          <a:p>
            <a:pPr>
              <a:defRPr/>
            </a:pP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Меры обеспечения производства по делу об административном правонарушении</a:t>
            </a: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38536"/>
            <a:ext cx="8229600" cy="4114800"/>
          </a:xfrm>
        </p:spPr>
        <p:txBody>
          <a:bodyPr/>
          <a:lstStyle/>
          <a:p>
            <a:pPr>
              <a:defRPr/>
            </a:pPr>
            <a:r>
              <a:rPr lang="ru-RU" sz="2000" dirty="0" smtClean="0"/>
              <a:t>В целях пресечения административного правонарушения, установления личности нарушителя, составления протокола об административном правонарушении сотрудники милиции применять следующие меры обеспечения производства по делу об административном правонарушении:</a:t>
            </a:r>
          </a:p>
          <a:p>
            <a:pPr>
              <a:defRPr/>
            </a:pPr>
            <a:r>
              <a:rPr lang="ru-RU" sz="2000" dirty="0" smtClean="0"/>
              <a:t>1) доставление;</a:t>
            </a:r>
          </a:p>
          <a:p>
            <a:pPr>
              <a:defRPr/>
            </a:pPr>
            <a:r>
              <a:rPr lang="ru-RU" sz="2000" dirty="0" smtClean="0"/>
              <a:t>2) административное задержание;</a:t>
            </a:r>
          </a:p>
          <a:p>
            <a:pPr>
              <a:defRPr/>
            </a:pPr>
            <a:r>
              <a:rPr lang="ru-RU" sz="2000" dirty="0" smtClean="0"/>
              <a:t>3) личный досмотр, досмотр вещей, досмотр транспортного средства, находящихся при физическом лице; </a:t>
            </a:r>
          </a:p>
          <a:p>
            <a:pPr>
              <a:defRPr/>
            </a:pPr>
            <a:r>
              <a:rPr lang="ru-RU" sz="2000" dirty="0" smtClean="0"/>
              <a:t>4) изъятие вещей и документов;</a:t>
            </a:r>
          </a:p>
          <a:p>
            <a:pPr>
              <a:defRPr/>
            </a:pPr>
            <a:r>
              <a:rPr lang="ru-RU" sz="2000" dirty="0" smtClean="0"/>
              <a:t>5) медицинское освидетельствование на состояние опьянения;</a:t>
            </a:r>
          </a:p>
          <a:p>
            <a:pPr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5553"/>
            <a:ext cx="8229600" cy="765175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Доставление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77478"/>
            <a:ext cx="8229600" cy="5403850"/>
          </a:xfrm>
        </p:spPr>
        <p:txBody>
          <a:bodyPr/>
          <a:lstStyle/>
          <a:p>
            <a:pPr>
              <a:defRPr/>
            </a:pPr>
            <a:r>
              <a:rPr lang="ru-RU" sz="2000" dirty="0" smtClean="0"/>
              <a:t>Доставление, то есть принудительное препровождение несовершеннолетнего в целях составления протокола об административном правонарушении при невозможности его составления на месте выявления административного правонарушения.</a:t>
            </a:r>
          </a:p>
          <a:p>
            <a:pPr>
              <a:defRPr/>
            </a:pPr>
            <a:r>
              <a:rPr lang="ru-RU" sz="2000" dirty="0" smtClean="0"/>
              <a:t>Доставление осуществляется должностными лицами органов внутренних дел (милиции), которые должны проинформировать о доставлении родителей несовершеннолетнего. </a:t>
            </a:r>
          </a:p>
          <a:p>
            <a:pPr>
              <a:defRPr/>
            </a:pPr>
            <a:r>
              <a:rPr lang="ru-RU" sz="2000" dirty="0" smtClean="0"/>
              <a:t>Доставление должно быть осуществлено в возможно короткий срок.</a:t>
            </a:r>
          </a:p>
          <a:p>
            <a:pPr>
              <a:defRPr/>
            </a:pPr>
            <a:r>
              <a:rPr lang="ru-RU" sz="2000" dirty="0" smtClean="0"/>
              <a:t>О доставлении составляется протокол либо делается соответствующая запись в протоколе об административном правонарушении или в протоколе об административном задержании. Копия протокола о доставлении вручается доставленному лицу по его просьбе.</a:t>
            </a:r>
          </a:p>
          <a:p>
            <a:pPr>
              <a:defRPr/>
            </a:pPr>
            <a:r>
              <a:rPr lang="ru-RU" sz="2000" dirty="0" smtClean="0">
                <a:solidFill>
                  <a:srgbClr val="FF0000"/>
                </a:solidFill>
              </a:rPr>
              <a:t>Подростки, доставленные в ОВД, передаются родителям, а при невозможности этого – в приют или социально-реабилитационный центр.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00075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Административное задержание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543550"/>
          </a:xfrm>
        </p:spPr>
        <p:txBody>
          <a:bodyPr/>
          <a:lstStyle/>
          <a:p>
            <a:pPr>
              <a:defRPr/>
            </a:pPr>
            <a:r>
              <a:rPr lang="ru-RU" sz="2000" dirty="0" smtClean="0"/>
              <a:t>Административное задержание, то есть кратковременное ограничение свободы физического лица, может быть применено, если это необходимо для обеспечения правильного и своевременного рассмотрения дела об административном правонарушении. Длительность задержания не должна превышать трех часов.</a:t>
            </a:r>
          </a:p>
          <a:p>
            <a:pPr>
              <a:defRPr/>
            </a:pPr>
            <a:r>
              <a:rPr lang="ru-RU" sz="2000" dirty="0" smtClean="0"/>
              <a:t>Административное задержание вправе осуществлять должностные лица органов внутренних дел (милиции) - </a:t>
            </a:r>
          </a:p>
          <a:p>
            <a:pPr>
              <a:defRPr/>
            </a:pPr>
            <a:r>
              <a:rPr lang="ru-RU" sz="2000" dirty="0" smtClean="0"/>
              <a:t>По просьбе задержанного лица о месте его нахождения в кратчайший срок уведомляются родственники, администрация по месту его работы (учебы), а также защитник.</a:t>
            </a:r>
          </a:p>
          <a:p>
            <a:pPr>
              <a:defRPr/>
            </a:pPr>
            <a:r>
              <a:rPr lang="ru-RU" sz="2000" dirty="0" smtClean="0">
                <a:solidFill>
                  <a:srgbClr val="FF0000"/>
                </a:solidFill>
              </a:rPr>
              <a:t>Об административном задержании несовершеннолетнего в обязательном порядке уведомляются его родители или иные законные представители.</a:t>
            </a:r>
          </a:p>
          <a:p>
            <a:pPr>
              <a:defRPr/>
            </a:pPr>
            <a:r>
              <a:rPr lang="ru-RU" sz="2000" dirty="0" smtClean="0"/>
              <a:t>Задержанному разъясняются его права и обязанности, о чем делается соответствующая запись в протоколе об административном задержании.</a:t>
            </a:r>
          </a:p>
          <a:p>
            <a:pPr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15975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Личный досмотр, досмотр вещей, 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1268413"/>
            <a:ext cx="8642350" cy="4827587"/>
          </a:xfrm>
        </p:spPr>
        <p:txBody>
          <a:bodyPr/>
          <a:lstStyle/>
          <a:p>
            <a:pPr>
              <a:defRPr/>
            </a:pPr>
            <a:r>
              <a:rPr lang="ru-RU" sz="2000" dirty="0" smtClean="0"/>
              <a:t>Личный досмотр, досмотр вещей, то есть обследование вещей, проводимое без нарушения их конструктивной целостности, осуществляются в случае необходимости в целях обнаружения орудий совершения либо предметов административного правонарушения.</a:t>
            </a:r>
          </a:p>
          <a:p>
            <a:pPr>
              <a:defRPr/>
            </a:pPr>
            <a:r>
              <a:rPr lang="ru-RU" sz="2000" dirty="0" smtClean="0"/>
              <a:t>Личный досмотр производится лицом одного пола с досматриваемым в присутствии двух понятых того же пола.</a:t>
            </a:r>
          </a:p>
          <a:p>
            <a:pPr>
              <a:defRPr/>
            </a:pPr>
            <a:r>
              <a:rPr lang="ru-RU" sz="2000" dirty="0" smtClean="0"/>
              <a:t>Досмотр вещей, осуществляется уполномоченными на то должностными лицами в присутствии двух понятых.</a:t>
            </a:r>
          </a:p>
          <a:p>
            <a:pPr>
              <a:defRPr/>
            </a:pPr>
            <a:r>
              <a:rPr lang="ru-RU" sz="2000" dirty="0" smtClean="0"/>
              <a:t>В исключительных случаях при наличии достаточных оснований полагать, что у гражданина находятся оружие или иные предметы, используемые в качестве оружия, личный досмотр, досмотр вещей, находящихся при физическом лице, могут быть осуществлены без понятых.</a:t>
            </a:r>
          </a:p>
          <a:p>
            <a:pPr>
              <a:defRPr/>
            </a:pPr>
            <a:r>
              <a:rPr lang="ru-RU" sz="2000" dirty="0" smtClean="0"/>
              <a:t>О личном досмотре, досмотре вещей составляется протокол либо делается соответствующая запись в протоколе о доставлении или в протоколе об административном задержании.</a:t>
            </a:r>
          </a:p>
          <a:p>
            <a:pPr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3264"/>
            <a:ext cx="8229600" cy="13716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Гражданская ответственность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73288"/>
            <a:ext cx="8229600" cy="3103984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dirty="0" smtClean="0"/>
              <a:t>	Вред, причиненный личности или имуществу гражданина, а также вред, причиненный имуществу юридического лица, подлежит возмещению в полном объеме лицом, причинившим вред.</a:t>
            </a:r>
          </a:p>
          <a:p>
            <a:pPr>
              <a:buFont typeface="Wingdings" pitchFamily="2" charset="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3264"/>
            <a:ext cx="8229600" cy="1371600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Ответственность за вред, причиненный несовершеннолетними в возрасте до четырнадцати лет</a:t>
            </a:r>
            <a:b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10544"/>
            <a:ext cx="8229600" cy="4114800"/>
          </a:xfrm>
        </p:spPr>
        <p:txBody>
          <a:bodyPr/>
          <a:lstStyle/>
          <a:p>
            <a:pPr>
              <a:defRPr/>
            </a:pPr>
            <a:r>
              <a:rPr lang="ru-RU" sz="2000" dirty="0" smtClean="0"/>
              <a:t>За вред, причиненный несовершеннолетним, не достигшим четырнадцати лет (малолетним), отвечают его родители (усыновители) или опекуны, если не докажут, что вред возник не по их вине.</a:t>
            </a:r>
          </a:p>
          <a:p>
            <a:pPr>
              <a:defRPr/>
            </a:pPr>
            <a:r>
              <a:rPr lang="ru-RU" sz="2000" dirty="0" smtClean="0"/>
              <a:t>Если родители несовершеннолетнего, умерли или не имеют достаточных средств для возмещения вреда, причиненного жизни или здоровью потерпевшего, а сам </a:t>
            </a:r>
            <a:r>
              <a:rPr lang="ru-RU" sz="2000" dirty="0" err="1" smtClean="0"/>
              <a:t>причинитель</a:t>
            </a:r>
            <a:r>
              <a:rPr lang="ru-RU" sz="2000" dirty="0" smtClean="0"/>
              <a:t> вреда, ставший полностью дееспособным, обладает такими средствами, суд с учетом имущественного положения потерпевшего и </a:t>
            </a:r>
            <a:r>
              <a:rPr lang="ru-RU" sz="2000" dirty="0" err="1" smtClean="0"/>
              <a:t>причинителя</a:t>
            </a:r>
            <a:r>
              <a:rPr lang="ru-RU" sz="2000" dirty="0" smtClean="0"/>
              <a:t> вреда вправе принять решение о возмещении вреда полностью или частично за счет самого </a:t>
            </a:r>
            <a:r>
              <a:rPr lang="ru-RU" sz="2000" dirty="0" err="1" smtClean="0"/>
              <a:t>причинителя</a:t>
            </a:r>
            <a:r>
              <a:rPr lang="ru-RU" sz="2000" dirty="0" smtClean="0"/>
              <a:t> вреда.</a:t>
            </a:r>
          </a:p>
          <a:p>
            <a:pPr>
              <a:defRPr/>
            </a:pPr>
            <a:endParaRPr lang="ru-RU" sz="2400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187950"/>
          </a:xfrm>
        </p:spPr>
        <p:txBody>
          <a:bodyPr/>
          <a:lstStyle/>
          <a:p>
            <a:pPr marL="92075" indent="-15875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 smtClean="0"/>
              <a:t>	Основная задача закона обеспечить защиту прав и свобод каждого человека, то есть закон обеспечивает возможность существования общества и государства, заставляя отдельного гражданина учитывать не только свои интересы, но также права и интересы окружающих.</a:t>
            </a:r>
          </a:p>
          <a:p>
            <a:pPr marL="92075" indent="-15875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 smtClean="0"/>
              <a:t>	Права и свободы человека и гражданина могут быть ограничены федеральным законом только в той мере, в какой это необходимо в целях защиты основ конституционного строя, нравственности, здоровья, прав и законных интересов других лиц, обеспечения обороны страны и безопасности государства (ст.55 Конституции).</a:t>
            </a:r>
          </a:p>
          <a:p>
            <a:pPr marL="457200" indent="-457200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9248"/>
            <a:ext cx="8229600" cy="1371600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Ответственность за вред, причиненный несовершеннолетними в возрасте от четырнадцати до восемнадцати лет</a:t>
            </a:r>
            <a:b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2831"/>
            <a:ext cx="8229600" cy="4464521"/>
          </a:xfrm>
        </p:spPr>
        <p:txBody>
          <a:bodyPr/>
          <a:lstStyle/>
          <a:p>
            <a:pPr>
              <a:defRPr/>
            </a:pPr>
            <a:r>
              <a:rPr lang="ru-RU" sz="2400" dirty="0" smtClean="0"/>
              <a:t>Несовершеннолетние в возрасте от четырнадцати до восемнадцати лет самостоятельно несут ответственность за причиненный вред на общих основаниях.</a:t>
            </a:r>
          </a:p>
          <a:p>
            <a:pPr>
              <a:defRPr/>
            </a:pPr>
            <a:r>
              <a:rPr lang="ru-RU" sz="2400" dirty="0" smtClean="0"/>
              <a:t>В случае, когда у несовершеннолетнего в возрасте от четырнадцати до восемнадцати лет нет доходов или иного имущества, достаточных для возмещения вреда, вред должен быть возмещен полностью или в недостающей части его родителями (усыновителями) или попечителем, если они не докажут, что вред возник не по их вине.</a:t>
            </a:r>
          </a:p>
          <a:p>
            <a:pPr>
              <a:defRPr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Виды ответственности</a:t>
            </a:r>
          </a:p>
        </p:txBody>
      </p:sp>
      <p:sp>
        <p:nvSpPr>
          <p:cNvPr id="5123" name="Rectangle 5"/>
          <p:cNvSpPr>
            <a:spLocks noGrp="1" noChangeArrowheads="1"/>
          </p:cNvSpPr>
          <p:nvPr>
            <p:ph idx="1"/>
          </p:nvPr>
        </p:nvSpPr>
        <p:spPr>
          <a:xfrm>
            <a:off x="914400" y="2133600"/>
            <a:ext cx="8229600" cy="4114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i="1" u="sng" smtClean="0">
              <a:effectLst/>
            </a:endParaRPr>
          </a:p>
          <a:p>
            <a:endParaRPr lang="ru-RU" smtClean="0">
              <a:effectLst/>
            </a:endParaRPr>
          </a:p>
          <a:p>
            <a:endParaRPr lang="ru-RU" smtClean="0">
              <a:effectLst/>
            </a:endParaRPr>
          </a:p>
        </p:txBody>
      </p:sp>
      <p:sp>
        <p:nvSpPr>
          <p:cNvPr id="5124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971600" y="2348880"/>
            <a:ext cx="8172400" cy="3747120"/>
          </a:xfrm>
          <a:noFill/>
        </p:spPr>
        <p:txBody>
          <a:bodyPr/>
          <a:lstStyle/>
          <a:p>
            <a:r>
              <a:rPr lang="ru-RU" dirty="0" smtClean="0">
                <a:effectLst/>
              </a:rPr>
              <a:t>Уголовная</a:t>
            </a:r>
          </a:p>
          <a:p>
            <a:r>
              <a:rPr lang="ru-RU" dirty="0" smtClean="0">
                <a:effectLst/>
              </a:rPr>
              <a:t>Административная </a:t>
            </a:r>
          </a:p>
          <a:p>
            <a:r>
              <a:rPr lang="ru-RU" dirty="0" smtClean="0">
                <a:effectLst/>
              </a:rPr>
              <a:t>Гражданско-правовая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4704"/>
            <a:ext cx="9144000" cy="13716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Уголовная ответственность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2348880"/>
            <a:ext cx="8229600" cy="4114800"/>
          </a:xfrm>
        </p:spPr>
        <p:txBody>
          <a:bodyPr/>
          <a:lstStyle/>
          <a:p>
            <a:pPr>
              <a:defRPr/>
            </a:pPr>
            <a:r>
              <a:rPr lang="ru-RU" sz="2400" dirty="0" smtClean="0"/>
              <a:t>Запрет под угрозой наказания совершать деяния, запрещенные уголовным кодексом.</a:t>
            </a:r>
          </a:p>
          <a:p>
            <a:pPr>
              <a:defRPr/>
            </a:pPr>
            <a:r>
              <a:rPr lang="ru-RU" sz="2400" dirty="0" smtClean="0"/>
              <a:t>Наступает с </a:t>
            </a:r>
            <a:r>
              <a:rPr lang="ru-RU" sz="2400" dirty="0" smtClean="0">
                <a:solidFill>
                  <a:srgbClr val="FF0000"/>
                </a:solidFill>
              </a:rPr>
              <a:t>16</a:t>
            </a:r>
            <a:r>
              <a:rPr lang="ru-RU" sz="2400" dirty="0" smtClean="0"/>
              <a:t> лет (за все преступления)</a:t>
            </a:r>
          </a:p>
          <a:p>
            <a:pPr>
              <a:defRPr/>
            </a:pPr>
            <a:r>
              <a:rPr lang="ru-RU" sz="2400" dirty="0" smtClean="0"/>
              <a:t>С </a:t>
            </a:r>
            <a:r>
              <a:rPr lang="ru-RU" sz="2400" dirty="0" smtClean="0">
                <a:solidFill>
                  <a:srgbClr val="FF0000"/>
                </a:solidFill>
              </a:rPr>
              <a:t>14</a:t>
            </a:r>
            <a:r>
              <a:rPr lang="ru-RU" sz="2400" dirty="0" smtClean="0"/>
              <a:t> лет наступает уголовная ответственность за  убийство, умышленное причинение тяжкого и средней тяжести вреда здоровью, умышленное повреждение или уничтожение чужого имущества  (при отягчающих обстоятельствах); хулиганство (при отягчающих обстоятельствах) и вандализм.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Хулиганство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4683125"/>
          </a:xfrm>
        </p:spPr>
        <p:txBody>
          <a:bodyPr/>
          <a:lstStyle/>
          <a:p>
            <a:pPr>
              <a:defRPr/>
            </a:pPr>
            <a:r>
              <a:rPr lang="ru-RU" sz="2000" dirty="0" smtClean="0"/>
              <a:t>Хулиганство – это грубое нарушение общественного порядка, выражающее явное неуважение к обществу, совершенное  с применением оружия или предметов, используемых в качестве оружия; по мотивам политической, идеологической, расовой, национальной или религиозной ненависти или вражды либо по мотивам ненависти или вражды в отношении какой-либо социальной группы.</a:t>
            </a:r>
          </a:p>
          <a:p>
            <a:pPr>
              <a:defRPr/>
            </a:pPr>
            <a:r>
              <a:rPr lang="ru-RU" sz="2000" dirty="0" smtClean="0">
                <a:solidFill>
                  <a:srgbClr val="FF0000"/>
                </a:solidFill>
              </a:rPr>
              <a:t>Отягчающими обстоятельствами </a:t>
            </a:r>
            <a:r>
              <a:rPr lang="ru-RU" sz="2000" dirty="0" smtClean="0"/>
              <a:t>признается совершение хулиганства группой лиц по предварительному сговору или организованной группой либо связанное с сопротивлением представителю власти либо иному лицу, исполняющему обязанности по охране общественного порядка или пресекающему нарушение общественного порядка</a:t>
            </a:r>
          </a:p>
          <a:p>
            <a:pPr>
              <a:defRPr/>
            </a:pPr>
            <a:r>
              <a:rPr lang="ru-RU" sz="2000" dirty="0" smtClean="0">
                <a:solidFill>
                  <a:srgbClr val="FF0000"/>
                </a:solidFill>
              </a:rPr>
              <a:t>Наказывается лишением свободы на срок до семи лет.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17240"/>
            <a:ext cx="8229600" cy="1371600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Повреждение или уничтожение чужого имущества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sz="2400" dirty="0" smtClean="0"/>
              <a:t>Преступлением является умышленное уничтожение или повреждение чужого имущества, если это деяния повлекли причинение значительного ущерба.</a:t>
            </a:r>
          </a:p>
          <a:p>
            <a:pPr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Отягчающим обстоятельством </a:t>
            </a:r>
            <a:r>
              <a:rPr lang="ru-RU" sz="2400" dirty="0" smtClean="0"/>
              <a:t>признается уничтожение или повреждение чужого имущества  из хулиганских побуждений, путем поджога, взрыва или иным </a:t>
            </a:r>
            <a:r>
              <a:rPr lang="ru-RU" sz="2400" dirty="0" err="1" smtClean="0"/>
              <a:t>общеопасным</a:t>
            </a:r>
            <a:r>
              <a:rPr lang="ru-RU" sz="2400" dirty="0" smtClean="0"/>
              <a:t> способом либо повлекшие по неосторожности смерть человека или иные тяжкие последствия.</a:t>
            </a:r>
          </a:p>
          <a:p>
            <a:pPr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Наказываются лишением свободы на срок до пяти лет.</a:t>
            </a:r>
          </a:p>
          <a:p>
            <a:pPr>
              <a:defRPr/>
            </a:pPr>
            <a:endParaRPr lang="ru-RU" sz="2400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Вандализм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0337"/>
            <a:ext cx="8229600" cy="4752999"/>
          </a:xfrm>
        </p:spPr>
        <p:txBody>
          <a:bodyPr/>
          <a:lstStyle/>
          <a:p>
            <a:pPr>
              <a:defRPr/>
            </a:pPr>
            <a:r>
              <a:rPr lang="ru-RU" sz="2400" dirty="0" smtClean="0"/>
              <a:t>Вандализмом признается осквернение зданий или иных сооружений, порча имущества на общественном транспорте или в иных общественных местах.</a:t>
            </a:r>
          </a:p>
          <a:p>
            <a:pPr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Отягчающими обстоятельствами </a:t>
            </a:r>
            <a:r>
              <a:rPr lang="ru-RU" sz="2400" dirty="0" smtClean="0"/>
              <a:t>является совершенные тех же деяний группой лиц, а равно по мотивам политической, идеологической, расовой, национальной или религиозной ненависти или вражды либо по мотивам ненависти или вражды в отношении какой-либо социальной группы, -</a:t>
            </a:r>
          </a:p>
          <a:p>
            <a:pPr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Наказываются ограничением свободы на срок до трех лет либо лишением свободы на срок до трех лет.</a:t>
            </a:r>
          </a:p>
          <a:p>
            <a:pPr>
              <a:defRPr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024"/>
            <a:ext cx="8229600" cy="1052736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Возбуждение ненависти либо вражды, унижение человеческого достоинства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693"/>
            <a:ext cx="8229600" cy="5400675"/>
          </a:xfrm>
        </p:spPr>
        <p:txBody>
          <a:bodyPr/>
          <a:lstStyle/>
          <a:p>
            <a:pPr>
              <a:defRPr/>
            </a:pPr>
            <a:r>
              <a:rPr lang="ru-RU" sz="2400" dirty="0" smtClean="0"/>
              <a:t>Действия, направленные на возбуждение ненависти либо вражды, а также на унижение достоинства человека либо группы лиц по признакам пола, расы, национальности, языка, происхождения, отношения к религии, а равно принадлежности к какой-либо социальной группе, совершенные публично или с использованием средств массовой информации.</a:t>
            </a:r>
          </a:p>
          <a:p>
            <a:pPr>
              <a:defRPr/>
            </a:pPr>
            <a:r>
              <a:rPr lang="ru-RU" sz="2400" dirty="0" smtClean="0"/>
              <a:t>Те же деяния, совершенные: с применением насилия или с угрозой его применения; организованной группой.</a:t>
            </a:r>
          </a:p>
          <a:p>
            <a:pPr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Наказываются штрафом в размере от ста тысяч до пятисот тысяч рублей, либо исправительными работами на срок от одного года до двух лет, либо лишением свободы на срок до пяти лет.</a:t>
            </a:r>
          </a:p>
          <a:p>
            <a:pPr>
              <a:defRPr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444</TotalTime>
  <Words>1917</Words>
  <Application>Microsoft Office PowerPoint</Application>
  <PresentationFormat>Экран (4:3)</PresentationFormat>
  <Paragraphs>108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Arial</vt:lpstr>
      <vt:lpstr>Tahoma</vt:lpstr>
      <vt:lpstr>Wingdings</vt:lpstr>
      <vt:lpstr>Текстура</vt:lpstr>
      <vt:lpstr>Презентация PowerPoint</vt:lpstr>
      <vt:lpstr> Основным объемом прав человек обладает с момента рождения. Обязанности у подростка появляются в процессе взросления. Обязанности устанавливаются как ответственность человека, закрепленная в тех или иных законах.    </vt:lpstr>
      <vt:lpstr>Презентация PowerPoint</vt:lpstr>
      <vt:lpstr>Виды ответственности</vt:lpstr>
      <vt:lpstr>Уголовная ответственность </vt:lpstr>
      <vt:lpstr>Хулиганство</vt:lpstr>
      <vt:lpstr>Повреждение или уничтожение чужого имущества</vt:lpstr>
      <vt:lpstr>Вандализм</vt:lpstr>
      <vt:lpstr>Возбуждение ненависти либо вражды, унижение человеческого достоинства</vt:lpstr>
      <vt:lpstr>Административная ответственность</vt:lpstr>
      <vt:lpstr>Ст. 5.38. Нарушение законодательства о собраниях, митингах, демонстрациях, шествиях и пикетировании</vt:lpstr>
      <vt:lpstr>Ст. 19.3. Неповиновение законному распоряжению сотрудника милиции</vt:lpstr>
      <vt:lpstr>Ст. 20.1. Мелкое хулиганство </vt:lpstr>
      <vt:lpstr>Ст. 20.2. Нарушение установленного порядка организации либо проведения собрания, митинга, демонстрации, шествия или пикетирования</vt:lpstr>
      <vt:lpstr>Статья 20.20. Распитие пива, алкогольной и спиртосодержащей продукции либо потребление наркотических средств или психотропных веществ в общественных местах </vt:lpstr>
      <vt:lpstr>Презентация PowerPoint</vt:lpstr>
      <vt:lpstr>Ст. 20.21. Появление в общественных местах в состоянии опьянения </vt:lpstr>
      <vt:lpstr>За проступки подростков могут привлечены к административной ответственности их родители</vt:lpstr>
      <vt:lpstr>Ст. 20.22. Появление в состоянии опьянения несовершеннолетних, а равно распитие ими пива, алкогольной и спиртосодержащей продукции, потребление ими наркотических средств или психотропных веществ в общественных местах </vt:lpstr>
      <vt:lpstr>Ст. 5.35. Неисполнение родителями или иными законными представителями несовершеннолетних обязанностей по содержанию и воспитанию несовершеннолетних</vt:lpstr>
      <vt:lpstr>Презентация PowerPoint</vt:lpstr>
      <vt:lpstr>Права сотрудников полиции</vt:lpstr>
      <vt:lpstr>Закон «Об основах системы профилактики безнадзорности и правонарушений несовершеннолетних»</vt:lpstr>
      <vt:lpstr>Меры обеспечения производства по делу об административном правонарушении</vt:lpstr>
      <vt:lpstr>Доставление</vt:lpstr>
      <vt:lpstr>Административное задержание</vt:lpstr>
      <vt:lpstr>Личный досмотр, досмотр вещей, </vt:lpstr>
      <vt:lpstr>Гражданская ответственность</vt:lpstr>
      <vt:lpstr>Ответственность за вред, причиненный несовершеннолетними в возрасте до четырнадцати лет </vt:lpstr>
      <vt:lpstr>Ответственность за вред, причиненный несовершеннолетними в возрасте от четырнадцати до восемнадцати лет </vt:lpstr>
    </vt:vector>
  </TitlesOfParts>
  <Company>Dnsoft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Анатолий</dc:creator>
  <cp:lastModifiedBy>3uch1bl1</cp:lastModifiedBy>
  <cp:revision>209</cp:revision>
  <cp:lastPrinted>2021-12-09T17:43:10Z</cp:lastPrinted>
  <dcterms:created xsi:type="dcterms:W3CDTF">2009-11-24T18:37:01Z</dcterms:created>
  <dcterms:modified xsi:type="dcterms:W3CDTF">2021-12-09T17:43:15Z</dcterms:modified>
</cp:coreProperties>
</file>