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3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B315949-A4BE-4CE4-9AFE-916B94D0CF28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501E480-9717-4F85-8434-5FBBC35DA5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kxb6/tqQo6BiM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ites.google.com/view/teacher-maste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hyperlink" Target="https://sites.google.com/view/teacher-mas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428736"/>
            <a:ext cx="8101042" cy="3000396"/>
          </a:xfrm>
        </p:spPr>
        <p:txBody>
          <a:bodyPr>
            <a:noAutofit/>
          </a:bodyPr>
          <a:lstStyle/>
          <a:p>
            <a:r>
              <a:rPr lang="ru-RU" b="1" dirty="0" smtClean="0"/>
              <a:t>Наставничество </a:t>
            </a:r>
            <a:r>
              <a:rPr lang="ru-RU" b="1" dirty="0"/>
              <a:t>в образовании: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современная </a:t>
            </a:r>
            <a:r>
              <a:rPr lang="ru-RU" b="1" dirty="0"/>
              <a:t>теория и инновационная </a:t>
            </a:r>
            <a:r>
              <a:rPr lang="ru-RU" b="1" dirty="0" smtClean="0"/>
              <a:t>практика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857892"/>
            <a:ext cx="6400800" cy="70960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Казань</a:t>
            </a:r>
            <a:br>
              <a:rPr lang="ru-RU" dirty="0" smtClean="0"/>
            </a:br>
            <a:r>
              <a:rPr lang="ru-RU" dirty="0" smtClean="0"/>
              <a:t>25.10.2019</a:t>
            </a:r>
            <a:endParaRPr lang="ru-RU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8229600" cy="321471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/>
              <a:t>Наставничество </a:t>
            </a:r>
            <a:br>
              <a:rPr lang="ru-RU" sz="3600" b="1" dirty="0" smtClean="0"/>
            </a:br>
            <a:r>
              <a:rPr lang="ru-RU" sz="3600" b="1" dirty="0" smtClean="0"/>
              <a:t>для молодых педагогов – профессиональная карьера, формирование </a:t>
            </a:r>
            <a:r>
              <a:rPr lang="en-US" sz="3600" b="1" dirty="0" smtClean="0"/>
              <a:t>hard </a:t>
            </a:r>
            <a:r>
              <a:rPr lang="ru-RU" sz="3600" b="1" dirty="0" smtClean="0"/>
              <a:t>&amp;</a:t>
            </a:r>
            <a:r>
              <a:rPr lang="en-US" sz="3600" b="1" dirty="0" smtClean="0"/>
              <a:t> soft skills</a:t>
            </a:r>
            <a:r>
              <a:rPr lang="ru-RU" sz="3600" b="1" dirty="0" smtClean="0"/>
              <a:t>, личное развитие</a:t>
            </a:r>
            <a:endParaRPr lang="ru-RU" sz="3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7786742" cy="1143000"/>
          </a:xfrm>
        </p:spPr>
        <p:txBody>
          <a:bodyPr/>
          <a:lstStyle/>
          <a:p>
            <a:r>
              <a:rPr lang="ru-RU" b="1" dirty="0" smtClean="0"/>
              <a:t>Секция</a:t>
            </a:r>
            <a:r>
              <a:rPr lang="ru-RU" dirty="0" smtClean="0"/>
              <a:t> </a:t>
            </a:r>
            <a:r>
              <a:rPr lang="ru-RU" b="1" dirty="0" smtClean="0"/>
              <a:t>3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57826"/>
            <a:ext cx="8229600" cy="1025525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dirty="0" err="1" smtClean="0"/>
              <a:t>Миннахметова</a:t>
            </a:r>
            <a:r>
              <a:rPr lang="ru-RU" dirty="0" smtClean="0"/>
              <a:t> Светлана Аркадьевна, </a:t>
            </a:r>
            <a:br>
              <a:rPr lang="ru-RU" dirty="0" smtClean="0"/>
            </a:br>
            <a:r>
              <a:rPr lang="ru-RU" dirty="0"/>
              <a:t> Победитель конкурсного отбора на соискание гранта «Поддержка профессионального роста учителей общеобразовательных организаций Республики Татарстан</a:t>
            </a:r>
            <a:r>
              <a:rPr lang="ru-RU" dirty="0" smtClean="0"/>
              <a:t>», </a:t>
            </a:r>
            <a:br>
              <a:rPr lang="ru-RU" dirty="0" smtClean="0"/>
            </a:br>
            <a:r>
              <a:rPr lang="ru-RU" dirty="0" smtClean="0"/>
              <a:t>МБОУ "Гимназия № 16«</a:t>
            </a:r>
            <a:r>
              <a:rPr lang="ru-RU" dirty="0"/>
              <a:t>Приволжского района г. Казани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29600" cy="2928958"/>
          </a:xfrm>
        </p:spPr>
        <p:txBody>
          <a:bodyPr>
            <a:noAutofit/>
          </a:bodyPr>
          <a:lstStyle/>
          <a:p>
            <a:r>
              <a:rPr lang="ru-RU" b="1" dirty="0" smtClean="0"/>
              <a:t>Наставничество </a:t>
            </a:r>
            <a:br>
              <a:rPr lang="ru-RU" b="1" dirty="0" smtClean="0"/>
            </a:br>
            <a:r>
              <a:rPr lang="ru-RU" b="1" dirty="0" smtClean="0"/>
              <a:t>как </a:t>
            </a:r>
            <a:r>
              <a:rPr lang="ru-RU" b="1" dirty="0"/>
              <a:t>драйвер личного развития и профессионального роста </a:t>
            </a:r>
            <a:r>
              <a:rPr lang="ru-RU" b="1" dirty="0" smtClean="0"/>
              <a:t>педагога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Учителем</a:t>
            </a:r>
          </a:p>
          <a:p>
            <a:r>
              <a:rPr lang="ru-RU" dirty="0" smtClean="0"/>
              <a:t>Руководителем ШМО учителей ЕМЦ</a:t>
            </a:r>
          </a:p>
          <a:p>
            <a:r>
              <a:rPr lang="ru-RU" dirty="0" smtClean="0"/>
              <a:t>Заместителем директора</a:t>
            </a:r>
          </a:p>
          <a:p>
            <a:r>
              <a:rPr lang="ru-RU" dirty="0" smtClean="0"/>
              <a:t>Курсы компьютерной грамотности 3 возраста</a:t>
            </a:r>
          </a:p>
          <a:p>
            <a:r>
              <a:rPr lang="ru-RU" dirty="0" smtClean="0"/>
              <a:t>Администратором сайта ОУ в системе ЭО РТ</a:t>
            </a:r>
          </a:p>
          <a:p>
            <a:r>
              <a:rPr lang="ru-RU" dirty="0" smtClean="0"/>
              <a:t>Руководителем </a:t>
            </a:r>
            <a:r>
              <a:rPr lang="ru-RU" dirty="0" smtClean="0"/>
              <a:t>РМО </a:t>
            </a:r>
            <a:r>
              <a:rPr lang="ru-RU" dirty="0" smtClean="0"/>
              <a:t>учителей </a:t>
            </a:r>
            <a:r>
              <a:rPr lang="ru-RU" dirty="0" smtClean="0"/>
              <a:t>информатики</a:t>
            </a:r>
            <a:endParaRPr lang="ru-RU" dirty="0" smtClean="0"/>
          </a:p>
          <a:p>
            <a:r>
              <a:rPr lang="ru-RU" dirty="0" smtClean="0"/>
              <a:t>Муниципальным </a:t>
            </a:r>
            <a:r>
              <a:rPr lang="ru-RU" dirty="0" err="1" smtClean="0"/>
              <a:t>тьютором</a:t>
            </a:r>
            <a:r>
              <a:rPr lang="ru-RU" dirty="0" smtClean="0"/>
              <a:t> по ЭО</a:t>
            </a:r>
          </a:p>
          <a:p>
            <a:r>
              <a:rPr lang="ru-RU" dirty="0" smtClean="0"/>
              <a:t>Региональным организатором Всероссийской контрольной «Выходи решать»</a:t>
            </a:r>
          </a:p>
          <a:p>
            <a:r>
              <a:rPr lang="ru-RU" dirty="0" smtClean="0"/>
              <a:t>Участник Школы наставников инновационного проекта ГАОУ ДПО ИРО РТ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43316" y="571480"/>
            <a:ext cx="4043394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Опыт работы: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495" t="26201" r="26028" b="23290"/>
          <a:stretch>
            <a:fillRect/>
          </a:stretch>
        </p:blipFill>
        <p:spPr bwMode="auto">
          <a:xfrm>
            <a:off x="321406" y="1785926"/>
            <a:ext cx="88225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hlinkClick r:id="rId3"/>
              </a:rPr>
              <a:t>Мастер-классы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13.04.2017 Мастер-класс </a:t>
            </a:r>
            <a:r>
              <a:rPr lang="ru-RU" dirty="0"/>
              <a:t>«Роль ИКТ - технологий для создания </a:t>
            </a:r>
            <a:r>
              <a:rPr lang="ru-RU" dirty="0" err="1"/>
              <a:t>метапредметной</a:t>
            </a:r>
            <a:r>
              <a:rPr lang="ru-RU" dirty="0"/>
              <a:t> образовательной среды обучающегося»</a:t>
            </a:r>
            <a:r>
              <a:rPr lang="ru-RU" dirty="0" smtClean="0"/>
              <a:t> </a:t>
            </a:r>
            <a:r>
              <a:rPr lang="ru-RU" dirty="0"/>
              <a:t>для слушателей курсов повышения квалификации ИРО РТ </a:t>
            </a:r>
            <a:endParaRPr lang="ru-RU" dirty="0" smtClean="0"/>
          </a:p>
          <a:p>
            <a:r>
              <a:rPr lang="ru-RU" dirty="0" smtClean="0"/>
              <a:t>08.02.2018 </a:t>
            </a:r>
            <a:r>
              <a:rPr lang="ru-RU" dirty="0"/>
              <a:t>Мастер-класс «Мобильное Электронное Образование (МЭО) — интегратор современных цифровых образовательных ресурсов (ЦОР), услуг и сервисов»</a:t>
            </a:r>
            <a:r>
              <a:rPr lang="ru-RU" dirty="0" smtClean="0"/>
              <a:t>для </a:t>
            </a:r>
            <a:r>
              <a:rPr lang="ru-RU" dirty="0"/>
              <a:t>слушателей курсов повышения квалификации ИРО </a:t>
            </a:r>
            <a:r>
              <a:rPr lang="ru-RU" dirty="0" smtClean="0"/>
              <a:t>РТ</a:t>
            </a:r>
          </a:p>
          <a:p>
            <a:r>
              <a:rPr lang="ru-RU" dirty="0" smtClean="0"/>
              <a:t>15.03.2019 </a:t>
            </a:r>
            <a:r>
              <a:rPr lang="ru-RU" dirty="0"/>
              <a:t>Мастер-класс  «Цифровые образовательные инструменты – </a:t>
            </a:r>
            <a:r>
              <a:rPr lang="ru-RU" dirty="0" smtClean="0"/>
              <a:t> от </a:t>
            </a:r>
            <a:r>
              <a:rPr lang="ru-RU" dirty="0"/>
              <a:t>теории к </a:t>
            </a:r>
            <a:r>
              <a:rPr lang="ru-RU" dirty="0" smtClean="0"/>
              <a:t>практике» для </a:t>
            </a:r>
            <a:r>
              <a:rPr lang="ru-RU" dirty="0"/>
              <a:t>молодых учителей </a:t>
            </a:r>
            <a:r>
              <a:rPr lang="ru-RU" dirty="0" smtClean="0"/>
              <a:t>района</a:t>
            </a:r>
          </a:p>
          <a:p>
            <a:r>
              <a:rPr lang="ru-RU" dirty="0" smtClean="0"/>
              <a:t>11.10.2019 </a:t>
            </a:r>
            <a:r>
              <a:rPr lang="ru-RU" dirty="0"/>
              <a:t>Практическое занятие «Предметные компетенции – основа профессионального мастерства», </a:t>
            </a:r>
            <a:r>
              <a:rPr lang="ru-RU" dirty="0" smtClean="0"/>
              <a:t> в </a:t>
            </a:r>
            <a:r>
              <a:rPr lang="ru-RU" dirty="0"/>
              <a:t>рамках заседания районного методического объединения для учителей информатики района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85728"/>
            <a:ext cx="4329114" cy="1143000"/>
          </a:xfrm>
        </p:spPr>
        <p:txBody>
          <a:bodyPr/>
          <a:lstStyle/>
          <a:p>
            <a:r>
              <a:rPr lang="ru-RU" b="1" dirty="0" smtClean="0"/>
              <a:t>Мастер-классы:</a:t>
            </a:r>
            <a:endParaRPr lang="ru-RU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8229600" cy="3590746"/>
          </a:xfrm>
        </p:spPr>
        <p:txBody>
          <a:bodyPr/>
          <a:lstStyle/>
          <a:p>
            <a:r>
              <a:rPr lang="ru-RU" dirty="0" smtClean="0"/>
              <a:t>2019: Мастер-класс </a:t>
            </a:r>
            <a:r>
              <a:rPr lang="ru-RU" dirty="0"/>
              <a:t>с педагогами образовательных организаций «Цифровые образовательные инструменты – от теории к практике</a:t>
            </a:r>
            <a:r>
              <a:rPr lang="ru-RU" dirty="0" smtClean="0"/>
              <a:t>»</a:t>
            </a:r>
          </a:p>
          <a:p>
            <a:r>
              <a:rPr lang="ru-RU" dirty="0" smtClean="0"/>
              <a:t>2019: </a:t>
            </a:r>
            <a:r>
              <a:rPr lang="ru-RU" dirty="0" smtClean="0"/>
              <a:t>«</a:t>
            </a:r>
            <a:r>
              <a:rPr lang="ru-RU" dirty="0"/>
              <a:t>Цифровые образовательные инструменты – от теории к практике», видеофильм, 30 минут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357166"/>
            <a:ext cx="5157798" cy="10001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Методические разработки: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2017: Международная </a:t>
            </a:r>
            <a:r>
              <a:rPr lang="ru-RU" dirty="0"/>
              <a:t>профессиональная олимпиада среди учителей «ПРОФИ-2017» по </a:t>
            </a:r>
            <a:r>
              <a:rPr lang="ru-RU" dirty="0" smtClean="0"/>
              <a:t>информатике, участие</a:t>
            </a:r>
          </a:p>
          <a:p>
            <a:r>
              <a:rPr lang="ru-RU" dirty="0" smtClean="0"/>
              <a:t>2017: </a:t>
            </a:r>
            <a:r>
              <a:rPr lang="ru-RU" dirty="0" smtClean="0"/>
              <a:t>Межрегиональный </a:t>
            </a:r>
            <a:r>
              <a:rPr lang="ru-RU" dirty="0"/>
              <a:t>конкурс «Лучший мастер-класс</a:t>
            </a:r>
            <a:r>
              <a:rPr lang="ru-RU" dirty="0" smtClean="0"/>
              <a:t>», победитель </a:t>
            </a:r>
            <a:r>
              <a:rPr lang="en-US" dirty="0" smtClean="0"/>
              <a:t>II </a:t>
            </a:r>
            <a:r>
              <a:rPr lang="tt-RU" dirty="0" smtClean="0"/>
              <a:t>степени</a:t>
            </a:r>
            <a:endParaRPr lang="ru-RU" dirty="0" smtClean="0"/>
          </a:p>
          <a:p>
            <a:r>
              <a:rPr lang="ru-RU" dirty="0" smtClean="0"/>
              <a:t>2019: </a:t>
            </a:r>
            <a:r>
              <a:rPr lang="ru-RU" dirty="0" smtClean="0"/>
              <a:t>Межрегиональный </a:t>
            </a:r>
            <a:r>
              <a:rPr lang="ru-RU" dirty="0"/>
              <a:t>конкурс наставнических практик «Моя профессия – наставник</a:t>
            </a:r>
            <a:r>
              <a:rPr lang="ru-RU" dirty="0" smtClean="0"/>
              <a:t>», </a:t>
            </a:r>
            <a:r>
              <a:rPr lang="ru-RU" dirty="0" smtClean="0"/>
              <a:t>победитель </a:t>
            </a:r>
            <a:r>
              <a:rPr lang="en-US" dirty="0" smtClean="0"/>
              <a:t>II</a:t>
            </a:r>
            <a:r>
              <a:rPr lang="en-US" dirty="0" smtClean="0"/>
              <a:t>I</a:t>
            </a:r>
            <a:r>
              <a:rPr lang="en-US" dirty="0" smtClean="0"/>
              <a:t> </a:t>
            </a:r>
            <a:r>
              <a:rPr lang="tt-RU" dirty="0" smtClean="0"/>
              <a:t>степени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85728"/>
            <a:ext cx="440055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Участие  в конкурсах: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1"/>
            <a:ext cx="8229600" cy="2928959"/>
          </a:xfrm>
        </p:spPr>
        <p:txBody>
          <a:bodyPr>
            <a:normAutofit/>
          </a:bodyPr>
          <a:lstStyle/>
          <a:p>
            <a:r>
              <a:rPr lang="ru-RU" dirty="0" smtClean="0"/>
              <a:t>2019: Победитель Гранта </a:t>
            </a:r>
            <a:r>
              <a:rPr lang="ru-RU" dirty="0"/>
              <a:t>«Поддержка профессионального роста учителей общеобразовательных организаций Республики Татарстан», номинация «Учитель-мастер</a:t>
            </a:r>
            <a:r>
              <a:rPr lang="ru-RU" dirty="0" smtClean="0"/>
              <a:t>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274638"/>
            <a:ext cx="490061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hlinkClick r:id="rId2"/>
              </a:rPr>
              <a:t>Участие </a:t>
            </a:r>
            <a:r>
              <a:rPr lang="ru-RU" dirty="0">
                <a:hlinkClick r:id="rId2"/>
              </a:rPr>
              <a:t>в </a:t>
            </a:r>
            <a:r>
              <a:rPr lang="ru-RU" dirty="0" smtClean="0">
                <a:hlinkClick r:id="rId2"/>
              </a:rPr>
              <a:t>грантах</a:t>
            </a:r>
            <a:r>
              <a:rPr lang="ru-RU" b="1" dirty="0" smtClean="0">
                <a:hlinkClick r:id="rId2"/>
              </a:rPr>
              <a:t>: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Наставничество: учащиеся</a:t>
            </a:r>
            <a:endParaRPr lang="ru-RU" dirty="0"/>
          </a:p>
        </p:txBody>
      </p:sp>
      <p:pic>
        <p:nvPicPr>
          <p:cNvPr id="4" name="Содержимое 3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14290"/>
            <a:ext cx="2263140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3116"/>
            <a:ext cx="7758138" cy="207170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Олимпиадах</a:t>
            </a:r>
          </a:p>
          <a:p>
            <a:r>
              <a:rPr lang="ru-RU" dirty="0" smtClean="0"/>
              <a:t>Конкурсах</a:t>
            </a:r>
          </a:p>
          <a:p>
            <a:r>
              <a:rPr lang="ru-RU" dirty="0" smtClean="0"/>
              <a:t>Конференции </a:t>
            </a:r>
          </a:p>
          <a:p>
            <a:r>
              <a:rPr lang="ru-RU" dirty="0" smtClean="0"/>
              <a:t>ЗФТШ МФТИ</a:t>
            </a:r>
          </a:p>
          <a:p>
            <a:r>
              <a:rPr lang="ru-RU" dirty="0" err="1" smtClean="0"/>
              <a:t>Дети-детям</a:t>
            </a:r>
            <a:r>
              <a:rPr lang="ru-RU" dirty="0" smtClean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274638"/>
            <a:ext cx="4900618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/>
              </a:rPr>
              <a:t>Участие</a:t>
            </a:r>
            <a:r>
              <a:rPr lang="ru-RU" b="1" dirty="0" smtClean="0">
                <a:hlinkClick r:id="rId2"/>
              </a:rPr>
              <a:t>:</a:t>
            </a:r>
            <a:endParaRPr lang="ru-RU" b="1" dirty="0"/>
          </a:p>
        </p:txBody>
      </p:sp>
      <p:pic>
        <p:nvPicPr>
          <p:cNvPr id="4" name="Содержимое 3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57166"/>
            <a:ext cx="2796540" cy="1043940"/>
          </a:xfrm>
          <a:prstGeom prst="rect">
            <a:avLst/>
          </a:prstGeom>
        </p:spPr>
      </p:pic>
      <p:pic>
        <p:nvPicPr>
          <p:cNvPr id="5" name="Рисунок 4" descr="1_Призер_всерос_олимп_ученик_Миннахметова_гимназия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428604"/>
            <a:ext cx="2549598" cy="3643338"/>
          </a:xfrm>
          <a:prstGeom prst="rect">
            <a:avLst/>
          </a:prstGeom>
        </p:spPr>
      </p:pic>
      <p:pic>
        <p:nvPicPr>
          <p:cNvPr id="6" name="Рисунок 5" descr="2_Призер_муниц_олимп_Миннахметова_гимназия1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1428736"/>
            <a:ext cx="2341460" cy="3214686"/>
          </a:xfrm>
          <a:prstGeom prst="rect">
            <a:avLst/>
          </a:prstGeom>
        </p:spPr>
      </p:pic>
      <p:pic>
        <p:nvPicPr>
          <p:cNvPr id="8" name="Рисунок 7" descr="2_НПК_ученик_Миннахметова_гимназия16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4008484" y="1992252"/>
            <a:ext cx="2341477" cy="321471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 l="18750" t="14583" r="34375" b="33217"/>
          <a:stretch>
            <a:fillRect/>
          </a:stretch>
        </p:blipFill>
        <p:spPr bwMode="auto">
          <a:xfrm>
            <a:off x="4214810" y="4000504"/>
            <a:ext cx="3857652" cy="241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IMG-20190920-WA0018.jpg"/>
          <p:cNvPicPr>
            <a:picLocks noChangeAspect="1"/>
          </p:cNvPicPr>
          <p:nvPr/>
        </p:nvPicPr>
        <p:blipFill>
          <a:blip r:embed="rId8"/>
          <a:srcRect l="39844" t="22222" r="27343" b="38889"/>
          <a:stretch>
            <a:fillRect/>
          </a:stretch>
        </p:blipFill>
        <p:spPr>
          <a:xfrm>
            <a:off x="1071538" y="4286256"/>
            <a:ext cx="3000396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</TotalTime>
  <Words>261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Наставничество в образовании:  современная теория и инновационная практика </vt:lpstr>
      <vt:lpstr>Секция 3</vt:lpstr>
      <vt:lpstr>Наставничество  как драйвер личного развития и профессионального роста педагога</vt:lpstr>
      <vt:lpstr>Опыт работы:  </vt:lpstr>
      <vt:lpstr>Мастер-классы</vt:lpstr>
      <vt:lpstr>Мастер-классы:</vt:lpstr>
      <vt:lpstr>Методические разработки:</vt:lpstr>
      <vt:lpstr>Участие  в конкурсах:</vt:lpstr>
      <vt:lpstr>Участие в грантах:</vt:lpstr>
      <vt:lpstr>Наставничество: учащиеся</vt:lpstr>
      <vt:lpstr>Участие: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Всероссийская научно-практическая конференция «Наставничество в образовании: современная теория и инновационная практика»</dc:title>
  <dc:creator>Family One</dc:creator>
  <cp:lastModifiedBy>Family One</cp:lastModifiedBy>
  <cp:revision>22</cp:revision>
  <dcterms:created xsi:type="dcterms:W3CDTF">2019-10-24T18:26:49Z</dcterms:created>
  <dcterms:modified xsi:type="dcterms:W3CDTF">2019-10-24T21:08:15Z</dcterms:modified>
</cp:coreProperties>
</file>