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448" r:id="rId2"/>
    <p:sldId id="351" r:id="rId3"/>
    <p:sldId id="449" r:id="rId4"/>
    <p:sldId id="450" r:id="rId5"/>
    <p:sldId id="373" r:id="rId6"/>
    <p:sldId id="467" r:id="rId7"/>
    <p:sldId id="468" r:id="rId8"/>
    <p:sldId id="469" r:id="rId9"/>
    <p:sldId id="403" r:id="rId10"/>
    <p:sldId id="459" r:id="rId11"/>
    <p:sldId id="458" r:id="rId12"/>
    <p:sldId id="374" r:id="rId13"/>
    <p:sldId id="375" r:id="rId14"/>
    <p:sldId id="460" r:id="rId15"/>
    <p:sldId id="461" r:id="rId16"/>
    <p:sldId id="462" r:id="rId17"/>
    <p:sldId id="380" r:id="rId18"/>
    <p:sldId id="381" r:id="rId19"/>
    <p:sldId id="382" r:id="rId20"/>
    <p:sldId id="383" r:id="rId21"/>
    <p:sldId id="384" r:id="rId22"/>
    <p:sldId id="385" r:id="rId23"/>
    <p:sldId id="386" r:id="rId24"/>
    <p:sldId id="387" r:id="rId25"/>
    <p:sldId id="388" r:id="rId26"/>
    <p:sldId id="389" r:id="rId27"/>
    <p:sldId id="390" r:id="rId28"/>
    <p:sldId id="391" r:id="rId29"/>
    <p:sldId id="392" r:id="rId30"/>
    <p:sldId id="393" r:id="rId31"/>
    <p:sldId id="394" r:id="rId32"/>
    <p:sldId id="451" r:id="rId33"/>
    <p:sldId id="470" r:id="rId34"/>
    <p:sldId id="395" r:id="rId35"/>
    <p:sldId id="396" r:id="rId36"/>
    <p:sldId id="397" r:id="rId37"/>
    <p:sldId id="398" r:id="rId38"/>
    <p:sldId id="399" r:id="rId39"/>
    <p:sldId id="400" r:id="rId40"/>
    <p:sldId id="401" r:id="rId41"/>
    <p:sldId id="402" r:id="rId42"/>
    <p:sldId id="471" r:id="rId43"/>
    <p:sldId id="463" r:id="rId44"/>
    <p:sldId id="464" r:id="rId45"/>
    <p:sldId id="465" r:id="rId46"/>
    <p:sldId id="409" r:id="rId47"/>
    <p:sldId id="411" r:id="rId48"/>
    <p:sldId id="412" r:id="rId49"/>
    <p:sldId id="413" r:id="rId50"/>
    <p:sldId id="414" r:id="rId51"/>
    <p:sldId id="415" r:id="rId52"/>
    <p:sldId id="416" r:id="rId53"/>
    <p:sldId id="417" r:id="rId54"/>
    <p:sldId id="418" r:id="rId55"/>
    <p:sldId id="419" r:id="rId56"/>
    <p:sldId id="420" r:id="rId57"/>
    <p:sldId id="421" r:id="rId58"/>
    <p:sldId id="422" r:id="rId59"/>
    <p:sldId id="423" r:id="rId60"/>
    <p:sldId id="424" r:id="rId61"/>
    <p:sldId id="425" r:id="rId62"/>
    <p:sldId id="426" r:id="rId63"/>
    <p:sldId id="427" r:id="rId64"/>
    <p:sldId id="428" r:id="rId65"/>
    <p:sldId id="429" r:id="rId66"/>
    <p:sldId id="430" r:id="rId67"/>
    <p:sldId id="433" r:id="rId68"/>
    <p:sldId id="452" r:id="rId69"/>
    <p:sldId id="453" r:id="rId70"/>
    <p:sldId id="435" r:id="rId71"/>
    <p:sldId id="445" r:id="rId72"/>
    <p:sldId id="466" r:id="rId7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FFFFF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4643" autoAdjust="0"/>
  </p:normalViewPr>
  <p:slideViewPr>
    <p:cSldViewPr>
      <p:cViewPr>
        <p:scale>
          <a:sx n="91" d="100"/>
          <a:sy n="91" d="100"/>
        </p:scale>
        <p:origin x="-1066" y="-168"/>
      </p:cViewPr>
      <p:guideLst>
        <p:guide orient="horz" pos="2160"/>
        <p:guide pos="2880"/>
      </p:guideLst>
    </p:cSldViewPr>
  </p:slideViewPr>
  <p:outlineViewPr>
    <p:cViewPr>
      <p:scale>
        <a:sx n="33" d="100"/>
        <a:sy n="33" d="100"/>
      </p:scale>
      <p:origin x="66" y="1659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7166"/>
            <a:ext cx="7789776" cy="1470025"/>
          </a:xfrm>
        </p:spPr>
        <p:txBody>
          <a:bodyPr/>
          <a:lstStyle>
            <a:lvl1pPr>
              <a:defRPr>
                <a:solidFill>
                  <a:srgbClr val="C00000"/>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857356" y="2112941"/>
            <a:ext cx="5429288" cy="1752600"/>
          </a:xfrm>
        </p:spPr>
        <p:txBody>
          <a:bodyPr/>
          <a:lstStyle>
            <a:lvl1pPr marL="0" indent="0" algn="ctr">
              <a:buNone/>
              <a:defRPr>
                <a:solidFill>
                  <a:srgbClr val="F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3399"/>
                </a:solidFill>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2786047"/>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128586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C43F084-4FC0-46AC-B2A4-C12756EF2E15}" type="datetimeFigureOut">
              <a:rPr lang="ru-RU" smtClean="0"/>
              <a:pPr/>
              <a:t>26.09.2014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37B147-FB80-4194-9EAD-B74B8A296846}" type="slidenum">
              <a:rPr lang="ru-RU" smtClean="0"/>
              <a:pPr/>
              <a:t>‹#›</a:t>
            </a:fld>
            <a:endParaRPr lang="ru-RU"/>
          </a:p>
        </p:txBody>
      </p:sp>
    </p:spTree>
  </p:cSld>
  <p:clrMapOvr>
    <a:masterClrMapping/>
  </p:clrMapOvr>
  <p:transition spd="med">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a:solidFill>
            <a:srgbClr val="FFFFFF">
              <a:alpha val="65098"/>
            </a:srgbClr>
          </a:solidFill>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43F084-4FC0-46AC-B2A4-C12756EF2E15}" type="datetimeFigureOut">
              <a:rPr lang="ru-RU" smtClean="0"/>
              <a:pPr/>
              <a:t>26.09.2014</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37B147-FB80-4194-9EAD-B74B8A29684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pull dir="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642918"/>
            <a:ext cx="7789776" cy="1470025"/>
          </a:xfrm>
        </p:spPr>
        <p:txBody>
          <a:bodyPr>
            <a:noAutofit/>
          </a:bodyPr>
          <a:lstStyle/>
          <a:p>
            <a:r>
              <a:rPr lang="ru-RU" sz="3600" dirty="0" smtClean="0"/>
              <a:t>Формы и процедуры проведения аттестации педагогических работников Республики Татарстан</a:t>
            </a:r>
            <a:endParaRPr lang="ru-RU" sz="3600" dirty="0"/>
          </a:p>
        </p:txBody>
      </p:sp>
      <p:sp>
        <p:nvSpPr>
          <p:cNvPr id="3" name="Подзаголовок 2"/>
          <p:cNvSpPr>
            <a:spLocks noGrp="1"/>
          </p:cNvSpPr>
          <p:nvPr>
            <p:ph type="subTitle" idx="1"/>
          </p:nvPr>
        </p:nvSpPr>
        <p:spPr>
          <a:xfrm>
            <a:off x="1643042" y="2357430"/>
            <a:ext cx="5429288" cy="1752600"/>
          </a:xfrm>
        </p:spPr>
        <p:txBody>
          <a:bodyPr>
            <a:normAutofit fontScale="85000" lnSpcReduction="20000"/>
          </a:bodyPr>
          <a:lstStyle/>
          <a:p>
            <a:r>
              <a:rPr lang="ru-RU" dirty="0" smtClean="0">
                <a:solidFill>
                  <a:srgbClr val="0070C0"/>
                </a:solidFill>
              </a:rPr>
              <a:t>Утвержден</a:t>
            </a:r>
            <a:br>
              <a:rPr lang="ru-RU" dirty="0" smtClean="0">
                <a:solidFill>
                  <a:srgbClr val="0070C0"/>
                </a:solidFill>
              </a:rPr>
            </a:br>
            <a:r>
              <a:rPr lang="ru-RU" dirty="0" smtClean="0">
                <a:solidFill>
                  <a:srgbClr val="0070C0"/>
                </a:solidFill>
              </a:rPr>
              <a:t>приказом Министерства образования и науки Республики Татарстан </a:t>
            </a:r>
            <a:r>
              <a:rPr lang="ru-RU" dirty="0" smtClean="0">
                <a:solidFill>
                  <a:srgbClr val="00B0F0"/>
                </a:solidFill>
              </a:rPr>
              <a:t/>
            </a:r>
            <a:br>
              <a:rPr lang="ru-RU" dirty="0" smtClean="0">
                <a:solidFill>
                  <a:srgbClr val="00B0F0"/>
                </a:solidFill>
              </a:rPr>
            </a:br>
            <a:r>
              <a:rPr lang="ru-RU" dirty="0" smtClean="0"/>
              <a:t>от </a:t>
            </a:r>
            <a:r>
              <a:rPr lang="ru-RU" dirty="0"/>
              <a:t> </a:t>
            </a:r>
            <a:r>
              <a:rPr lang="ru-RU" dirty="0" smtClean="0"/>
              <a:t>14 июля 2014 </a:t>
            </a:r>
            <a:r>
              <a:rPr lang="ru-RU" dirty="0" smtClean="0"/>
              <a:t>г. </a:t>
            </a:r>
            <a:r>
              <a:rPr lang="ru-RU" dirty="0"/>
              <a:t>№</a:t>
            </a:r>
            <a:r>
              <a:rPr lang="ru-RU" dirty="0" smtClean="0"/>
              <a:t>3669/14 </a:t>
            </a:r>
            <a:endParaRPr lang="ru-RU" dirty="0"/>
          </a:p>
        </p:txBody>
      </p:sp>
    </p:spTree>
    <p:extLst>
      <p:ext uri="{BB962C8B-B14F-4D97-AF65-F5344CB8AC3E}">
        <p14:creationId xmlns:p14="http://schemas.microsoft.com/office/powerpoint/2010/main" val="4083843475"/>
      </p:ext>
    </p:extLst>
  </p:cSld>
  <p:clrMapOvr>
    <a:masterClrMapping/>
  </p:clrMapOvr>
  <p:transition spd="med">
    <p:pull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857232"/>
          </a:xfrm>
        </p:spPr>
        <p:txBody>
          <a:bodyPr>
            <a:normAutofit/>
          </a:bodyPr>
          <a:lstStyle/>
          <a:p>
            <a:r>
              <a:rPr lang="ru-RU" sz="2800" dirty="0" smtClean="0"/>
              <a:t>Ряд условий успешной реализации указанных целей </a:t>
            </a:r>
            <a:endParaRPr lang="ru-RU" sz="2800" dirty="0"/>
          </a:p>
        </p:txBody>
      </p:sp>
      <p:sp>
        <p:nvSpPr>
          <p:cNvPr id="3" name="Содержимое 2"/>
          <p:cNvSpPr>
            <a:spLocks noGrp="1"/>
          </p:cNvSpPr>
          <p:nvPr>
            <p:ph idx="1"/>
          </p:nvPr>
        </p:nvSpPr>
        <p:spPr>
          <a:xfrm>
            <a:off x="285720" y="642918"/>
            <a:ext cx="8643998" cy="5929354"/>
          </a:xfrm>
        </p:spPr>
        <p:txBody>
          <a:bodyPr>
            <a:noAutofit/>
          </a:bodyPr>
          <a:lstStyle/>
          <a:p>
            <a:pPr>
              <a:buBlip>
                <a:blip r:embed="rId2"/>
              </a:buBlip>
            </a:pPr>
            <a:r>
              <a:rPr lang="ru-RU" sz="1600" dirty="0" smtClean="0"/>
              <a:t>Задание для проведения квалификационного испытания должно быть связанным с содержанием выполняемой аттестуемым педагогом деятельности. При разработке (корректировке) заданий важно помнить, что они должны затрагивать различные компетенции педагогических работников в соответствии с профессиональным стандартом педагога. В противном случае может быть обращение внимания работников на одни аспекты квалификации и игнорирование других, что скажется на успешности деятельности в целом. </a:t>
            </a:r>
          </a:p>
          <a:p>
            <a:pPr>
              <a:buBlip>
                <a:blip r:embed="rId2"/>
              </a:buBlip>
            </a:pPr>
            <a:r>
              <a:rPr lang="ru-RU" sz="1600" dirty="0" smtClean="0"/>
              <a:t>Задания не должны дублировать квалификационные испытания, которые используются для оценки уровня квалификации выпускников педагогических учебных заведений.</a:t>
            </a:r>
          </a:p>
          <a:p>
            <a:pPr>
              <a:buBlip>
                <a:blip r:embed="rId2"/>
              </a:buBlip>
            </a:pPr>
            <a:r>
              <a:rPr lang="ru-RU" sz="1600" dirty="0" smtClean="0"/>
              <a:t>Важно помнить, что задания, включенные в квалификационные испытания на соответствие занимаемой должности и критерии их оценки, должны быть ориентированы  на необходимый минимум, а не максимум. Речь идет о соответствии занимаемой должности. В результате испытания необходимо выяснить, может ли педагог занимать педагогическую должность и при необходимости дать конкретные предложения по дальнейшему повышению его квалификации. </a:t>
            </a:r>
          </a:p>
          <a:p>
            <a:pPr>
              <a:buBlip>
                <a:blip r:embed="rId2"/>
              </a:buBlip>
            </a:pPr>
            <a:r>
              <a:rPr lang="ru-RU" sz="1600" dirty="0" smtClean="0"/>
              <a:t>Подготовка к прохождению квалификационных испытаний должна способствовать профессиональному развитию педагога, качеству решения основных функциональных задач педагогической деятельности. Задания должны учитывать актуальные задачи, которые стоят перед системой образования.</a:t>
            </a:r>
          </a:p>
          <a:p>
            <a:pPr>
              <a:buBlip>
                <a:blip r:embed="rId2"/>
              </a:buBlip>
            </a:pPr>
            <a:r>
              <a:rPr lang="ru-RU" sz="1600" dirty="0" smtClean="0"/>
              <a:t>Педагогам должен быть заранее известен характер предстоящих испытаний и критерии оценивания. Они должны иметь возможность получения квалифицированной помощи при подготовке к аттестации в форме курсов повышения квалификации, консультаций, материалов для самоподготовки и т.п.</a:t>
            </a:r>
            <a:endParaRPr lang="ru-RU" sz="1600" dirty="0"/>
          </a:p>
        </p:txBody>
      </p:sp>
    </p:spTree>
  </p:cSld>
  <p:clrMapOvr>
    <a:masterClrMapping/>
  </p:clrMapOvr>
  <p:transition spd="med">
    <p:pull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fontScale="90000"/>
          </a:bodyPr>
          <a:lstStyle/>
          <a:p>
            <a:r>
              <a:rPr lang="ru-RU" sz="2800" b="1" dirty="0" smtClean="0"/>
              <a:t>Порядок проведения аттестации педагогических работников с целью подтверждения соответствия занимаемой должности </a:t>
            </a:r>
            <a:r>
              <a:rPr lang="ru-RU" sz="2800" dirty="0" smtClean="0"/>
              <a:t/>
            </a:r>
            <a:br>
              <a:rPr lang="ru-RU" sz="2800" dirty="0" smtClean="0"/>
            </a:br>
            <a:endParaRPr lang="ru-RU" sz="2800" dirty="0"/>
          </a:p>
        </p:txBody>
      </p:sp>
      <p:sp>
        <p:nvSpPr>
          <p:cNvPr id="3" name="Содержимое 2"/>
          <p:cNvSpPr>
            <a:spLocks noGrp="1"/>
          </p:cNvSpPr>
          <p:nvPr>
            <p:ph idx="1"/>
          </p:nvPr>
        </p:nvSpPr>
        <p:spPr/>
        <p:txBody>
          <a:bodyPr>
            <a:normAutofit/>
          </a:bodyPr>
          <a:lstStyle/>
          <a:p>
            <a:pPr algn="ctr">
              <a:buNone/>
            </a:pPr>
            <a:r>
              <a:rPr lang="ru-RU" b="1" dirty="0" smtClean="0">
                <a:solidFill>
                  <a:srgbClr val="7030A0"/>
                </a:solidFill>
              </a:rPr>
              <a:t>Основные действия можно разбить </a:t>
            </a:r>
          </a:p>
          <a:p>
            <a:pPr algn="ctr">
              <a:buNone/>
            </a:pPr>
            <a:r>
              <a:rPr lang="ru-RU" b="1" dirty="0" smtClean="0">
                <a:solidFill>
                  <a:srgbClr val="7030A0"/>
                </a:solidFill>
              </a:rPr>
              <a:t>на три блока: </a:t>
            </a:r>
          </a:p>
          <a:p>
            <a:pPr>
              <a:buNone/>
            </a:pPr>
            <a:r>
              <a:rPr lang="en-US" dirty="0" smtClean="0"/>
              <a:t>I</a:t>
            </a:r>
            <a:r>
              <a:rPr lang="ru-RU" dirty="0" smtClean="0"/>
              <a:t>.</a:t>
            </a:r>
            <a:r>
              <a:rPr lang="en-US" dirty="0" smtClean="0"/>
              <a:t>  </a:t>
            </a:r>
            <a:r>
              <a:rPr lang="ru-RU" dirty="0" smtClean="0"/>
              <a:t>Предварительный этап. </a:t>
            </a:r>
          </a:p>
          <a:p>
            <a:pPr>
              <a:buNone/>
            </a:pPr>
            <a:r>
              <a:rPr lang="en-US" dirty="0" smtClean="0"/>
              <a:t>II</a:t>
            </a:r>
            <a:r>
              <a:rPr lang="ru-RU" dirty="0" smtClean="0"/>
              <a:t>.  Проведение оценки профессиональной деятельности. </a:t>
            </a:r>
            <a:r>
              <a:rPr lang="ru-RU" sz="2800" i="1" dirty="0" smtClean="0">
                <a:solidFill>
                  <a:srgbClr val="0070C0"/>
                </a:solidFill>
              </a:rPr>
              <a:t>(практическая часть)</a:t>
            </a:r>
          </a:p>
          <a:p>
            <a:pPr>
              <a:buNone/>
            </a:pPr>
            <a:r>
              <a:rPr lang="en-US" dirty="0" smtClean="0"/>
              <a:t>III</a:t>
            </a:r>
            <a:r>
              <a:rPr lang="ru-RU" dirty="0" smtClean="0"/>
              <a:t>. Принятие решения о соответствии занимаемой должности.</a:t>
            </a:r>
          </a:p>
          <a:p>
            <a:endParaRPr lang="ru-RU" dirty="0"/>
          </a:p>
        </p:txBody>
      </p:sp>
    </p:spTree>
  </p:cSld>
  <p:clrMapOvr>
    <a:masterClrMapping/>
  </p:clrMapOvr>
  <p:transition spd="med">
    <p:pull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I</a:t>
            </a:r>
            <a:r>
              <a:rPr lang="ru-RU" b="1" dirty="0" smtClean="0"/>
              <a:t>.</a:t>
            </a:r>
            <a:r>
              <a:rPr lang="en-US" b="1" dirty="0" smtClean="0"/>
              <a:t> </a:t>
            </a:r>
            <a:r>
              <a:rPr lang="ru-RU" b="1" dirty="0" smtClean="0"/>
              <a:t>Предварительный этап</a:t>
            </a:r>
            <a:r>
              <a:rPr lang="ru-RU" dirty="0" smtClean="0"/>
              <a:t/>
            </a:r>
            <a:br>
              <a:rPr lang="ru-RU" dirty="0" smtClean="0"/>
            </a:br>
            <a:endParaRPr lang="ru-RU" dirty="0"/>
          </a:p>
        </p:txBody>
      </p:sp>
      <p:sp>
        <p:nvSpPr>
          <p:cNvPr id="3" name="Содержимое 2"/>
          <p:cNvSpPr>
            <a:spLocks noGrp="1"/>
          </p:cNvSpPr>
          <p:nvPr>
            <p:ph idx="1"/>
          </p:nvPr>
        </p:nvSpPr>
        <p:spPr>
          <a:xfrm>
            <a:off x="0" y="857232"/>
            <a:ext cx="9144000" cy="6000768"/>
          </a:xfrm>
        </p:spPr>
        <p:txBody>
          <a:bodyPr>
            <a:normAutofit fontScale="70000" lnSpcReduction="20000"/>
          </a:bodyPr>
          <a:lstStyle/>
          <a:p>
            <a:pPr>
              <a:buNone/>
            </a:pPr>
            <a:r>
              <a:rPr lang="ru-RU" b="1" dirty="0" smtClean="0">
                <a:solidFill>
                  <a:srgbClr val="7030A0"/>
                </a:solidFill>
              </a:rPr>
              <a:t>1.</a:t>
            </a:r>
            <a:r>
              <a:rPr lang="en-US" dirty="0" smtClean="0"/>
              <a:t> </a:t>
            </a:r>
            <a:r>
              <a:rPr lang="ru-RU" dirty="0" smtClean="0"/>
              <a:t>Подготовка представления на аттестуемого педагогического работника работодателем (руководителем образовательной организации), включающего всестороннюю и объективную оценку:</a:t>
            </a:r>
            <a:endParaRPr lang="ru-RU" sz="2800" dirty="0" smtClean="0"/>
          </a:p>
          <a:p>
            <a:pPr lvl="1"/>
            <a:r>
              <a:rPr lang="ru-RU" dirty="0" smtClean="0"/>
              <a:t>профессиональных, деловых качеств педагогического работника;</a:t>
            </a:r>
            <a:endParaRPr lang="ru-RU" sz="2400" dirty="0" smtClean="0"/>
          </a:p>
          <a:p>
            <a:pPr lvl="1"/>
            <a:r>
              <a:rPr lang="ru-RU" dirty="0" smtClean="0"/>
              <a:t>результатов профессиональной деятельности;</a:t>
            </a:r>
            <a:endParaRPr lang="ru-RU" sz="2400" dirty="0" smtClean="0"/>
          </a:p>
          <a:p>
            <a:pPr lvl="1"/>
            <a:r>
              <a:rPr lang="ru-RU" dirty="0" smtClean="0"/>
              <a:t>информацию о прохождении курсов повышения квалификации;</a:t>
            </a:r>
            <a:endParaRPr lang="ru-RU" sz="2400" dirty="0" smtClean="0"/>
          </a:p>
          <a:p>
            <a:pPr lvl="1"/>
            <a:r>
              <a:rPr lang="ru-RU" dirty="0" smtClean="0"/>
              <a:t>сведения о результатах предыдущих аттестаций.</a:t>
            </a:r>
            <a:endParaRPr lang="ru-RU" sz="2400" dirty="0" smtClean="0"/>
          </a:p>
          <a:p>
            <a:pPr>
              <a:buNone/>
            </a:pPr>
            <a:r>
              <a:rPr lang="ru-RU" b="1" dirty="0" smtClean="0">
                <a:solidFill>
                  <a:srgbClr val="7030A0"/>
                </a:solidFill>
              </a:rPr>
              <a:t>2.</a:t>
            </a:r>
            <a:r>
              <a:rPr lang="ru-RU" dirty="0" smtClean="0"/>
              <a:t> Ознакомление педагогического работника с подготовленным представлением под роспись не менее чем за месяц до дня аттестации.</a:t>
            </a:r>
            <a:endParaRPr lang="ru-RU" sz="2800" dirty="0" smtClean="0"/>
          </a:p>
          <a:p>
            <a:pPr>
              <a:buNone/>
            </a:pPr>
            <a:r>
              <a:rPr lang="ru-RU" b="1" dirty="0" smtClean="0">
                <a:solidFill>
                  <a:srgbClr val="7030A0"/>
                </a:solidFill>
              </a:rPr>
              <a:t>3.</a:t>
            </a:r>
            <a:r>
              <a:rPr lang="ru-RU" dirty="0" smtClean="0"/>
              <a:t> Представление руководителя в аттестационную комиссию по желанию аттестуемого педагога может быть дополнено сведениями, характеризующими его трудовую деятельность за период с даты предыдущей аттестации (при первичной аттестации с даты поступления на работу). </a:t>
            </a:r>
            <a:endParaRPr lang="ru-RU" sz="2800" dirty="0" smtClean="0"/>
          </a:p>
          <a:p>
            <a:pPr>
              <a:buNone/>
            </a:pPr>
            <a:r>
              <a:rPr lang="ru-RU" b="1" dirty="0" smtClean="0">
                <a:solidFill>
                  <a:srgbClr val="7030A0"/>
                </a:solidFill>
              </a:rPr>
              <a:t>4. </a:t>
            </a:r>
            <a:r>
              <a:rPr lang="ru-RU" dirty="0" smtClean="0"/>
              <a:t>В случае несогласия с представлением руководителя педагог может подать в аттестационную комиссию альтернативное заявление с соответствующим обоснованием. </a:t>
            </a:r>
            <a:endParaRPr lang="ru-RU" sz="2800" dirty="0" smtClean="0"/>
          </a:p>
          <a:p>
            <a:pPr>
              <a:buNone/>
            </a:pPr>
            <a:r>
              <a:rPr lang="ru-RU" b="1" dirty="0" smtClean="0">
                <a:solidFill>
                  <a:srgbClr val="7030A0"/>
                </a:solidFill>
              </a:rPr>
              <a:t>5.</a:t>
            </a:r>
            <a:r>
              <a:rPr lang="ru-RU" b="1" dirty="0" smtClean="0"/>
              <a:t> </a:t>
            </a:r>
            <a:r>
              <a:rPr lang="ru-RU" dirty="0" smtClean="0"/>
              <a:t>Письменное информирование работодателем педагогического работника, подлежащего аттестации, о дате и месте проведения квалификационного испытания не позднее чем за месяц до ее начала.</a:t>
            </a:r>
            <a:endParaRPr lang="ru-RU" sz="2800"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472518" cy="1143000"/>
          </a:xfrm>
        </p:spPr>
        <p:txBody>
          <a:bodyPr>
            <a:normAutofit fontScale="90000"/>
          </a:bodyPr>
          <a:lstStyle/>
          <a:p>
            <a:r>
              <a:rPr lang="en-US" sz="2700" b="1" dirty="0" smtClean="0"/>
              <a:t>III</a:t>
            </a:r>
            <a:r>
              <a:rPr lang="ru-RU" sz="2700" b="1" dirty="0" smtClean="0"/>
              <a:t>. Принятие решения о соответствии занимаемой должности</a:t>
            </a:r>
            <a:r>
              <a:rPr lang="ru-RU" dirty="0" smtClean="0"/>
              <a:t/>
            </a:r>
            <a:br>
              <a:rPr lang="ru-RU" dirty="0" smtClean="0"/>
            </a:br>
            <a:endParaRPr lang="ru-RU" dirty="0"/>
          </a:p>
        </p:txBody>
      </p:sp>
      <p:sp>
        <p:nvSpPr>
          <p:cNvPr id="3" name="Содержимое 2"/>
          <p:cNvSpPr>
            <a:spLocks noGrp="1"/>
          </p:cNvSpPr>
          <p:nvPr>
            <p:ph idx="1"/>
          </p:nvPr>
        </p:nvSpPr>
        <p:spPr>
          <a:xfrm>
            <a:off x="285720" y="428604"/>
            <a:ext cx="8643998" cy="6286544"/>
          </a:xfrm>
        </p:spPr>
        <p:txBody>
          <a:bodyPr>
            <a:noAutofit/>
          </a:bodyPr>
          <a:lstStyle/>
          <a:p>
            <a:pPr>
              <a:spcBef>
                <a:spcPts val="0"/>
              </a:spcBef>
              <a:buNone/>
            </a:pPr>
            <a:r>
              <a:rPr lang="ru-RU" sz="1800" b="1" dirty="0" smtClean="0">
                <a:solidFill>
                  <a:srgbClr val="7030A0"/>
                </a:solidFill>
              </a:rPr>
              <a:t>8</a:t>
            </a:r>
            <a:r>
              <a:rPr lang="ru-RU" sz="1800" dirty="0" smtClean="0"/>
              <a:t>. </a:t>
            </a:r>
            <a:r>
              <a:rPr lang="ru-RU" sz="1750" dirty="0" smtClean="0"/>
              <a:t>Принятие решения о соответствии занимаемой должности аттестационной комиссией, включающей в том числе представителей профсоюзной организации. Оформление принятого решения протоколом, занесение принятого решения в аттестационный лист педагогического работника.  Комиссия принимает одно из следующих решений:</a:t>
            </a:r>
          </a:p>
          <a:p>
            <a:pPr lvl="1">
              <a:spcBef>
                <a:spcPts val="0"/>
              </a:spcBef>
            </a:pPr>
            <a:r>
              <a:rPr lang="ru-RU" sz="1750" b="1" dirty="0" smtClean="0"/>
              <a:t>соответствует занимаемой должности </a:t>
            </a:r>
            <a:r>
              <a:rPr lang="ru-RU" sz="1750" dirty="0" smtClean="0"/>
              <a:t>(указывается должность работника)</a:t>
            </a:r>
          </a:p>
          <a:p>
            <a:pPr lvl="1">
              <a:spcBef>
                <a:spcPts val="0"/>
              </a:spcBef>
            </a:pPr>
            <a:r>
              <a:rPr lang="ru-RU" sz="1750" b="1" dirty="0" smtClean="0"/>
              <a:t>не соответствует занимаемой должности </a:t>
            </a:r>
            <a:r>
              <a:rPr lang="ru-RU" sz="1750" dirty="0" smtClean="0"/>
              <a:t>(указывается должность работника).</a:t>
            </a:r>
          </a:p>
          <a:p>
            <a:pPr>
              <a:spcBef>
                <a:spcPts val="0"/>
              </a:spcBef>
              <a:buNone/>
            </a:pPr>
            <a:r>
              <a:rPr lang="ru-RU" sz="1750" dirty="0" smtClean="0"/>
              <a:t>Аттестационная комиссия в случае необходимости заносит в аттестационный лист педагогического работника  </a:t>
            </a:r>
            <a:r>
              <a:rPr lang="ru-RU" sz="1750" b="1" dirty="0" smtClean="0"/>
              <a:t>рекомендации по совершенствованию профессиональной деятельности педагогического работника, о необходимости повышения его квалификации с указанием специализации и другие рекомендации.</a:t>
            </a:r>
          </a:p>
          <a:p>
            <a:pPr>
              <a:spcBef>
                <a:spcPts val="0"/>
              </a:spcBef>
              <a:buNone/>
            </a:pPr>
            <a:r>
              <a:rPr lang="ru-RU" sz="1750" b="1" dirty="0" smtClean="0">
                <a:solidFill>
                  <a:srgbClr val="7030A0"/>
                </a:solidFill>
              </a:rPr>
              <a:t>9.</a:t>
            </a:r>
            <a:r>
              <a:rPr lang="ru-RU" sz="1750" dirty="0" smtClean="0"/>
              <a:t> </a:t>
            </a:r>
            <a:r>
              <a:rPr lang="ru-RU" sz="1750" dirty="0" smtClean="0">
                <a:solidFill>
                  <a:srgbClr val="FF0000"/>
                </a:solidFill>
              </a:rPr>
              <a:t>Утверждение решения аттестационной комиссии распорядительным актом образовательной организации.</a:t>
            </a:r>
          </a:p>
          <a:p>
            <a:pPr>
              <a:spcBef>
                <a:spcPts val="0"/>
              </a:spcBef>
              <a:buNone/>
            </a:pPr>
            <a:r>
              <a:rPr lang="ru-RU" sz="1750" b="1" dirty="0" smtClean="0">
                <a:solidFill>
                  <a:srgbClr val="FF0000"/>
                </a:solidFill>
              </a:rPr>
              <a:t>10</a:t>
            </a:r>
            <a:r>
              <a:rPr lang="ru-RU" sz="1750" dirty="0" smtClean="0">
                <a:solidFill>
                  <a:srgbClr val="FF0000"/>
                </a:solidFill>
              </a:rPr>
              <a:t>. Ознакомление с аттестационным листом  работника под роспись в соответствии с Трудовым кодексом Российской Федерации. Аттестационный лист и выписки из распорядительного акта хранятся в личном деле педагогического работника. </a:t>
            </a:r>
          </a:p>
          <a:p>
            <a:pPr>
              <a:spcBef>
                <a:spcPts val="0"/>
              </a:spcBef>
              <a:buNone/>
            </a:pPr>
            <a:r>
              <a:rPr lang="ru-RU" sz="1750" b="1" dirty="0" smtClean="0">
                <a:solidFill>
                  <a:srgbClr val="FF0000"/>
                </a:solidFill>
              </a:rPr>
              <a:t>11.</a:t>
            </a:r>
            <a:r>
              <a:rPr lang="ru-RU" sz="1750" dirty="0" smtClean="0">
                <a:solidFill>
                  <a:srgbClr val="FF0000"/>
                </a:solidFill>
              </a:rPr>
              <a:t> Представление информации в аттестационную комиссию о выполнении рекомендаций, указанных в аттестационном листе при их наличии.</a:t>
            </a:r>
          </a:p>
        </p:txBody>
      </p:sp>
    </p:spTree>
  </p:cSld>
  <p:clrMapOvr>
    <a:masterClrMapping/>
  </p:clrMapOvr>
  <p:transition spd="med">
    <p:pull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Последствия по итогам СЗД</a:t>
            </a:r>
            <a:endParaRPr lang="ru-RU" dirty="0"/>
          </a:p>
        </p:txBody>
      </p:sp>
      <p:sp>
        <p:nvSpPr>
          <p:cNvPr id="3" name="Содержимое 2"/>
          <p:cNvSpPr>
            <a:spLocks noGrp="1"/>
          </p:cNvSpPr>
          <p:nvPr>
            <p:ph idx="1"/>
          </p:nvPr>
        </p:nvSpPr>
        <p:spPr/>
        <p:txBody>
          <a:bodyPr>
            <a:normAutofit fontScale="85000" lnSpcReduction="10000"/>
          </a:bodyPr>
          <a:lstStyle/>
          <a:p>
            <a:r>
              <a:rPr lang="ru-RU" dirty="0" smtClean="0"/>
              <a:t>По результатам экспертной оценки могут быть разработаны предложения по индивидуальной программе повышения квалификации, направленной на развитие наиболее слабо представленных педагогических компетенций.</a:t>
            </a:r>
          </a:p>
          <a:p>
            <a:r>
              <a:rPr lang="ru-RU" dirty="0" smtClean="0"/>
              <a:t>Важно отметить, что принятие решения о несоответствии занимаемой должности не является для учителя необратимым. Работодатель в данном случае может обеспечить обучение, повышение квалификации такого учителя и повторное прохождение им процедуры аттестации.  </a:t>
            </a:r>
          </a:p>
          <a:p>
            <a:endParaRPr lang="ru-RU" dirty="0"/>
          </a:p>
        </p:txBody>
      </p:sp>
    </p:spTree>
    <p:extLst>
      <p:ext uri="{BB962C8B-B14F-4D97-AF65-F5344CB8AC3E}">
        <p14:creationId xmlns:p14="http://schemas.microsoft.com/office/powerpoint/2010/main" val="1080996401"/>
      </p:ext>
    </p:extLst>
  </p:cSld>
  <p:clrMapOvr>
    <a:masterClrMapping/>
  </p:clrMapOvr>
  <p:transition spd="med">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p:txBody>
          <a:bodyPr>
            <a:normAutofit/>
          </a:bodyPr>
          <a:lstStyle/>
          <a:p>
            <a:pPr algn="ctr">
              <a:buNone/>
            </a:pPr>
            <a:r>
              <a:rPr lang="ru-RU" sz="7200" b="1" dirty="0" smtClean="0">
                <a:solidFill>
                  <a:srgbClr val="CC3399"/>
                </a:solidFill>
              </a:rPr>
              <a:t>Практическая часть</a:t>
            </a:r>
            <a:endParaRPr lang="ru-RU" sz="7200" b="1" dirty="0">
              <a:solidFill>
                <a:srgbClr val="CC3399"/>
              </a:solidFill>
            </a:endParaRPr>
          </a:p>
        </p:txBody>
      </p:sp>
    </p:spTree>
    <p:extLst>
      <p:ext uri="{BB962C8B-B14F-4D97-AF65-F5344CB8AC3E}">
        <p14:creationId xmlns:p14="http://schemas.microsoft.com/office/powerpoint/2010/main" val="1080996401"/>
      </p:ext>
    </p:extLst>
  </p:cSld>
  <p:clrMapOvr>
    <a:masterClrMapping/>
  </p:clrMapOvr>
  <p:transition spd="med">
    <p:pull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smtClean="0"/>
              <a:t>Подготовка конспекта урока как форма оценки профессиональной деятельности с целью подтверждения соответствия занимаемой должности учителя</a:t>
            </a:r>
            <a:endParaRPr lang="ru-RU" sz="2400" dirty="0"/>
          </a:p>
        </p:txBody>
      </p:sp>
      <p:sp>
        <p:nvSpPr>
          <p:cNvPr id="3" name="Содержимое 2"/>
          <p:cNvSpPr>
            <a:spLocks noGrp="1"/>
          </p:cNvSpPr>
          <p:nvPr>
            <p:ph idx="1"/>
          </p:nvPr>
        </p:nvSpPr>
        <p:spPr/>
        <p:txBody>
          <a:bodyPr>
            <a:normAutofit fontScale="85000" lnSpcReduction="10000"/>
          </a:bodyPr>
          <a:lstStyle/>
          <a:p>
            <a:r>
              <a:rPr lang="ru-RU" b="1" u="sng" dirty="0" smtClean="0">
                <a:solidFill>
                  <a:srgbClr val="7030A0"/>
                </a:solidFill>
              </a:rPr>
              <a:t>Цель:</a:t>
            </a:r>
            <a:r>
              <a:rPr lang="ru-RU" u="sng" dirty="0" smtClean="0">
                <a:solidFill>
                  <a:srgbClr val="7030A0"/>
                </a:solidFill>
              </a:rPr>
              <a:t> </a:t>
            </a:r>
            <a:r>
              <a:rPr lang="ru-RU" dirty="0" smtClean="0"/>
              <a:t>Оценка уровня </a:t>
            </a:r>
            <a:r>
              <a:rPr lang="ru-RU" dirty="0" err="1" smtClean="0"/>
              <a:t>сформированности</a:t>
            </a:r>
            <a:r>
              <a:rPr lang="ru-RU" dirty="0" smtClean="0"/>
              <a:t> профессиональных педагогических компетенций, на основе которой выносится суждение о соответствии педагога занимаемой должности.</a:t>
            </a:r>
          </a:p>
          <a:p>
            <a:r>
              <a:rPr lang="ru-RU" b="1" u="sng" dirty="0" smtClean="0">
                <a:solidFill>
                  <a:srgbClr val="7030A0"/>
                </a:solidFill>
              </a:rPr>
              <a:t>Задача педагога</a:t>
            </a:r>
            <a:r>
              <a:rPr lang="ru-RU" u="sng" dirty="0" smtClean="0">
                <a:solidFill>
                  <a:srgbClr val="7030A0"/>
                </a:solidFill>
              </a:rPr>
              <a:t> </a:t>
            </a:r>
            <a:r>
              <a:rPr lang="ru-RU" dirty="0" smtClean="0"/>
              <a:t>в ходе написания конспекта урока – продемонстрировать владение материалом по преподаваемому предмету и достаточный уровень </a:t>
            </a:r>
            <a:r>
              <a:rPr lang="ru-RU" dirty="0" err="1" smtClean="0"/>
              <a:t>сформированности</a:t>
            </a:r>
            <a:r>
              <a:rPr lang="ru-RU" dirty="0" smtClean="0"/>
              <a:t> педагогических компетенций, позволяющих ему эффективно решать педагогические задачи при реализации учебной программы. </a:t>
            </a:r>
          </a:p>
          <a:p>
            <a:endParaRPr lang="ru-RU" dirty="0"/>
          </a:p>
        </p:txBody>
      </p:sp>
    </p:spTree>
  </p:cSld>
  <p:clrMapOvr>
    <a:masterClrMapping/>
  </p:clrMapOvr>
  <p:transition spd="med">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714356"/>
          </a:xfrm>
        </p:spPr>
        <p:txBody>
          <a:bodyPr>
            <a:normAutofit/>
          </a:bodyPr>
          <a:lstStyle/>
          <a:p>
            <a:r>
              <a:rPr lang="ru-RU" sz="3200" b="1" dirty="0" smtClean="0"/>
              <a:t>Общие требования к написанию конспекта</a:t>
            </a:r>
            <a:endParaRPr lang="ru-RU" sz="3200" dirty="0"/>
          </a:p>
        </p:txBody>
      </p:sp>
      <p:sp>
        <p:nvSpPr>
          <p:cNvPr id="3" name="Содержимое 2"/>
          <p:cNvSpPr>
            <a:spLocks noGrp="1"/>
          </p:cNvSpPr>
          <p:nvPr>
            <p:ph idx="1"/>
          </p:nvPr>
        </p:nvSpPr>
        <p:spPr>
          <a:xfrm>
            <a:off x="457200" y="785794"/>
            <a:ext cx="8401080" cy="5715040"/>
          </a:xfrm>
        </p:spPr>
        <p:txBody>
          <a:bodyPr>
            <a:normAutofit fontScale="62500" lnSpcReduction="20000"/>
          </a:bodyPr>
          <a:lstStyle/>
          <a:p>
            <a:pPr marL="514350" lvl="0" indent="-514350">
              <a:buFont typeface="+mj-lt"/>
              <a:buAutoNum type="arabicPeriod"/>
            </a:pPr>
            <a:r>
              <a:rPr lang="ru-RU" dirty="0" smtClean="0"/>
              <a:t>Педагогу заранее предлагается определить учебный предмет и программу, в рамках которой будет выполняться письменная работа.</a:t>
            </a:r>
          </a:p>
          <a:p>
            <a:pPr marL="514350" lvl="0" indent="-514350">
              <a:buFont typeface="+mj-lt"/>
              <a:buAutoNum type="arabicPeriod"/>
            </a:pPr>
            <a:r>
              <a:rPr lang="ru-RU" dirty="0" smtClean="0"/>
              <a:t>При проведении письменного квалификационного испытания педагогу предлагается инструкция, содержащая цель работы, тему урока, по которой должен быть составлен конспект, критерии оценки. В случае необходимости, педагог имеет право исключить ряд тем, представленных в программе, и по субъективным причинам для него не желательных (не более пяти).</a:t>
            </a:r>
          </a:p>
          <a:p>
            <a:pPr marL="514350" lvl="0" indent="-514350">
              <a:buFont typeface="+mj-lt"/>
              <a:buAutoNum type="arabicPeriod"/>
            </a:pPr>
            <a:r>
              <a:rPr lang="ru-RU" dirty="0" smtClean="0"/>
              <a:t>Время, предоставляемое аттестуемому педагогу на написание конспекта урока, составляет 1,5 – 2 часа (по РТ – 3 часа).</a:t>
            </a:r>
          </a:p>
          <a:p>
            <a:pPr marL="514350" lvl="0" indent="-514350">
              <a:buFont typeface="+mj-lt"/>
              <a:buAutoNum type="arabicPeriod"/>
            </a:pPr>
            <a:r>
              <a:rPr lang="ru-RU" dirty="0" smtClean="0"/>
              <a:t>Конспект урока должен быть связан с освоением новой темы (нового учебного материала).</a:t>
            </a:r>
          </a:p>
          <a:p>
            <a:pPr marL="514350" lvl="0" indent="-514350">
              <a:buFont typeface="+mj-lt"/>
              <a:buAutoNum type="arabicPeriod"/>
            </a:pPr>
            <a:r>
              <a:rPr lang="ru-RU" dirty="0" smtClean="0"/>
              <a:t>Конспект предполагает отражение основных этапов урока: организационный момент, опрос учащихся по заданному на дом материалу, объяснение нового материала, закрепление учебного материала, задание на дом. При написании конспекта педагог может пропустить отдельные этапы или изменить структуру урока в соответствии со своим индивидуальным видением его построения.</a:t>
            </a:r>
          </a:p>
          <a:p>
            <a:pPr marL="514350" lvl="0" indent="-514350">
              <a:buFont typeface="+mj-lt"/>
              <a:buAutoNum type="arabicPeriod"/>
            </a:pPr>
            <a:r>
              <a:rPr lang="ru-RU" dirty="0" smtClean="0"/>
              <a:t>Педагогу должны быть заранее известны критерии, по которым будет оцениваться его работа. </a:t>
            </a:r>
          </a:p>
          <a:p>
            <a:endParaRPr lang="ru-RU" dirty="0"/>
          </a:p>
        </p:txBody>
      </p:sp>
    </p:spTree>
  </p:cSld>
  <p:clrMapOvr>
    <a:masterClrMapping/>
  </p:clrMapOvr>
  <p:transition spd="med">
    <p:pull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582594"/>
          </a:xfrm>
        </p:spPr>
        <p:txBody>
          <a:bodyPr>
            <a:normAutofit fontScale="90000"/>
          </a:bodyPr>
          <a:lstStyle/>
          <a:p>
            <a:r>
              <a:rPr lang="ru-RU" sz="2700" b="1" dirty="0" smtClean="0"/>
              <a:t>Схема конспекта урока</a:t>
            </a:r>
            <a:r>
              <a:rPr lang="ru-RU" sz="2700" dirty="0" smtClean="0"/>
              <a:t> </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142844" y="357166"/>
          <a:ext cx="8786842" cy="6500834"/>
        </p:xfrm>
        <a:graphic>
          <a:graphicData uri="http://schemas.openxmlformats.org/drawingml/2006/table">
            <a:tbl>
              <a:tblPr firstRow="1" bandRow="1">
                <a:tableStyleId>{C4B1156A-380E-4F78-BDF5-A606A8083BF9}</a:tableStyleId>
              </a:tblPr>
              <a:tblGrid>
                <a:gridCol w="503385"/>
                <a:gridCol w="6819034"/>
                <a:gridCol w="1464423"/>
              </a:tblGrid>
              <a:tr h="1040133">
                <a:tc>
                  <a:txBody>
                    <a:bodyPr/>
                    <a:lstStyle/>
                    <a:p>
                      <a:endParaRPr lang="ru-RU" dirty="0"/>
                    </a:p>
                  </a:txBody>
                  <a:tcPr/>
                </a:tc>
                <a:tc>
                  <a:txBody>
                    <a:bodyPr/>
                    <a:lstStyle/>
                    <a:p>
                      <a:pPr algn="ctr">
                        <a:spcAft>
                          <a:spcPts val="0"/>
                        </a:spcAft>
                      </a:pPr>
                      <a:r>
                        <a:rPr lang="ru-RU" sz="1600" dirty="0"/>
                        <a:t>Этапы работы</a:t>
                      </a:r>
                      <a:endParaRPr lang="ru-RU" sz="1600" dirty="0">
                        <a:latin typeface="Times New Roman"/>
                        <a:ea typeface="Times New Roman"/>
                      </a:endParaRPr>
                    </a:p>
                  </a:txBody>
                  <a:tcPr marL="68580" marR="68580" marT="0" marB="0"/>
                </a:tc>
                <a:tc>
                  <a:txBody>
                    <a:bodyPr/>
                    <a:lstStyle/>
                    <a:p>
                      <a:pPr algn="ctr">
                        <a:spcAft>
                          <a:spcPts val="0"/>
                        </a:spcAft>
                      </a:pPr>
                      <a:r>
                        <a:rPr lang="ru-RU" sz="1600" dirty="0"/>
                        <a:t>Содержание этапа</a:t>
                      </a:r>
                    </a:p>
                    <a:p>
                      <a:pPr algn="ctr">
                        <a:spcAft>
                          <a:spcPts val="0"/>
                        </a:spcAft>
                      </a:pPr>
                      <a:r>
                        <a:rPr lang="ru-RU" sz="1600" dirty="0"/>
                        <a:t>(заполняется педагогом)</a:t>
                      </a:r>
                      <a:endParaRPr lang="ru-RU" sz="1600" dirty="0">
                        <a:latin typeface="Times New Roman"/>
                        <a:ea typeface="Times New Roman"/>
                      </a:endParaRPr>
                    </a:p>
                  </a:txBody>
                  <a:tcPr marL="68580" marR="68580" marT="0" marB="0"/>
                </a:tc>
              </a:tr>
              <a:tr h="2047763">
                <a:tc>
                  <a:txBody>
                    <a:bodyPr/>
                    <a:lstStyle/>
                    <a:p>
                      <a:pPr algn="just">
                        <a:spcAft>
                          <a:spcPts val="0"/>
                        </a:spcAft>
                      </a:pPr>
                      <a:r>
                        <a:rPr lang="ru-RU" sz="1400" dirty="0">
                          <a:latin typeface="Georgia" pitchFamily="18" charset="0"/>
                        </a:rPr>
                        <a:t>1.</a:t>
                      </a:r>
                      <a:endParaRPr lang="ru-RU" sz="1400" dirty="0">
                        <a:latin typeface="Georgia" pitchFamily="18" charset="0"/>
                        <a:ea typeface="Times New Roman"/>
                      </a:endParaRPr>
                    </a:p>
                  </a:txBody>
                  <a:tcPr marL="68580" marR="68580" marT="0" marB="0"/>
                </a:tc>
                <a:tc>
                  <a:txBody>
                    <a:bodyPr/>
                    <a:lstStyle/>
                    <a:p>
                      <a:pPr>
                        <a:spcAft>
                          <a:spcPts val="0"/>
                        </a:spcAft>
                      </a:pPr>
                      <a:r>
                        <a:rPr lang="ru-RU" sz="1400" b="1" dirty="0">
                          <a:latin typeface="Georgia" pitchFamily="18" charset="0"/>
                        </a:rPr>
                        <a:t>Организационный момент, включающий:</a:t>
                      </a:r>
                    </a:p>
                    <a:p>
                      <a:pPr marL="342900" lvl="0" indent="-342900">
                        <a:spcAft>
                          <a:spcPts val="0"/>
                        </a:spcAft>
                        <a:buFont typeface="Arial Unicode MS"/>
                        <a:buChar char="•"/>
                        <a:tabLst>
                          <a:tab pos="99060" algn="l"/>
                        </a:tabLst>
                      </a:pPr>
                      <a:r>
                        <a:rPr lang="ru-RU" sz="1400" dirty="0">
                          <a:latin typeface="Georgia" pitchFamily="18" charset="0"/>
                        </a:rPr>
                        <a:t>постановку цели, которая должна быть достигнута учащимися на данном этапе урока (что должно быть сделано учащимися, чтобы их дальнейшая работа на уроке была эффективной)</a:t>
                      </a:r>
                    </a:p>
                    <a:p>
                      <a:pPr marL="342900" lvl="0" indent="-342900">
                        <a:spcAft>
                          <a:spcPts val="0"/>
                        </a:spcAft>
                        <a:buFont typeface="Arial Unicode MS"/>
                        <a:buChar char="•"/>
                        <a:tabLst>
                          <a:tab pos="99060" algn="l"/>
                        </a:tabLst>
                      </a:pPr>
                      <a:r>
                        <a:rPr lang="ru-RU" sz="1400" dirty="0">
                          <a:latin typeface="Georgia" pitchFamily="18" charset="0"/>
                        </a:rPr>
                        <a:t>определение целей и задач, которых учитель хочет достичь на данном  этапе урока;</a:t>
                      </a:r>
                    </a:p>
                    <a:p>
                      <a:pPr marL="342900" lvl="0" indent="-342900">
                        <a:spcAft>
                          <a:spcPts val="0"/>
                        </a:spcAft>
                        <a:buFont typeface="Arial Unicode MS"/>
                        <a:buChar char="•"/>
                        <a:tabLst>
                          <a:tab pos="99060" algn="l"/>
                        </a:tabLst>
                      </a:pPr>
                      <a:r>
                        <a:rPr lang="ru-RU" sz="1400" dirty="0">
                          <a:latin typeface="Georgia" pitchFamily="18" charset="0"/>
                        </a:rPr>
                        <a:t>описание методов организации работы учащихся на начальном этапе урока, настроя учеников на учебную деятельность, предмет и тему урока (с учетом реальных особенностей класса, с которым работает педагог)</a:t>
                      </a:r>
                      <a:endParaRPr lang="ru-RU" sz="1400" dirty="0">
                        <a:latin typeface="Georgia" pitchFamily="18" charset="0"/>
                        <a:ea typeface="Times New Roman"/>
                        <a:cs typeface="Times New Roman"/>
                      </a:endParaRPr>
                    </a:p>
                  </a:txBody>
                  <a:tcPr marL="68580" marR="68580" marT="0" marB="0"/>
                </a:tc>
                <a:tc>
                  <a:txBody>
                    <a:bodyPr/>
                    <a:lstStyle/>
                    <a:p>
                      <a:endParaRPr lang="ru-RU" dirty="0"/>
                    </a:p>
                  </a:txBody>
                  <a:tcPr/>
                </a:tc>
              </a:tr>
              <a:tr h="3412938">
                <a:tc>
                  <a:txBody>
                    <a:bodyPr/>
                    <a:lstStyle/>
                    <a:p>
                      <a:pPr algn="just">
                        <a:spcAft>
                          <a:spcPts val="0"/>
                        </a:spcAft>
                      </a:pPr>
                      <a:r>
                        <a:rPr lang="ru-RU" sz="1400" dirty="0">
                          <a:latin typeface="Georgia" pitchFamily="18" charset="0"/>
                        </a:rPr>
                        <a:t>2.</a:t>
                      </a:r>
                      <a:endParaRPr lang="ru-RU" sz="1400" dirty="0">
                        <a:latin typeface="Georgia" pitchFamily="18" charset="0"/>
                        <a:ea typeface="Times New Roman"/>
                      </a:endParaRPr>
                    </a:p>
                  </a:txBody>
                  <a:tcPr marL="68580" marR="68580" marT="0" marB="0"/>
                </a:tc>
                <a:tc>
                  <a:txBody>
                    <a:bodyPr/>
                    <a:lstStyle/>
                    <a:p>
                      <a:pPr>
                        <a:spcAft>
                          <a:spcPts val="0"/>
                        </a:spcAft>
                      </a:pPr>
                      <a:r>
                        <a:rPr lang="ru-RU" sz="1400" b="1" dirty="0">
                          <a:latin typeface="Georgia" pitchFamily="18" charset="0"/>
                        </a:rPr>
                        <a:t>Опрос учащихся по заданному на дом материалу, включающий:</a:t>
                      </a:r>
                    </a:p>
                    <a:p>
                      <a:pPr marL="342900" lvl="0" indent="-342900">
                        <a:spcAft>
                          <a:spcPts val="0"/>
                        </a:spcAft>
                        <a:buFont typeface="Arial Unicode MS"/>
                        <a:buChar char="•"/>
                        <a:tabLst>
                          <a:tab pos="99060" algn="l"/>
                        </a:tabLst>
                      </a:pPr>
                      <a:r>
                        <a:rPr lang="ru-RU" sz="1400" dirty="0">
                          <a:latin typeface="Georgia" pitchFamily="18" charset="0"/>
                        </a:rPr>
                        <a:t>определение целей, которые учитель ставит перед учениками на данном  этапе урока (какой результат должен быть достигнут учащимися);</a:t>
                      </a:r>
                    </a:p>
                    <a:p>
                      <a:pPr marL="342900" lvl="0" indent="-342900">
                        <a:spcAft>
                          <a:spcPts val="0"/>
                        </a:spcAft>
                        <a:buFont typeface="Arial Unicode MS"/>
                        <a:buChar char="•"/>
                        <a:tabLst>
                          <a:tab pos="99060" algn="l"/>
                        </a:tabLst>
                      </a:pPr>
                      <a:r>
                        <a:rPr lang="ru-RU" sz="1400" dirty="0">
                          <a:latin typeface="Georgia" pitchFamily="18" charset="0"/>
                        </a:rPr>
                        <a:t>определение целей и задач, которых учитель хочет достичь на данном  этапе урока;</a:t>
                      </a:r>
                    </a:p>
                    <a:p>
                      <a:pPr marL="342900" lvl="0" indent="-342900">
                        <a:spcAft>
                          <a:spcPts val="0"/>
                        </a:spcAft>
                        <a:buFont typeface="Arial Unicode MS"/>
                        <a:buChar char="•"/>
                        <a:tabLst>
                          <a:tab pos="99060" algn="l"/>
                        </a:tabLst>
                      </a:pPr>
                      <a:r>
                        <a:rPr lang="ru-RU" sz="1400" dirty="0">
                          <a:latin typeface="Georgia" pitchFamily="18" charset="0"/>
                        </a:rPr>
                        <a:t>описание методов, способствующих решению поставленных целей и задач;</a:t>
                      </a:r>
                    </a:p>
                    <a:p>
                      <a:pPr marL="342900" lvl="0" indent="-342900">
                        <a:spcAft>
                          <a:spcPts val="0"/>
                        </a:spcAft>
                        <a:buFont typeface="Arial Unicode MS"/>
                        <a:buChar char="•"/>
                        <a:tabLst>
                          <a:tab pos="99060" algn="l"/>
                        </a:tabLst>
                      </a:pPr>
                      <a:r>
                        <a:rPr lang="ru-RU" sz="1400" dirty="0">
                          <a:latin typeface="Georgia" pitchFamily="18" charset="0"/>
                        </a:rPr>
                        <a:t>описание критериев достижения целей и задач данного этапа урока;</a:t>
                      </a:r>
                    </a:p>
                    <a:p>
                      <a:pPr marL="342900" lvl="0" indent="-342900">
                        <a:spcAft>
                          <a:spcPts val="0"/>
                        </a:spcAft>
                        <a:buFont typeface="Arial Unicode MS"/>
                        <a:buChar char="•"/>
                        <a:tabLst>
                          <a:tab pos="99060" algn="l"/>
                        </a:tabLst>
                      </a:pPr>
                      <a:r>
                        <a:rPr lang="ru-RU" sz="1400" dirty="0">
                          <a:latin typeface="Georgia" pitchFamily="18" charset="0"/>
                        </a:rPr>
                        <a:t>определение возможных действий педагога в случае, если ему или учащимся не удается достичь поставленных целей; </a:t>
                      </a:r>
                    </a:p>
                    <a:p>
                      <a:pPr marL="342900" lvl="0" indent="-342900">
                        <a:spcAft>
                          <a:spcPts val="0"/>
                        </a:spcAft>
                        <a:buFont typeface="Arial Unicode MS"/>
                        <a:buChar char="•"/>
                        <a:tabLst>
                          <a:tab pos="99060" algn="l"/>
                        </a:tabLst>
                      </a:pPr>
                      <a:r>
                        <a:rPr lang="ru-RU" sz="1400" dirty="0">
                          <a:latin typeface="Georgia" pitchFamily="18" charset="0"/>
                        </a:rPr>
                        <a:t>описание методов организации совместной деятельности учащихся с учетом особенностей класса, с которым работает педагог;</a:t>
                      </a:r>
                    </a:p>
                    <a:p>
                      <a:pPr marL="342900" lvl="0" indent="-342900">
                        <a:spcAft>
                          <a:spcPts val="0"/>
                        </a:spcAft>
                        <a:buFont typeface="Arial Unicode MS"/>
                        <a:buChar char="•"/>
                        <a:tabLst>
                          <a:tab pos="99060" algn="l"/>
                        </a:tabLst>
                      </a:pPr>
                      <a:r>
                        <a:rPr lang="ru-RU" sz="1400" dirty="0">
                          <a:latin typeface="Georgia" pitchFamily="18" charset="0"/>
                        </a:rPr>
                        <a:t>описание методов мотивирования (стимулирования) учебной активности учащихся в ходе опроса; </a:t>
                      </a:r>
                    </a:p>
                    <a:p>
                      <a:pPr marL="342900" lvl="0" indent="-342900">
                        <a:spcAft>
                          <a:spcPts val="0"/>
                        </a:spcAft>
                        <a:buFont typeface="Arial Unicode MS"/>
                        <a:buChar char="•"/>
                        <a:tabLst>
                          <a:tab pos="99060" algn="l"/>
                        </a:tabLst>
                      </a:pPr>
                      <a:r>
                        <a:rPr lang="ru-RU" sz="1400" dirty="0">
                          <a:latin typeface="Georgia" pitchFamily="18" charset="0"/>
                        </a:rPr>
                        <a:t>описание методов и критериев оценивания ответов учащихся в ходе опроса.</a:t>
                      </a:r>
                      <a:endParaRPr lang="ru-RU" sz="1400" dirty="0">
                        <a:latin typeface="Georgia" pitchFamily="18" charset="0"/>
                        <a:ea typeface="Times New Roman"/>
                        <a:cs typeface="Times New Roman"/>
                      </a:endParaRPr>
                    </a:p>
                  </a:txBody>
                  <a:tcPr marL="68580" marR="68580" marT="0" marB="0"/>
                </a:tc>
                <a:tc>
                  <a:txBody>
                    <a:bodyPr/>
                    <a:lstStyle/>
                    <a:p>
                      <a:endParaRPr lang="ru-RU" dirty="0"/>
                    </a:p>
                  </a:txBody>
                  <a:tcPr/>
                </a:tc>
              </a:tr>
            </a:tbl>
          </a:graphicData>
        </a:graphic>
      </p:graphicFrame>
    </p:spTree>
  </p:cSld>
  <p:clrMapOvr>
    <a:masterClrMapping/>
  </p:clrMapOvr>
  <p:transition spd="med">
    <p:pull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fontScale="90000"/>
          </a:bodyPr>
          <a:lstStyle/>
          <a:p>
            <a:r>
              <a:rPr lang="ru-RU" b="1" dirty="0" smtClean="0"/>
              <a:t>Схема конспекта урока</a:t>
            </a:r>
            <a:r>
              <a:rPr lang="ru-RU" dirty="0" smtClean="0"/>
              <a:t> </a:t>
            </a:r>
            <a:br>
              <a:rPr lang="ru-RU" dirty="0" smtClean="0"/>
            </a:br>
            <a:endParaRPr lang="ru-RU" dirty="0"/>
          </a:p>
        </p:txBody>
      </p:sp>
      <p:graphicFrame>
        <p:nvGraphicFramePr>
          <p:cNvPr id="4" name="Содержимое 3"/>
          <p:cNvGraphicFramePr>
            <a:graphicFrameLocks noGrp="1"/>
          </p:cNvGraphicFramePr>
          <p:nvPr>
            <p:ph idx="1"/>
          </p:nvPr>
        </p:nvGraphicFramePr>
        <p:xfrm>
          <a:off x="1" y="642938"/>
          <a:ext cx="9143998" cy="6215062"/>
        </p:xfrm>
        <a:graphic>
          <a:graphicData uri="http://schemas.openxmlformats.org/drawingml/2006/table">
            <a:tbl>
              <a:tblPr firstRow="1" bandRow="1">
                <a:tableStyleId>{C4B1156A-380E-4F78-BDF5-A606A8083BF9}</a:tableStyleId>
              </a:tblPr>
              <a:tblGrid>
                <a:gridCol w="523846"/>
                <a:gridCol w="6985048"/>
                <a:gridCol w="1635104"/>
              </a:tblGrid>
              <a:tr h="1219585">
                <a:tc>
                  <a:txBody>
                    <a:bodyPr/>
                    <a:lstStyle/>
                    <a:p>
                      <a:endParaRPr lang="ru-RU" dirty="0"/>
                    </a:p>
                  </a:txBody>
                  <a:tcPr/>
                </a:tc>
                <a:tc>
                  <a:txBody>
                    <a:bodyPr/>
                    <a:lstStyle/>
                    <a:p>
                      <a:pPr algn="ctr">
                        <a:spcAft>
                          <a:spcPts val="0"/>
                        </a:spcAft>
                      </a:pPr>
                      <a:r>
                        <a:rPr lang="ru-RU" sz="1600" dirty="0"/>
                        <a:t>Этапы работы</a:t>
                      </a:r>
                      <a:endParaRPr lang="ru-RU" sz="1600" dirty="0">
                        <a:latin typeface="Times New Roman"/>
                        <a:ea typeface="Times New Roman"/>
                      </a:endParaRPr>
                    </a:p>
                  </a:txBody>
                  <a:tcPr marL="68580" marR="68580" marT="0" marB="0"/>
                </a:tc>
                <a:tc>
                  <a:txBody>
                    <a:bodyPr/>
                    <a:lstStyle/>
                    <a:p>
                      <a:pPr algn="ctr">
                        <a:spcAft>
                          <a:spcPts val="0"/>
                        </a:spcAft>
                      </a:pPr>
                      <a:r>
                        <a:rPr lang="ru-RU" sz="1600" dirty="0"/>
                        <a:t>Содержание этапа</a:t>
                      </a:r>
                    </a:p>
                    <a:p>
                      <a:pPr algn="ctr">
                        <a:spcAft>
                          <a:spcPts val="0"/>
                        </a:spcAft>
                      </a:pPr>
                      <a:r>
                        <a:rPr lang="ru-RU" sz="1600" dirty="0"/>
                        <a:t>(заполняется педагогом)</a:t>
                      </a:r>
                      <a:endParaRPr lang="ru-RU" sz="1600" dirty="0">
                        <a:latin typeface="Times New Roman"/>
                        <a:ea typeface="Times New Roman"/>
                      </a:endParaRPr>
                    </a:p>
                  </a:txBody>
                  <a:tcPr marL="68580" marR="68580" marT="0" marB="0"/>
                </a:tc>
              </a:tr>
              <a:tr h="4995477">
                <a:tc>
                  <a:txBody>
                    <a:bodyPr/>
                    <a:lstStyle/>
                    <a:p>
                      <a:pPr algn="just">
                        <a:spcAft>
                          <a:spcPts val="0"/>
                        </a:spcAft>
                      </a:pPr>
                      <a:r>
                        <a:rPr lang="ru-RU" sz="1600">
                          <a:latin typeface="Georgia" pitchFamily="18" charset="0"/>
                          <a:ea typeface="Times New Roman"/>
                        </a:rPr>
                        <a:t>3.</a:t>
                      </a:r>
                    </a:p>
                  </a:txBody>
                  <a:tcPr marL="68580" marR="68580" marT="0" marB="0"/>
                </a:tc>
                <a:tc>
                  <a:txBody>
                    <a:bodyPr/>
                    <a:lstStyle/>
                    <a:p>
                      <a:pPr>
                        <a:spcAft>
                          <a:spcPts val="0"/>
                        </a:spcAft>
                      </a:pPr>
                      <a:r>
                        <a:rPr lang="ru-RU" sz="1600" b="1" dirty="0">
                          <a:latin typeface="Georgia" pitchFamily="18" charset="0"/>
                          <a:ea typeface="Times New Roman"/>
                        </a:rPr>
                        <a:t>Изучение нового учебного материала.</a:t>
                      </a:r>
                      <a:r>
                        <a:rPr lang="ru-RU" sz="1600" dirty="0">
                          <a:latin typeface="Georgia" pitchFamily="18" charset="0"/>
                          <a:ea typeface="Times New Roman"/>
                        </a:rPr>
                        <a:t> Данный этап предполагает:</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постановку конкретной учебной цели перед учащимися (какой результат должен быть достигнут учащимися на данном этапе урока);</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определение целей и задач, которые ставит перед собой учитель на данном этапе урока;</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изложение основных положений нового учебного материала, который должен быть освоен учащимися;</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описание форм и методов изложения (представления) нового учебного материала;</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описание основных форм и методов организации индивидуальной и групповой деятельности учащихся с учетом особенностей класса, в котором работает педагог;</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описание критериев определения уровня внимания и интереса учащихся к излагаемому педагогом учебному материалу;</a:t>
                      </a:r>
                    </a:p>
                    <a:p>
                      <a:pPr marL="342900" lvl="0" indent="-342900">
                        <a:spcAft>
                          <a:spcPts val="0"/>
                        </a:spcAft>
                        <a:buFont typeface="Arial Unicode MS"/>
                        <a:buChar char="•"/>
                        <a:tabLst>
                          <a:tab pos="99060" algn="l"/>
                        </a:tabLst>
                      </a:pPr>
                      <a:r>
                        <a:rPr lang="ru-RU" sz="1600" dirty="0">
                          <a:latin typeface="Georgia" pitchFamily="18" charset="0"/>
                          <a:ea typeface="Times New Roman"/>
                          <a:cs typeface="Times New Roman"/>
                        </a:rPr>
                        <a:t>описание методов мотивирования (стимулирования) учебной активности учащихся в ходе освоения нового учебного материала</a:t>
                      </a:r>
                    </a:p>
                  </a:txBody>
                  <a:tcPr marL="68580" marR="68580" marT="0" marB="0"/>
                </a:tc>
                <a:tc>
                  <a:txBody>
                    <a:bodyPr/>
                    <a:lstStyle/>
                    <a:p>
                      <a:endParaRPr lang="ru-RU" dirty="0"/>
                    </a:p>
                  </a:txBody>
                  <a:tcPr/>
                </a:tc>
              </a:tr>
            </a:tbl>
          </a:graphicData>
        </a:graphic>
      </p:graphicFrame>
    </p:spTree>
  </p:cSld>
  <p:clrMapOvr>
    <a:masterClrMapping/>
  </p:clrMapOvr>
  <p:transition spd="med">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Номер слайда 3"/>
          <p:cNvSpPr txBox="1">
            <a:spLocks noGrp="1"/>
          </p:cNvSpPr>
          <p:nvPr/>
        </p:nvSpPr>
        <p:spPr bwMode="auto">
          <a:xfrm>
            <a:off x="6553200" y="6245225"/>
            <a:ext cx="1981200" cy="476250"/>
          </a:xfrm>
          <a:prstGeom prst="rect">
            <a:avLst/>
          </a:prstGeom>
          <a:noFill/>
          <a:ln w="9525">
            <a:noFill/>
            <a:miter lim="800000"/>
            <a:headEnd/>
            <a:tailEnd/>
          </a:ln>
        </p:spPr>
        <p:txBody>
          <a:bodyPr/>
          <a:lstStyle/>
          <a:p>
            <a:pPr algn="r"/>
            <a:fld id="{9E85624D-659A-4716-BF02-622001F13987}" type="slidenum">
              <a:rPr lang="ru-RU" sz="1200">
                <a:latin typeface="Verdana" pitchFamily="34" charset="0"/>
              </a:rPr>
              <a:pPr algn="r"/>
              <a:t>2</a:t>
            </a:fld>
            <a:endParaRPr lang="ru-RU" sz="1200">
              <a:latin typeface="Verdana" pitchFamily="34" charset="0"/>
            </a:endParaRPr>
          </a:p>
        </p:txBody>
      </p:sp>
      <p:sp>
        <p:nvSpPr>
          <p:cNvPr id="94210" name="AutoShape 3"/>
          <p:cNvSpPr>
            <a:spLocks noChangeArrowheads="1"/>
          </p:cNvSpPr>
          <p:nvPr/>
        </p:nvSpPr>
        <p:spPr bwMode="auto">
          <a:xfrm>
            <a:off x="357158" y="285729"/>
            <a:ext cx="8786842" cy="4000527"/>
          </a:xfrm>
          <a:prstGeom prst="roundRect">
            <a:avLst>
              <a:gd name="adj" fmla="val 16667"/>
            </a:avLst>
          </a:prstGeom>
          <a:noFill/>
          <a:ln w="9525">
            <a:noFill/>
            <a:round/>
            <a:headEnd/>
            <a:tailEnd/>
          </a:ln>
        </p:spPr>
        <p:txBody>
          <a:bodyPr wrap="none" anchor="ctr"/>
          <a:lstStyle/>
          <a:p>
            <a:endParaRPr lang="ru-RU" sz="2600" dirty="0">
              <a:solidFill>
                <a:srgbClr val="0000FF"/>
              </a:solidFill>
              <a:latin typeface="Times New Roman" pitchFamily="18" charset="0"/>
            </a:endParaRPr>
          </a:p>
          <a:p>
            <a:endParaRPr lang="ru-RU" sz="3200" b="1" dirty="0">
              <a:solidFill>
                <a:srgbClr val="0000FF"/>
              </a:solidFill>
              <a:latin typeface="Times New Roman" pitchFamily="18" charset="0"/>
            </a:endParaRPr>
          </a:p>
          <a:p>
            <a:pPr algn="ctr"/>
            <a:r>
              <a:rPr lang="ru-RU" sz="3200" b="1" dirty="0">
                <a:solidFill>
                  <a:srgbClr val="FF0000"/>
                </a:solidFill>
                <a:latin typeface="Times New Roman" pitchFamily="18" charset="0"/>
              </a:rPr>
              <a:t>Два вида аттестации для педагогов:</a:t>
            </a:r>
          </a:p>
          <a:p>
            <a:endParaRPr lang="ru-RU" sz="3200" b="1" dirty="0">
              <a:solidFill>
                <a:srgbClr val="0000FF"/>
              </a:solidFill>
              <a:latin typeface="Times New Roman" pitchFamily="18" charset="0"/>
            </a:endParaRPr>
          </a:p>
          <a:p>
            <a:r>
              <a:rPr lang="ru-RU" sz="3200" b="1" u="sng" dirty="0">
                <a:solidFill>
                  <a:srgbClr val="FF0000"/>
                </a:solidFill>
                <a:latin typeface="Times New Roman" pitchFamily="18" charset="0"/>
              </a:rPr>
              <a:t>1 вид:  </a:t>
            </a:r>
            <a:r>
              <a:rPr lang="ru-RU" sz="3200" b="1" dirty="0">
                <a:solidFill>
                  <a:srgbClr val="0000FF"/>
                </a:solidFill>
                <a:latin typeface="Times New Roman" pitchFamily="18" charset="0"/>
              </a:rPr>
              <a:t>с целью подтверждения</a:t>
            </a:r>
          </a:p>
          <a:p>
            <a:pPr algn="ctr"/>
            <a:r>
              <a:rPr lang="ru-RU" sz="3200" b="1" dirty="0">
                <a:solidFill>
                  <a:srgbClr val="0000FF"/>
                </a:solidFill>
                <a:latin typeface="Times New Roman" pitchFamily="18" charset="0"/>
              </a:rPr>
              <a:t>соответствия занимаемой должности</a:t>
            </a:r>
          </a:p>
          <a:p>
            <a:pPr algn="ctr"/>
            <a:r>
              <a:rPr lang="ru-RU" sz="3200" b="1" dirty="0">
                <a:solidFill>
                  <a:srgbClr val="0000FF"/>
                </a:solidFill>
                <a:latin typeface="Times New Roman" pitchFamily="18" charset="0"/>
              </a:rPr>
              <a:t> </a:t>
            </a:r>
            <a:r>
              <a:rPr lang="ru-RU" sz="3200" b="1" dirty="0">
                <a:solidFill>
                  <a:srgbClr val="FF0000"/>
                </a:solidFill>
                <a:latin typeface="Times New Roman" pitchFamily="18" charset="0"/>
              </a:rPr>
              <a:t>(на уровень ОУ)</a:t>
            </a:r>
          </a:p>
          <a:p>
            <a:pPr algn="ctr"/>
            <a:endParaRPr lang="ru-RU" sz="3200" b="1" dirty="0">
              <a:solidFill>
                <a:srgbClr val="FF0000"/>
              </a:solidFill>
              <a:latin typeface="Times New Roman" pitchFamily="18" charset="0"/>
            </a:endParaRPr>
          </a:p>
          <a:p>
            <a:r>
              <a:rPr lang="ru-RU" sz="3200" b="1" u="sng" dirty="0">
                <a:solidFill>
                  <a:srgbClr val="FF0000"/>
                </a:solidFill>
                <a:latin typeface="Times New Roman" pitchFamily="18" charset="0"/>
              </a:rPr>
              <a:t>2 вид:  </a:t>
            </a:r>
            <a:r>
              <a:rPr lang="ru-RU" sz="3200" b="1" dirty="0">
                <a:solidFill>
                  <a:srgbClr val="0000FF"/>
                </a:solidFill>
                <a:latin typeface="Times New Roman" pitchFamily="18" charset="0"/>
              </a:rPr>
              <a:t>для установления соответствия </a:t>
            </a:r>
          </a:p>
          <a:p>
            <a:r>
              <a:rPr lang="ru-RU" sz="3200" b="1" dirty="0">
                <a:solidFill>
                  <a:srgbClr val="0000FF"/>
                </a:solidFill>
                <a:latin typeface="Times New Roman" pitchFamily="18" charset="0"/>
              </a:rPr>
              <a:t>уровня квалификации требованиям</a:t>
            </a:r>
          </a:p>
          <a:p>
            <a:pPr algn="ctr"/>
            <a:r>
              <a:rPr lang="ru-RU" sz="3200" b="1" dirty="0">
                <a:solidFill>
                  <a:srgbClr val="0000FF"/>
                </a:solidFill>
                <a:latin typeface="Times New Roman" pitchFamily="18" charset="0"/>
              </a:rPr>
              <a:t> квалификационной категории</a:t>
            </a:r>
          </a:p>
          <a:p>
            <a:pPr algn="ctr"/>
            <a:r>
              <a:rPr lang="ru-RU" sz="3200" b="1" dirty="0">
                <a:solidFill>
                  <a:srgbClr val="0000FF"/>
                </a:solidFill>
                <a:latin typeface="Times New Roman" pitchFamily="18" charset="0"/>
              </a:rPr>
              <a:t>(первой или высшей)</a:t>
            </a:r>
            <a:endParaRPr lang="ru-RU" sz="3200" b="1" dirty="0">
              <a:solidFill>
                <a:srgbClr val="990000"/>
              </a:solidFill>
              <a:latin typeface="Times New Roman" pitchFamily="18" charset="0"/>
            </a:endParaRPr>
          </a:p>
        </p:txBody>
      </p:sp>
      <p:sp>
        <p:nvSpPr>
          <p:cNvPr id="2" name="Номер слайда 1"/>
          <p:cNvSpPr>
            <a:spLocks noGrp="1"/>
          </p:cNvSpPr>
          <p:nvPr>
            <p:ph type="sldNum" sz="quarter" idx="12"/>
          </p:nvPr>
        </p:nvSpPr>
        <p:spPr/>
        <p:txBody>
          <a:bodyPr/>
          <a:lstStyle/>
          <a:p>
            <a:pPr>
              <a:defRPr/>
            </a:pPr>
            <a:fld id="{DB36B922-2C0D-4974-8AD2-C37E5AA0BEED}" type="slidenum">
              <a:rPr lang="ru-RU" smtClean="0"/>
              <a:pPr>
                <a:defRPr/>
              </a:pPr>
              <a:t>2</a:t>
            </a:fld>
            <a:endParaRPr lang="ru-RU"/>
          </a:p>
        </p:txBody>
      </p:sp>
    </p:spTree>
  </p:cSld>
  <p:clrMapOvr>
    <a:masterClrMapping/>
  </p:clrMapOvr>
  <p:transition spd="med">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582594"/>
          </a:xfrm>
        </p:spPr>
        <p:txBody>
          <a:bodyPr>
            <a:normAutofit fontScale="90000"/>
          </a:bodyPr>
          <a:lstStyle/>
          <a:p>
            <a:r>
              <a:rPr lang="ru-RU" sz="2700" b="1" dirty="0" smtClean="0"/>
              <a:t>Схема конспекта урока</a:t>
            </a:r>
            <a:r>
              <a:rPr lang="ru-RU" sz="2700" dirty="0" smtClean="0"/>
              <a:t> </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1" y="357166"/>
          <a:ext cx="9144000" cy="6500834"/>
        </p:xfrm>
        <a:graphic>
          <a:graphicData uri="http://schemas.openxmlformats.org/drawingml/2006/table">
            <a:tbl>
              <a:tblPr firstRow="1" bandRow="1">
                <a:tableStyleId>{C4B1156A-380E-4F78-BDF5-A606A8083BF9}</a:tableStyleId>
              </a:tblPr>
              <a:tblGrid>
                <a:gridCol w="523846"/>
                <a:gridCol w="7096207"/>
                <a:gridCol w="1523947"/>
              </a:tblGrid>
              <a:tr h="1209457">
                <a:tc>
                  <a:txBody>
                    <a:bodyPr/>
                    <a:lstStyle/>
                    <a:p>
                      <a:endParaRPr lang="ru-RU" dirty="0"/>
                    </a:p>
                  </a:txBody>
                  <a:tcPr/>
                </a:tc>
                <a:tc>
                  <a:txBody>
                    <a:bodyPr/>
                    <a:lstStyle/>
                    <a:p>
                      <a:pPr algn="ctr">
                        <a:spcAft>
                          <a:spcPts val="0"/>
                        </a:spcAft>
                      </a:pPr>
                      <a:r>
                        <a:rPr lang="ru-RU" sz="1600" dirty="0"/>
                        <a:t>Этапы работы</a:t>
                      </a:r>
                      <a:endParaRPr lang="ru-RU" sz="1600" dirty="0">
                        <a:latin typeface="Times New Roman"/>
                        <a:ea typeface="Times New Roman"/>
                      </a:endParaRPr>
                    </a:p>
                  </a:txBody>
                  <a:tcPr marL="68580" marR="68580" marT="0" marB="0"/>
                </a:tc>
                <a:tc>
                  <a:txBody>
                    <a:bodyPr/>
                    <a:lstStyle/>
                    <a:p>
                      <a:pPr algn="ctr">
                        <a:spcAft>
                          <a:spcPts val="0"/>
                        </a:spcAft>
                      </a:pPr>
                      <a:r>
                        <a:rPr lang="ru-RU" sz="1600" dirty="0"/>
                        <a:t>Содержание этапа</a:t>
                      </a:r>
                    </a:p>
                    <a:p>
                      <a:pPr algn="ctr">
                        <a:spcAft>
                          <a:spcPts val="0"/>
                        </a:spcAft>
                      </a:pPr>
                      <a:r>
                        <a:rPr lang="ru-RU" sz="1600" dirty="0"/>
                        <a:t>(заполняется педагогом)</a:t>
                      </a:r>
                      <a:endParaRPr lang="ru-RU" sz="1600" dirty="0">
                        <a:latin typeface="Times New Roman"/>
                        <a:ea typeface="Times New Roman"/>
                      </a:endParaRPr>
                    </a:p>
                  </a:txBody>
                  <a:tcPr marL="68580" marR="68580" marT="0" marB="0"/>
                </a:tc>
              </a:tr>
              <a:tr h="3439395">
                <a:tc>
                  <a:txBody>
                    <a:bodyPr/>
                    <a:lstStyle/>
                    <a:p>
                      <a:pPr algn="just">
                        <a:spcAft>
                          <a:spcPts val="0"/>
                        </a:spcAft>
                      </a:pPr>
                      <a:r>
                        <a:rPr lang="ru-RU" sz="1400" dirty="0">
                          <a:latin typeface="Georgia" pitchFamily="18" charset="0"/>
                          <a:ea typeface="Times New Roman"/>
                        </a:rPr>
                        <a:t>4.</a:t>
                      </a:r>
                    </a:p>
                  </a:txBody>
                  <a:tcPr marL="68580" marR="68580" marT="0" marB="0"/>
                </a:tc>
                <a:tc>
                  <a:txBody>
                    <a:bodyPr/>
                    <a:lstStyle/>
                    <a:p>
                      <a:pPr>
                        <a:spcAft>
                          <a:spcPts val="0"/>
                        </a:spcAft>
                        <a:tabLst>
                          <a:tab pos="327660" algn="l"/>
                          <a:tab pos="1630680" algn="l"/>
                        </a:tabLst>
                      </a:pPr>
                      <a:r>
                        <a:rPr lang="ru-RU" sz="1400" b="1" dirty="0">
                          <a:latin typeface="Georgia" pitchFamily="18" charset="0"/>
                          <a:ea typeface="Times New Roman"/>
                        </a:rPr>
                        <a:t>Закрепление учебного материала</a:t>
                      </a:r>
                      <a:r>
                        <a:rPr lang="ru-RU" sz="1400" dirty="0">
                          <a:latin typeface="Georgia" pitchFamily="18" charset="0"/>
                          <a:ea typeface="Times New Roman"/>
                        </a:rPr>
                        <a:t>, предполагающее:</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постановку конкретной учебной цели перед учащимися (какой результат должен быть достигнут учащимися на данном этапе урока);</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определение целей и задач, которые ставит перед собой учитель на данном этапе урока;</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описание форм и методов достижения поставленных целей в ходе закрепления нового учебного материала с учетом индивидуальных особенностей учащихся, с которыми работает педагог.</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описание критериев, позволяющих определить степень усвоения учащимися нового учебного материала;</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описание возможных путей и методов реагирования на ситуации, когда учитель определяет, что часть учащихся не освоила новый учебный материал.</a:t>
                      </a:r>
                    </a:p>
                  </a:txBody>
                  <a:tcPr marL="68580" marR="68580" marT="0" marB="0"/>
                </a:tc>
                <a:tc>
                  <a:txBody>
                    <a:bodyPr/>
                    <a:lstStyle/>
                    <a:p>
                      <a:endParaRPr lang="ru-RU" dirty="0"/>
                    </a:p>
                  </a:txBody>
                  <a:tcPr/>
                </a:tc>
              </a:tr>
              <a:tr h="1851982">
                <a:tc>
                  <a:txBody>
                    <a:bodyPr/>
                    <a:lstStyle/>
                    <a:p>
                      <a:pPr algn="just">
                        <a:spcAft>
                          <a:spcPts val="0"/>
                        </a:spcAft>
                      </a:pPr>
                      <a:r>
                        <a:rPr lang="ru-RU" sz="1400" dirty="0">
                          <a:latin typeface="Georgia" pitchFamily="18" charset="0"/>
                          <a:ea typeface="Times New Roman"/>
                        </a:rPr>
                        <a:t>5.</a:t>
                      </a:r>
                    </a:p>
                  </a:txBody>
                  <a:tcPr marL="68580" marR="68580" marT="0" marB="0"/>
                </a:tc>
                <a:tc>
                  <a:txBody>
                    <a:bodyPr/>
                    <a:lstStyle/>
                    <a:p>
                      <a:pPr>
                        <a:spcAft>
                          <a:spcPts val="0"/>
                        </a:spcAft>
                      </a:pPr>
                      <a:r>
                        <a:rPr lang="ru-RU" sz="1400" b="1" dirty="0">
                          <a:latin typeface="Georgia" pitchFamily="18" charset="0"/>
                          <a:ea typeface="Times New Roman"/>
                        </a:rPr>
                        <a:t>Задание на дом</a:t>
                      </a:r>
                      <a:r>
                        <a:rPr lang="ru-RU" sz="1400" dirty="0">
                          <a:latin typeface="Georgia" pitchFamily="18" charset="0"/>
                          <a:ea typeface="Times New Roman"/>
                        </a:rPr>
                        <a:t>, включающее:</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постановку целей самостоятельной работы для учащихся (что должны сделать учащиеся в ходе выполнения домашнего задания);</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определение целей, которые хочет достичь учитель, задавая задание на дом;</a:t>
                      </a:r>
                    </a:p>
                    <a:p>
                      <a:pPr marL="342900" lvl="0" indent="-342900">
                        <a:spcAft>
                          <a:spcPts val="0"/>
                        </a:spcAft>
                        <a:buFont typeface="Arial Unicode MS"/>
                        <a:buChar char="•"/>
                        <a:tabLst>
                          <a:tab pos="99060" algn="l"/>
                        </a:tabLst>
                      </a:pPr>
                      <a:r>
                        <a:rPr lang="ru-RU" sz="1400" dirty="0">
                          <a:latin typeface="Georgia" pitchFamily="18" charset="0"/>
                          <a:ea typeface="Times New Roman"/>
                          <a:cs typeface="Times New Roman"/>
                        </a:rPr>
                        <a:t>определение и разъяснение учащимся критериев успешного выполнения домашнего задания.</a:t>
                      </a:r>
                    </a:p>
                  </a:txBody>
                  <a:tcPr marL="68580" marR="68580" marT="0" marB="0"/>
                </a:tc>
                <a:tc>
                  <a:txBody>
                    <a:bodyPr/>
                    <a:lstStyle/>
                    <a:p>
                      <a:endParaRPr lang="ru-RU" dirty="0"/>
                    </a:p>
                  </a:txBody>
                  <a:tcPr/>
                </a:tc>
              </a:tr>
            </a:tbl>
          </a:graphicData>
        </a:graphic>
      </p:graphicFrame>
    </p:spTree>
  </p:cSld>
  <p:clrMapOvr>
    <a:masterClrMapping/>
  </p:clrMapOvr>
  <p:transition spd="med">
    <p:pull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1214422"/>
          <a:ext cx="9144000" cy="5643578"/>
        </p:xfrm>
        <a:graphic>
          <a:graphicData uri="http://schemas.openxmlformats.org/drawingml/2006/table">
            <a:tbl>
              <a:tblPr firstRow="1" bandRow="1">
                <a:tableStyleId>{5C22544A-7EE6-4342-B048-85BDC9FD1C3A}</a:tableStyleId>
              </a:tblPr>
              <a:tblGrid>
                <a:gridCol w="1573968"/>
                <a:gridCol w="7570032"/>
              </a:tblGrid>
              <a:tr h="513052">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a:latin typeface="Times New Roman"/>
                          <a:ea typeface="Times New Roman"/>
                        </a:rPr>
                        <a:t>Критерии оценки</a:t>
                      </a:r>
                      <a:endParaRPr lang="ru-RU" sz="1400">
                        <a:latin typeface="Times New Roman"/>
                        <a:ea typeface="Times New Roman"/>
                      </a:endParaRPr>
                    </a:p>
                  </a:txBody>
                  <a:tcPr marL="68580" marR="68580" marT="0" marB="0"/>
                </a:tc>
              </a:tr>
              <a:tr h="5130526">
                <a:tc>
                  <a:txBody>
                    <a:bodyPr/>
                    <a:lstStyle/>
                    <a:p>
                      <a:pPr>
                        <a:spcAft>
                          <a:spcPts val="0"/>
                        </a:spcAft>
                      </a:pPr>
                      <a:r>
                        <a:rPr lang="ru-RU" sz="1400" b="1">
                          <a:latin typeface="Times New Roman"/>
                          <a:ea typeface="Times New Roman"/>
                        </a:rPr>
                        <a:t>Компетентность в области постановки целей и задач педагогической деятельности</a:t>
                      </a:r>
                      <a:endParaRPr lang="ru-RU" sz="1400">
                        <a:latin typeface="Times New Roman"/>
                        <a:ea typeface="Times New Roman"/>
                      </a:endParaRPr>
                    </a:p>
                  </a:txBody>
                  <a:tcPr marL="68580" marR="68580" marT="0" marB="0"/>
                </a:tc>
                <a:tc>
                  <a:txBody>
                    <a:bodyPr/>
                    <a:lstStyle/>
                    <a:p>
                      <a:pPr indent="45720" algn="just">
                        <a:spcAft>
                          <a:spcPts val="0"/>
                        </a:spcAft>
                        <a:tabLst>
                          <a:tab pos="160020" algn="l"/>
                        </a:tabLst>
                      </a:pPr>
                      <a:r>
                        <a:rPr lang="ru-RU" sz="1400" dirty="0">
                          <a:solidFill>
                            <a:srgbClr val="000000"/>
                          </a:solidFill>
                          <a:latin typeface="Times New Roman"/>
                          <a:ea typeface="Times New Roman"/>
                        </a:rPr>
                        <a:t>Об уровне развития компетентности педагога в </a:t>
                      </a:r>
                      <a:r>
                        <a:rPr lang="ru-RU" sz="1400" dirty="0">
                          <a:latin typeface="Times New Roman"/>
                          <a:ea typeface="Times New Roman"/>
                        </a:rPr>
                        <a:t>области постановки целей и задач педагогической деятельности</a:t>
                      </a:r>
                      <a:r>
                        <a:rPr lang="ru-RU" sz="1400" dirty="0">
                          <a:solidFill>
                            <a:srgbClr val="000000"/>
                          </a:solidFill>
                          <a:latin typeface="Times New Roman"/>
                          <a:ea typeface="Times New Roman"/>
                        </a:rPr>
                        <a:t> можно судить по следующим критериям: </a:t>
                      </a:r>
                      <a:endParaRPr lang="ru-RU" sz="1400" dirty="0">
                        <a:latin typeface="Times New Roman"/>
                        <a:ea typeface="Times New Roman"/>
                      </a:endParaRP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разделяет тему урока и цель урока.</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Цели формулируются в понятной для ученика форме.</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Поставленные перед учащимися цели способствуют формированию позитивной мотивации и росту интереса к учебной деятельности.</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Поставленные перед учащимися цели способствуют организации индивидуальной и групповой деятельности. </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Цели, ставящиеся перед учащимися, содержат критерии, позволяющие им самостоятельно оценить качество полученных результатов.</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Задачи, выделенные педагогом, конкретизируют цель, представляя собой промежуточный результат, способствующий достижению основной цели урока.</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На начальном этапе урока учитель ставит цель и задачи, направленные на создание условий для дальнейшей эффективной работы на уроке (организацию рабочего пространства, привлечение внимания учащихся к предстоящей учебной деятельности, учебному предмету и теме урока и т.д.). </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Цели и задачи опроса носят обучающий характер, они  соответствуют предметному материалу, излагаемому педагогом. </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Цели и задачи, поставленные педагогом, способствуют развитию познавательных способностей учащихся, воспитанию социально значимых качеств личности. </a:t>
                      </a: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1285860"/>
          <a:ext cx="9144000" cy="5572140"/>
        </p:xfrm>
        <a:graphic>
          <a:graphicData uri="http://schemas.openxmlformats.org/drawingml/2006/table">
            <a:tbl>
              <a:tblPr firstRow="1" bandRow="1">
                <a:tableStyleId>{5C22544A-7EE6-4342-B048-85BDC9FD1C3A}</a:tableStyleId>
              </a:tblPr>
              <a:tblGrid>
                <a:gridCol w="1798820"/>
                <a:gridCol w="7345180"/>
              </a:tblGrid>
              <a:tr h="506558">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5065582">
                <a:tc>
                  <a:txBody>
                    <a:bodyPr/>
                    <a:lstStyle/>
                    <a:p>
                      <a:pPr>
                        <a:spcAft>
                          <a:spcPts val="0"/>
                        </a:spcAft>
                      </a:pPr>
                      <a:r>
                        <a:rPr lang="ru-RU" sz="1600" b="1" dirty="0">
                          <a:latin typeface="Times New Roman"/>
                          <a:ea typeface="Times New Roman"/>
                        </a:rPr>
                        <a:t>Компетентность в области мотивирования обучающихся </a:t>
                      </a:r>
                      <a:endParaRPr lang="ru-RU" sz="1600" dirty="0">
                        <a:latin typeface="Times New Roman"/>
                        <a:ea typeface="Times New Roman"/>
                      </a:endParaRPr>
                    </a:p>
                  </a:txBody>
                  <a:tcPr marL="68580" marR="68580" marT="0" marB="0"/>
                </a:tc>
                <a:tc>
                  <a:txBody>
                    <a:bodyPr/>
                    <a:lstStyle/>
                    <a:p>
                      <a:pPr indent="45720" algn="just">
                        <a:spcAft>
                          <a:spcPts val="0"/>
                        </a:spcAft>
                        <a:tabLst>
                          <a:tab pos="160020" algn="l"/>
                        </a:tabLst>
                      </a:pPr>
                      <a:r>
                        <a:rPr lang="ru-RU" sz="1600" dirty="0">
                          <a:solidFill>
                            <a:srgbClr val="000000"/>
                          </a:solidFill>
                          <a:latin typeface="Times New Roman"/>
                          <a:ea typeface="Times New Roman"/>
                        </a:rPr>
                        <a:t>Об уровне развития компетентности педагога в </a:t>
                      </a:r>
                      <a:r>
                        <a:rPr lang="ru-RU" sz="1600" dirty="0">
                          <a:latin typeface="Times New Roman"/>
                          <a:ea typeface="Times New Roman"/>
                        </a:rPr>
                        <a:t>области мотивирования обучающихся на осуществление учебной деятельности</a:t>
                      </a:r>
                      <a:r>
                        <a:rPr lang="ru-RU" sz="1600" dirty="0">
                          <a:solidFill>
                            <a:srgbClr val="000000"/>
                          </a:solidFill>
                          <a:latin typeface="Times New Roman"/>
                          <a:ea typeface="Times New Roman"/>
                        </a:rPr>
                        <a:t> можно судить на основе следующих критериев:</a:t>
                      </a:r>
                      <a:endParaRPr lang="ru-RU" sz="1600" dirty="0">
                        <a:latin typeface="Times New Roman"/>
                        <a:ea typeface="Times New Roman"/>
                      </a:endParaRP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демонстрирует учащимся возможности использования тех знаний, которые они освоят, на практике. </a:t>
                      </a: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демонстрирует знание приемов и методов, направленных на формирование интереса учащихся к преподаваемому предмету и теме урока. </a:t>
                      </a: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использует знания об интересах и потребностях обучающихся в организации учебной деятельности, при постановке учебных целей и задач, выборе методов и форм работы и т.д.</a:t>
                      </a: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использует педагогическое оценивание как метод повышения учебной активности и учебной мотивации учащихся.</a:t>
                      </a: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планирует использовать различные задания так, чтобы ученики почувствовали свой успех.</a:t>
                      </a:r>
                    </a:p>
                    <a:p>
                      <a:pPr marL="342900" lvl="0" indent="-342900" algn="just">
                        <a:spcAft>
                          <a:spcPts val="0"/>
                        </a:spcAft>
                        <a:buFont typeface="Arial Unicode MS"/>
                        <a:buChar char="•"/>
                        <a:tabLst>
                          <a:tab pos="99060" algn="l"/>
                          <a:tab pos="160020" algn="l"/>
                        </a:tabLst>
                      </a:pPr>
                      <a:r>
                        <a:rPr lang="ru-RU" sz="1600" dirty="0">
                          <a:latin typeface="Times New Roman"/>
                          <a:ea typeface="Times New Roman"/>
                          <a:cs typeface="Times New Roman"/>
                        </a:rPr>
                        <a:t>Учитель дает возможность обучающимся самостоятельно ставить и решать задачи в рамках изучаемой темы</a:t>
                      </a: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1214422"/>
          <a:ext cx="9144000" cy="5568751"/>
        </p:xfrm>
        <a:graphic>
          <a:graphicData uri="http://schemas.openxmlformats.org/drawingml/2006/table">
            <a:tbl>
              <a:tblPr firstRow="1" bandRow="1">
                <a:tableStyleId>{5C22544A-7EE6-4342-B048-85BDC9FD1C3A}</a:tableStyleId>
              </a:tblPr>
              <a:tblGrid>
                <a:gridCol w="1873770"/>
                <a:gridCol w="7270230"/>
              </a:tblGrid>
              <a:tr h="448111">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4481111">
                <a:tc>
                  <a:txBody>
                    <a:bodyPr/>
                    <a:lstStyle/>
                    <a:p>
                      <a:pPr>
                        <a:spcAft>
                          <a:spcPts val="0"/>
                        </a:spcAft>
                      </a:pPr>
                      <a:r>
                        <a:rPr lang="ru-RU" sz="1600" b="1" dirty="0">
                          <a:latin typeface="Times New Roman"/>
                          <a:ea typeface="Times New Roman"/>
                        </a:rPr>
                        <a:t>Компетентность в области информационной основы педагогической деятельности</a:t>
                      </a:r>
                      <a:endParaRPr lang="ru-RU" sz="1600" dirty="0">
                        <a:latin typeface="Times New Roman"/>
                        <a:ea typeface="Times New Roman"/>
                      </a:endParaRPr>
                    </a:p>
                  </a:txBody>
                  <a:tcPr marL="68580" marR="68580" marT="0" marB="0"/>
                </a:tc>
                <a:tc>
                  <a:txBody>
                    <a:bodyPr/>
                    <a:lstStyle/>
                    <a:p>
                      <a:pPr indent="45720" algn="just">
                        <a:spcAft>
                          <a:spcPts val="0"/>
                        </a:spcAft>
                      </a:pPr>
                      <a:r>
                        <a:rPr lang="ru-RU" sz="1600" dirty="0">
                          <a:latin typeface="Times New Roman"/>
                          <a:ea typeface="Times New Roman"/>
                        </a:rPr>
                        <a:t>Данная компетентность складывается из следующих компонентов: компетентность в предмете преподавания, компетентность в методах преподавания, компетентность в субъективных условиях деятельности.</a:t>
                      </a:r>
                    </a:p>
                    <a:p>
                      <a:pPr indent="45720" algn="just">
                        <a:spcAft>
                          <a:spcPts val="0"/>
                        </a:spcAft>
                      </a:pPr>
                      <a:r>
                        <a:rPr lang="ru-RU" sz="1600" b="1" dirty="0">
                          <a:solidFill>
                            <a:srgbClr val="000000"/>
                          </a:solidFill>
                          <a:latin typeface="Times New Roman"/>
                          <a:ea typeface="Times New Roman"/>
                        </a:rPr>
                        <a:t>Компетентность учителя в </a:t>
                      </a:r>
                      <a:r>
                        <a:rPr lang="ru-RU" sz="1600" b="1" dirty="0">
                          <a:latin typeface="Times New Roman"/>
                          <a:ea typeface="Times New Roman"/>
                        </a:rPr>
                        <a:t>предмете преподавания </a:t>
                      </a:r>
                      <a:r>
                        <a:rPr lang="ru-RU" sz="1600" dirty="0">
                          <a:latin typeface="Times New Roman"/>
                          <a:ea typeface="Times New Roman"/>
                        </a:rPr>
                        <a:t>отражает</a:t>
                      </a:r>
                      <a:r>
                        <a:rPr lang="ru-RU" sz="1600" b="1" dirty="0">
                          <a:latin typeface="Times New Roman"/>
                          <a:ea typeface="Times New Roman"/>
                        </a:rPr>
                        <a:t> уровень владения учебным материалом</a:t>
                      </a:r>
                      <a:r>
                        <a:rPr lang="ru-RU" sz="1600" dirty="0">
                          <a:solidFill>
                            <a:srgbClr val="000000"/>
                          </a:solidFill>
                          <a:latin typeface="Times New Roman"/>
                          <a:ea typeface="Times New Roman"/>
                        </a:rPr>
                        <a:t> </a:t>
                      </a:r>
                      <a:r>
                        <a:rPr lang="ru-RU" sz="1600" b="1" dirty="0">
                          <a:solidFill>
                            <a:srgbClr val="000000"/>
                          </a:solidFill>
                          <a:latin typeface="Times New Roman"/>
                          <a:ea typeface="Times New Roman"/>
                        </a:rPr>
                        <a:t>по предмету</a:t>
                      </a:r>
                      <a:r>
                        <a:rPr lang="ru-RU" sz="1600" dirty="0">
                          <a:solidFill>
                            <a:srgbClr val="000000"/>
                          </a:solidFill>
                          <a:latin typeface="Times New Roman"/>
                          <a:ea typeface="Times New Roman"/>
                        </a:rPr>
                        <a:t> и может быть оценена на основе следующих критериев:</a:t>
                      </a:r>
                      <a:endParaRPr lang="ru-RU" sz="1600" dirty="0">
                        <a:latin typeface="Times New Roman"/>
                        <a:ea typeface="Times New Roman"/>
                      </a:endParaRPr>
                    </a:p>
                    <a:p>
                      <a:pPr marL="342900" lvl="0" indent="-342900" algn="just">
                        <a:spcAft>
                          <a:spcPts val="0"/>
                        </a:spcAft>
                        <a:buFont typeface="Arial Unicode MS"/>
                        <a:buChar char="•"/>
                        <a:tabLst>
                          <a:tab pos="160020" algn="l"/>
                        </a:tabLst>
                      </a:pPr>
                      <a:r>
                        <a:rPr lang="ru-RU" sz="1600" dirty="0">
                          <a:latin typeface="Times New Roman"/>
                          <a:ea typeface="Times New Roman"/>
                          <a:cs typeface="Times New Roman"/>
                        </a:rPr>
                        <a:t>Учитель в ходе написания конспекта демонстрирует знание преподаваемого предмета.</a:t>
                      </a:r>
                    </a:p>
                    <a:p>
                      <a:pPr marL="342900" lvl="0" indent="-342900" algn="just">
                        <a:spcAft>
                          <a:spcPts val="0"/>
                        </a:spcAft>
                        <a:buFont typeface="Arial Unicode MS"/>
                        <a:buChar char="•"/>
                        <a:tabLst>
                          <a:tab pos="160020" algn="l"/>
                        </a:tabLst>
                      </a:pPr>
                      <a:r>
                        <a:rPr lang="ru-RU" sz="1600" dirty="0">
                          <a:latin typeface="Times New Roman"/>
                          <a:ea typeface="Times New Roman"/>
                          <a:cs typeface="Times New Roman"/>
                        </a:rPr>
                        <a:t>Учитель хорошо ориентируется в различных источниках (учебники, учебные и методические пособия, </a:t>
                      </a:r>
                      <a:r>
                        <a:rPr lang="ru-RU" sz="1600" dirty="0" err="1">
                          <a:latin typeface="Times New Roman"/>
                          <a:ea typeface="Times New Roman"/>
                          <a:cs typeface="Times New Roman"/>
                        </a:rPr>
                        <a:t>медиа-пособия</a:t>
                      </a:r>
                      <a:r>
                        <a:rPr lang="ru-RU" sz="1600" dirty="0">
                          <a:latin typeface="Times New Roman"/>
                          <a:ea typeface="Times New Roman"/>
                          <a:cs typeface="Times New Roman"/>
                        </a:rPr>
                        <a:t>, современные цифровые образовательные ресурсы и др.) по преподаваемому предмету, может дать ссылки на подходящие источники.</a:t>
                      </a:r>
                    </a:p>
                    <a:p>
                      <a:pPr marL="342900" lvl="0" indent="-342900" algn="just">
                        <a:spcAft>
                          <a:spcPts val="0"/>
                        </a:spcAft>
                        <a:buFont typeface="Arial Unicode MS"/>
                        <a:buChar char="•"/>
                        <a:tabLst>
                          <a:tab pos="160020" algn="l"/>
                        </a:tabLst>
                      </a:pPr>
                      <a:r>
                        <a:rPr lang="ru-RU" sz="1600" dirty="0">
                          <a:latin typeface="Times New Roman"/>
                          <a:ea typeface="Times New Roman"/>
                          <a:cs typeface="Times New Roman"/>
                        </a:rPr>
                        <a:t>При изложении в письменной работе основного материала по предмету учитель раскрывает связь новой темы с предыдущими и будущими темами по преподаваемому предмету. </a:t>
                      </a:r>
                    </a:p>
                    <a:p>
                      <a:pPr marL="342900" lvl="0" indent="-342900" algn="just">
                        <a:spcAft>
                          <a:spcPts val="0"/>
                        </a:spcAft>
                        <a:buFont typeface="Arial Unicode MS"/>
                        <a:buChar char="•"/>
                        <a:tabLst>
                          <a:tab pos="160020" algn="l"/>
                        </a:tabLst>
                      </a:pPr>
                      <a:r>
                        <a:rPr lang="ru-RU" sz="1600" dirty="0">
                          <a:latin typeface="Times New Roman"/>
                          <a:ea typeface="Times New Roman"/>
                          <a:cs typeface="Times New Roman"/>
                        </a:rPr>
                        <a:t>Учитель видит и раскрывает связь своего предмета с другими предметами школьной программы, связь теоретических знаний с практической деятельностью, в которой они используются.</a:t>
                      </a:r>
                    </a:p>
                    <a:p>
                      <a:pPr marL="342900" lvl="0" indent="-342900" algn="just">
                        <a:spcAft>
                          <a:spcPts val="0"/>
                        </a:spcAft>
                        <a:buFont typeface="Arial Unicode MS"/>
                        <a:buChar char="•"/>
                        <a:tabLst>
                          <a:tab pos="160020" algn="l"/>
                        </a:tabLst>
                      </a:pPr>
                      <a:r>
                        <a:rPr lang="ru-RU" sz="1600" dirty="0">
                          <a:latin typeface="Times New Roman"/>
                          <a:ea typeface="Times New Roman"/>
                          <a:cs typeface="Times New Roman"/>
                        </a:rPr>
                        <a:t>Учитель представляет материал в доступной учащимся форме в соответствии с дидактическими принципами.</a:t>
                      </a:r>
                    </a:p>
                    <a:p>
                      <a:pPr indent="45720" algn="just">
                        <a:spcAft>
                          <a:spcPts val="0"/>
                        </a:spcAft>
                        <a:tabLst>
                          <a:tab pos="160020" algn="l"/>
                        </a:tabLst>
                      </a:pPr>
                      <a:endParaRPr lang="ru-RU" sz="1600" dirty="0">
                        <a:latin typeface="Times New Roman"/>
                        <a:ea typeface="Times New Roman"/>
                        <a:cs typeface="Times New Roman"/>
                      </a:endParaRP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1214422"/>
          <a:ext cx="9144000" cy="5643578"/>
        </p:xfrm>
        <a:graphic>
          <a:graphicData uri="http://schemas.openxmlformats.org/drawingml/2006/table">
            <a:tbl>
              <a:tblPr firstRow="1" bandRow="1">
                <a:tableStyleId>{5C22544A-7EE6-4342-B048-85BDC9FD1C3A}</a:tableStyleId>
              </a:tblPr>
              <a:tblGrid>
                <a:gridCol w="1873770"/>
                <a:gridCol w="7270230"/>
              </a:tblGrid>
              <a:tr h="513052">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5130526">
                <a:tc>
                  <a:txBody>
                    <a:bodyPr/>
                    <a:lstStyle/>
                    <a:p>
                      <a:pPr>
                        <a:spcAft>
                          <a:spcPts val="0"/>
                        </a:spcAft>
                      </a:pPr>
                      <a:r>
                        <a:rPr lang="ru-RU" sz="1600" b="1" dirty="0">
                          <a:latin typeface="Times New Roman"/>
                          <a:ea typeface="Times New Roman"/>
                        </a:rPr>
                        <a:t>Компетентность в области информационной основы педагогической деятельности</a:t>
                      </a:r>
                      <a:endParaRPr lang="ru-RU" sz="1600" dirty="0">
                        <a:latin typeface="Times New Roman"/>
                        <a:ea typeface="Times New Roman"/>
                      </a:endParaRPr>
                    </a:p>
                  </a:txBody>
                  <a:tcPr marL="68580" marR="68580" marT="0" marB="0"/>
                </a:tc>
                <a:tc>
                  <a:txBody>
                    <a:bodyPr/>
                    <a:lstStyle/>
                    <a:p>
                      <a:r>
                        <a:rPr lang="ru-RU" sz="1800" b="1" kern="1200" dirty="0" smtClean="0">
                          <a:solidFill>
                            <a:schemeClr val="dk1"/>
                          </a:solidFill>
                          <a:latin typeface="Times New Roman" pitchFamily="18" charset="0"/>
                          <a:ea typeface="+mn-ea"/>
                          <a:cs typeface="Times New Roman" pitchFamily="18" charset="0"/>
                        </a:rPr>
                        <a:t>Компетентность педагога в методах преподавания </a:t>
                      </a:r>
                      <a:r>
                        <a:rPr lang="ru-RU" sz="1800" kern="1200" dirty="0" smtClean="0">
                          <a:solidFill>
                            <a:schemeClr val="dk1"/>
                          </a:solidFill>
                          <a:latin typeface="Times New Roman" pitchFamily="18" charset="0"/>
                          <a:ea typeface="+mn-ea"/>
                          <a:cs typeface="Times New Roman" pitchFamily="18" charset="0"/>
                        </a:rPr>
                        <a:t>отражает методическую грамотность педагога, включая владение современными информационно-коммуникативными технологиями. Об уровне развития данной компетентности можно судить на основе следующих критериев:</a:t>
                      </a:r>
                    </a:p>
                    <a:p>
                      <a:pPr lvl="0">
                        <a:buFont typeface="Arial" pitchFamily="34" charset="0"/>
                        <a:buChar char="•"/>
                      </a:pPr>
                      <a:r>
                        <a:rPr lang="ru-RU" sz="1800" kern="1200" dirty="0" smtClean="0">
                          <a:solidFill>
                            <a:schemeClr val="dk1"/>
                          </a:solidFill>
                          <a:latin typeface="Times New Roman" pitchFamily="18" charset="0"/>
                          <a:ea typeface="+mn-ea"/>
                          <a:cs typeface="Times New Roman" pitchFamily="18" charset="0"/>
                        </a:rPr>
                        <a:t>Учитель демонстрирует владение современными методами преподавания.</a:t>
                      </a:r>
                    </a:p>
                    <a:p>
                      <a:pPr lvl="0">
                        <a:buFont typeface="Arial" pitchFamily="34" charset="0"/>
                        <a:buChar char="•"/>
                      </a:pPr>
                      <a:r>
                        <a:rPr lang="ru-RU" sz="1800" kern="1200" dirty="0" smtClean="0">
                          <a:solidFill>
                            <a:schemeClr val="dk1"/>
                          </a:solidFill>
                          <a:latin typeface="Times New Roman" pitchFamily="18" charset="0"/>
                          <a:ea typeface="+mn-ea"/>
                          <a:cs typeface="Times New Roman" pitchFamily="18" charset="0"/>
                        </a:rPr>
                        <a:t>Представленные  в конспекте методы соответствуют поставленным целям и задачам, содержанию изучаемого предмета, теме урока, условиям и времени, отведенному на изучение темы.</a:t>
                      </a:r>
                    </a:p>
                    <a:p>
                      <a:pPr lvl="0">
                        <a:buFont typeface="Arial" pitchFamily="34" charset="0"/>
                        <a:buChar char="•"/>
                      </a:pPr>
                      <a:r>
                        <a:rPr lang="ru-RU" sz="1800" kern="1200" dirty="0" smtClean="0">
                          <a:solidFill>
                            <a:schemeClr val="dk1"/>
                          </a:solidFill>
                          <a:latin typeface="Times New Roman" pitchFamily="18" charset="0"/>
                          <a:ea typeface="+mn-ea"/>
                          <a:cs typeface="Times New Roman" pitchFamily="18" charset="0"/>
                        </a:rPr>
                        <a:t>Учитель демонстрирует умение работать с различными информационными ресурсами и программно-методическими комплексами, современными информационно-коммуникативными технологиями, компьютерными и </a:t>
                      </a:r>
                      <a:r>
                        <a:rPr lang="ru-RU" sz="1800" kern="1200" dirty="0" err="1" smtClean="0">
                          <a:solidFill>
                            <a:schemeClr val="dk1"/>
                          </a:solidFill>
                          <a:latin typeface="Times New Roman" pitchFamily="18" charset="0"/>
                          <a:ea typeface="+mn-ea"/>
                          <a:cs typeface="Times New Roman" pitchFamily="18" charset="0"/>
                        </a:rPr>
                        <a:t>мультимедийными</a:t>
                      </a:r>
                      <a:r>
                        <a:rPr lang="ru-RU" sz="1800" kern="1200" dirty="0" smtClean="0">
                          <a:solidFill>
                            <a:schemeClr val="dk1"/>
                          </a:solidFill>
                          <a:latin typeface="Times New Roman" pitchFamily="18" charset="0"/>
                          <a:ea typeface="+mn-ea"/>
                          <a:cs typeface="Times New Roman" pitchFamily="18" charset="0"/>
                        </a:rPr>
                        <a:t> технологиями, цифровыми образовательными ресурсами.</a:t>
                      </a:r>
                    </a:p>
                    <a:p>
                      <a:pPr indent="45720" algn="just">
                        <a:spcAft>
                          <a:spcPts val="0"/>
                        </a:spcAft>
                        <a:tabLst>
                          <a:tab pos="160020" algn="l"/>
                        </a:tabLst>
                      </a:pPr>
                      <a:endParaRPr lang="ru-RU" sz="1600" dirty="0">
                        <a:latin typeface="Times New Roman"/>
                        <a:ea typeface="Times New Roman"/>
                        <a:cs typeface="Times New Roman"/>
                      </a:endParaRP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1214422"/>
          <a:ext cx="9144000" cy="5643578"/>
        </p:xfrm>
        <a:graphic>
          <a:graphicData uri="http://schemas.openxmlformats.org/drawingml/2006/table">
            <a:tbl>
              <a:tblPr firstRow="1" bandRow="1">
                <a:tableStyleId>{5C22544A-7EE6-4342-B048-85BDC9FD1C3A}</a:tableStyleId>
              </a:tblPr>
              <a:tblGrid>
                <a:gridCol w="1873770"/>
                <a:gridCol w="7270230"/>
              </a:tblGrid>
              <a:tr h="513052">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5130526">
                <a:tc>
                  <a:txBody>
                    <a:bodyPr/>
                    <a:lstStyle/>
                    <a:p>
                      <a:pPr>
                        <a:spcAft>
                          <a:spcPts val="0"/>
                        </a:spcAft>
                      </a:pPr>
                      <a:r>
                        <a:rPr lang="ru-RU" sz="1600" b="1" dirty="0">
                          <a:latin typeface="Times New Roman"/>
                          <a:ea typeface="Times New Roman"/>
                        </a:rPr>
                        <a:t>Компетентность в области информационной основы педагогической деятельности</a:t>
                      </a:r>
                      <a:endParaRPr lang="ru-RU" sz="1600" dirty="0">
                        <a:latin typeface="Times New Roman"/>
                        <a:ea typeface="Times New Roman"/>
                      </a:endParaRPr>
                    </a:p>
                  </a:txBody>
                  <a:tcPr marL="68580" marR="68580" marT="0" marB="0"/>
                </a:tc>
                <a:tc>
                  <a:txBody>
                    <a:bodyPr/>
                    <a:lstStyle/>
                    <a:p>
                      <a:pPr indent="45720" algn="just">
                        <a:spcAft>
                          <a:spcPts val="0"/>
                        </a:spcAft>
                        <a:tabLst>
                          <a:tab pos="160020" algn="l"/>
                        </a:tabLst>
                      </a:pPr>
                      <a:r>
                        <a:rPr lang="ru-RU" sz="1800" dirty="0" smtClean="0">
                          <a:solidFill>
                            <a:srgbClr val="000000"/>
                          </a:solidFill>
                          <a:latin typeface="Times New Roman"/>
                          <a:ea typeface="Times New Roman"/>
                        </a:rPr>
                        <a:t>Об уровне развития </a:t>
                      </a:r>
                      <a:r>
                        <a:rPr lang="ru-RU" sz="1800" b="1" dirty="0" smtClean="0">
                          <a:solidFill>
                            <a:srgbClr val="000000"/>
                          </a:solidFill>
                          <a:latin typeface="Times New Roman"/>
                          <a:ea typeface="Times New Roman"/>
                        </a:rPr>
                        <a:t>компетентности педагога в </a:t>
                      </a:r>
                      <a:r>
                        <a:rPr lang="ru-RU" sz="1800" b="1" dirty="0" smtClean="0">
                          <a:latin typeface="Times New Roman"/>
                          <a:ea typeface="Times New Roman"/>
                        </a:rPr>
                        <a:t>субъективных условиях деятельности</a:t>
                      </a:r>
                      <a:r>
                        <a:rPr lang="ru-RU" sz="1800" dirty="0" smtClean="0">
                          <a:solidFill>
                            <a:srgbClr val="000000"/>
                          </a:solidFill>
                          <a:latin typeface="Times New Roman"/>
                          <a:ea typeface="Times New Roman"/>
                        </a:rPr>
                        <a:t> можно судить на основе следующих критериев:</a:t>
                      </a:r>
                      <a:endParaRPr lang="ru-RU" sz="1800" dirty="0" smtClean="0">
                        <a:latin typeface="Times New Roman"/>
                        <a:ea typeface="Times New Roman"/>
                      </a:endParaRPr>
                    </a:p>
                    <a:p>
                      <a:pPr marL="342900" lvl="0" indent="-342900" algn="just">
                        <a:spcAft>
                          <a:spcPts val="0"/>
                        </a:spcAft>
                        <a:buFont typeface="Arial Unicode MS"/>
                        <a:buChar char="•"/>
                        <a:tabLst>
                          <a:tab pos="160020" algn="l"/>
                        </a:tabLst>
                      </a:pPr>
                      <a:r>
                        <a:rPr lang="ru-RU" sz="1800" dirty="0" smtClean="0">
                          <a:latin typeface="Times New Roman"/>
                          <a:ea typeface="Times New Roman"/>
                          <a:cs typeface="Times New Roman"/>
                        </a:rPr>
                        <a:t>При постановке целей, выборе форм и методов мотивирования и организации учебной деятельности педагог ориентируется на индивидуальные особенности и специфику взаимоотношений обучающихся.</a:t>
                      </a:r>
                    </a:p>
                    <a:p>
                      <a:pPr marL="342900" lvl="0" indent="-342900" algn="just">
                        <a:spcAft>
                          <a:spcPts val="0"/>
                        </a:spcAft>
                        <a:buFont typeface="Arial Unicode MS"/>
                        <a:buChar char="•"/>
                        <a:tabLst>
                          <a:tab pos="160020" algn="l"/>
                        </a:tabLst>
                      </a:pPr>
                      <a:r>
                        <a:rPr lang="ru-RU" sz="1800" dirty="0" smtClean="0">
                          <a:latin typeface="Times New Roman"/>
                          <a:ea typeface="Times New Roman"/>
                          <a:cs typeface="Times New Roman"/>
                        </a:rPr>
                        <a:t>Представленные  в конспекте методы выбраны в соответствии с возрастным  и индивидуальным особенностям учащихся, с которыми он работает.</a:t>
                      </a:r>
                    </a:p>
                    <a:p>
                      <a:pPr marL="342900" lvl="0" indent="-342900" algn="just">
                        <a:spcAft>
                          <a:spcPts val="0"/>
                        </a:spcAft>
                        <a:buFont typeface="Arial Unicode MS"/>
                        <a:buChar char="•"/>
                        <a:tabLst>
                          <a:tab pos="160020" algn="l"/>
                        </a:tabLst>
                      </a:pPr>
                      <a:r>
                        <a:rPr lang="ru-RU" sz="1800" dirty="0" smtClean="0">
                          <a:latin typeface="Times New Roman"/>
                          <a:ea typeface="Times New Roman"/>
                          <a:cs typeface="Times New Roman"/>
                        </a:rPr>
                        <a:t>Педагог планирует работу таким образом, чтобы получать информацию об уровне усвоения учебного материала различными обучающимися.</a:t>
                      </a:r>
                    </a:p>
                    <a:p>
                      <a:r>
                        <a:rPr lang="ru-RU" sz="1800" dirty="0" smtClean="0">
                          <a:latin typeface="Times New Roman"/>
                          <a:ea typeface="Times New Roman"/>
                        </a:rPr>
                        <a:t>Педагог демонстрирует владение методами работы со слабоуспевающими обучающимися.</a:t>
                      </a:r>
                      <a:endParaRPr lang="ru-RU" sz="1600" dirty="0">
                        <a:latin typeface="Times New Roman"/>
                        <a:ea typeface="Times New Roman"/>
                        <a:cs typeface="Times New Roman"/>
                      </a:endParaRP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fontScale="90000"/>
          </a:bodyPr>
          <a:lstStyle/>
          <a:p>
            <a:r>
              <a:rPr lang="ru-RU" sz="2700"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0" y="500042"/>
          <a:ext cx="9144000" cy="6357958"/>
        </p:xfrm>
        <a:graphic>
          <a:graphicData uri="http://schemas.openxmlformats.org/drawingml/2006/table">
            <a:tbl>
              <a:tblPr firstRow="1" bandRow="1">
                <a:tableStyleId>{5C22544A-7EE6-4342-B048-85BDC9FD1C3A}</a:tableStyleId>
              </a:tblPr>
              <a:tblGrid>
                <a:gridCol w="1873770"/>
                <a:gridCol w="7270230"/>
              </a:tblGrid>
              <a:tr h="547583">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5810375">
                <a:tc>
                  <a:txBody>
                    <a:bodyPr/>
                    <a:lstStyle/>
                    <a:p>
                      <a:pPr>
                        <a:spcAft>
                          <a:spcPts val="0"/>
                        </a:spcAft>
                      </a:pPr>
                      <a:r>
                        <a:rPr lang="ru-RU" sz="1400" b="1" dirty="0">
                          <a:latin typeface="Times New Roman"/>
                          <a:ea typeface="Times New Roman"/>
                        </a:rPr>
                        <a:t>Компетентность в области разработки программ и принятия педагогических решений</a:t>
                      </a:r>
                      <a:endParaRPr lang="ru-RU" sz="1400" dirty="0">
                        <a:latin typeface="Times New Roman"/>
                        <a:ea typeface="Times New Roman"/>
                      </a:endParaRPr>
                    </a:p>
                  </a:txBody>
                  <a:tcPr marL="68580" marR="68580" marT="0" marB="0"/>
                </a:tc>
                <a:tc>
                  <a:txBody>
                    <a:bodyPr/>
                    <a:lstStyle/>
                    <a:p>
                      <a:pPr indent="45720" algn="just">
                        <a:spcAft>
                          <a:spcPts val="0"/>
                        </a:spcAft>
                      </a:pPr>
                      <a:r>
                        <a:rPr lang="ru-RU" sz="1300" dirty="0">
                          <a:latin typeface="Times New Roman"/>
                          <a:ea typeface="Times New Roman"/>
                        </a:rPr>
                        <a:t>Данная компетентность складывается из следующих компонентов: умение выбрать и реализовать типовые образовательные программы, умение разработать собственную программу, методические и дидактические материалы, умение принимать решения в педагогических ситуациях. </a:t>
                      </a:r>
                    </a:p>
                    <a:p>
                      <a:pPr indent="45720" algn="just">
                        <a:spcAft>
                          <a:spcPts val="0"/>
                        </a:spcAft>
                      </a:pPr>
                      <a:r>
                        <a:rPr lang="ru-RU" sz="1300" dirty="0">
                          <a:solidFill>
                            <a:srgbClr val="000000"/>
                          </a:solidFill>
                          <a:latin typeface="Times New Roman"/>
                          <a:ea typeface="Times New Roman"/>
                        </a:rPr>
                        <a:t>Об уровне развития </a:t>
                      </a:r>
                      <a:r>
                        <a:rPr lang="ru-RU" sz="1300" b="1" dirty="0">
                          <a:latin typeface="Times New Roman"/>
                          <a:ea typeface="Times New Roman"/>
                        </a:rPr>
                        <a:t>умения выбрать и реализовать типовые образовательные программы</a:t>
                      </a:r>
                      <a:r>
                        <a:rPr lang="ru-RU" sz="1300" dirty="0">
                          <a:latin typeface="Times New Roman"/>
                          <a:ea typeface="Times New Roman"/>
                        </a:rPr>
                        <a:t>, а также </a:t>
                      </a:r>
                      <a:r>
                        <a:rPr lang="ru-RU" sz="1300" b="1" dirty="0">
                          <a:latin typeface="Times New Roman"/>
                          <a:ea typeface="Times New Roman"/>
                        </a:rPr>
                        <a:t>разработать собственную программу, методические и дидактические материалы,</a:t>
                      </a:r>
                      <a:r>
                        <a:rPr lang="ru-RU" sz="1300" dirty="0">
                          <a:solidFill>
                            <a:srgbClr val="000000"/>
                          </a:solidFill>
                          <a:latin typeface="Times New Roman"/>
                          <a:ea typeface="Times New Roman"/>
                        </a:rPr>
                        <a:t> </a:t>
                      </a:r>
                      <a:r>
                        <a:rPr lang="ru-RU" sz="1300" b="1" dirty="0">
                          <a:solidFill>
                            <a:srgbClr val="000000"/>
                          </a:solidFill>
                          <a:latin typeface="Times New Roman"/>
                          <a:ea typeface="Times New Roman"/>
                        </a:rPr>
                        <a:t>с учетом требований </a:t>
                      </a:r>
                      <a:r>
                        <a:rPr lang="ru-RU" sz="1300" b="1" dirty="0">
                          <a:latin typeface="Times New Roman"/>
                          <a:ea typeface="Times New Roman"/>
                        </a:rPr>
                        <a:t>основных нормативных документов</a:t>
                      </a:r>
                      <a:r>
                        <a:rPr lang="ru-RU" sz="1300" dirty="0">
                          <a:solidFill>
                            <a:srgbClr val="000000"/>
                          </a:solidFill>
                          <a:latin typeface="Times New Roman"/>
                          <a:ea typeface="Times New Roman"/>
                        </a:rPr>
                        <a:t> можно судить на основе следующих критериев:</a:t>
                      </a:r>
                      <a:endParaRPr lang="ru-RU" sz="1300" dirty="0">
                        <a:latin typeface="Times New Roman"/>
                        <a:ea typeface="Times New Roman"/>
                      </a:endParaRP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При подготовке к уроку педагог учитывает требования основных нормативных документов, определяющих содержание и результаты учебной деятельности по предмету: государственный образовательный стандарт, конвенцию о правах ребенка, базовые образовательные программы ОУ, содержание основных учебников и учебно-методических комплексов по преподаваемому предмету, допущенных или рекомендованных </a:t>
                      </a:r>
                      <a:r>
                        <a:rPr lang="ru-RU" sz="1300" dirty="0" err="1">
                          <a:latin typeface="Times New Roman"/>
                          <a:ea typeface="Times New Roman"/>
                          <a:cs typeface="Times New Roman"/>
                        </a:rPr>
                        <a:t>Минобрнауки</a:t>
                      </a:r>
                      <a:r>
                        <a:rPr lang="ru-RU" sz="1300" dirty="0">
                          <a:latin typeface="Times New Roman"/>
                          <a:ea typeface="Times New Roman"/>
                          <a:cs typeface="Times New Roman"/>
                        </a:rPr>
                        <a:t> РФ, основные учебные программы, УМК, методических и дидактических материалы по преподаваемому предмету и т.д.</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Конспект урока составлен с учетом темпа усвоения учебного материала учащимися.</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Конспект урока составлен с учетом поэтапного освоения (преемственности) учебного материала в рамках преподаваемого предмета и программы.</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Учитель демонстрирует умение вносить изменения в существующие дидактические и методические материалы с целью достижения более высоких результатов.</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Учитель использует самостоятельно разработанные программные, методические или дидактические материалы по предмету.</a:t>
                      </a:r>
                    </a:p>
                    <a:p>
                      <a:pPr indent="45720" algn="just">
                        <a:spcAft>
                          <a:spcPts val="0"/>
                        </a:spcAft>
                        <a:tabLst>
                          <a:tab pos="-1485900" algn="l"/>
                          <a:tab pos="160020" algn="l"/>
                        </a:tabLst>
                      </a:pPr>
                      <a:r>
                        <a:rPr lang="ru-RU" sz="1300" dirty="0">
                          <a:solidFill>
                            <a:srgbClr val="000000"/>
                          </a:solidFill>
                          <a:latin typeface="Times New Roman"/>
                          <a:ea typeface="Times New Roman"/>
                        </a:rPr>
                        <a:t>Об уровне развития </a:t>
                      </a:r>
                      <a:r>
                        <a:rPr lang="ru-RU" sz="1300" b="1" dirty="0">
                          <a:latin typeface="Times New Roman"/>
                          <a:ea typeface="Times New Roman"/>
                        </a:rPr>
                        <a:t>умения принимать решения</a:t>
                      </a:r>
                      <a:r>
                        <a:rPr lang="ru-RU" sz="1300" dirty="0">
                          <a:latin typeface="Times New Roman"/>
                          <a:ea typeface="Times New Roman"/>
                        </a:rPr>
                        <a:t> в педагогических ситуациях </a:t>
                      </a:r>
                      <a:r>
                        <a:rPr lang="ru-RU" sz="1300" dirty="0">
                          <a:solidFill>
                            <a:srgbClr val="000000"/>
                          </a:solidFill>
                          <a:latin typeface="Times New Roman"/>
                          <a:ea typeface="Times New Roman"/>
                        </a:rPr>
                        <a:t>можно судить на основе следующих критериев:</a:t>
                      </a:r>
                      <a:endParaRPr lang="ru-RU" sz="1300" dirty="0">
                        <a:latin typeface="Times New Roman"/>
                        <a:ea typeface="Times New Roman"/>
                      </a:endParaRP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Педагог демонстрирует умение аргументировать предлагаемые им решения.</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Педагогические решения, отраженные в письменной работе, отличаются обоснованностью и целесообразностью.</a:t>
                      </a:r>
                    </a:p>
                    <a:p>
                      <a:pPr marL="342900" lvl="0" indent="-342900" algn="just">
                        <a:spcAft>
                          <a:spcPts val="0"/>
                        </a:spcAft>
                        <a:buFont typeface="Arial Unicode MS"/>
                        <a:buChar char="•"/>
                        <a:tabLst>
                          <a:tab pos="160020" algn="l"/>
                        </a:tabLst>
                      </a:pPr>
                      <a:r>
                        <a:rPr lang="ru-RU" sz="1300" dirty="0">
                          <a:latin typeface="Times New Roman"/>
                          <a:ea typeface="Times New Roman"/>
                          <a:cs typeface="Times New Roman"/>
                        </a:rPr>
                        <a:t>Педагог демонстрирует умение адекватно изменять стратегию действий в случае, если не удается достичь поставленных целей.</a:t>
                      </a: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143000"/>
          </a:xfrm>
        </p:spPr>
        <p:txBody>
          <a:bodyPr>
            <a:normAutofit fontScale="90000"/>
          </a:bodyPr>
          <a:lstStyle/>
          <a:p>
            <a:r>
              <a:rPr lang="ru-RU" sz="3100" b="1" dirty="0" smtClean="0"/>
              <a:t>Критерии оценки письменной работы педагога</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214282" y="571480"/>
          <a:ext cx="8715436" cy="6143668"/>
        </p:xfrm>
        <a:graphic>
          <a:graphicData uri="http://schemas.openxmlformats.org/drawingml/2006/table">
            <a:tbl>
              <a:tblPr firstRow="1" bandRow="1">
                <a:tableStyleId>{5C22544A-7EE6-4342-B048-85BDC9FD1C3A}</a:tableStyleId>
              </a:tblPr>
              <a:tblGrid>
                <a:gridCol w="1785950"/>
                <a:gridCol w="6929486"/>
              </a:tblGrid>
              <a:tr h="558514">
                <a:tc>
                  <a:txBody>
                    <a:bodyPr/>
                    <a:lstStyle/>
                    <a:p>
                      <a:pPr algn="ctr">
                        <a:spcAft>
                          <a:spcPts val="0"/>
                        </a:spcAft>
                      </a:pPr>
                      <a:r>
                        <a:rPr lang="ru-RU" sz="1400" b="1" dirty="0">
                          <a:latin typeface="Times New Roman"/>
                          <a:ea typeface="Times New Roman"/>
                        </a:rPr>
                        <a:t>Оцениваемые характеристики</a:t>
                      </a:r>
                      <a:endParaRPr lang="ru-RU" sz="1400" dirty="0">
                        <a:latin typeface="Times New Roman"/>
                        <a:ea typeface="Times New Roman"/>
                      </a:endParaRPr>
                    </a:p>
                  </a:txBody>
                  <a:tcPr marL="68580" marR="68580" marT="0" marB="0"/>
                </a:tc>
                <a:tc>
                  <a:txBody>
                    <a:bodyPr/>
                    <a:lstStyle/>
                    <a:p>
                      <a:pPr algn="ctr">
                        <a:spcAft>
                          <a:spcPts val="0"/>
                        </a:spcAft>
                      </a:pPr>
                      <a:r>
                        <a:rPr lang="ru-RU" sz="1400" b="1" dirty="0">
                          <a:latin typeface="Times New Roman"/>
                          <a:ea typeface="Times New Roman"/>
                        </a:rPr>
                        <a:t>Критерии оценки</a:t>
                      </a:r>
                      <a:endParaRPr lang="ru-RU" sz="1400" dirty="0">
                        <a:latin typeface="Times New Roman"/>
                        <a:ea typeface="Times New Roman"/>
                      </a:endParaRPr>
                    </a:p>
                  </a:txBody>
                  <a:tcPr marL="68580" marR="68580" marT="0" marB="0"/>
                </a:tc>
              </a:tr>
              <a:tr h="5585154">
                <a:tc>
                  <a:txBody>
                    <a:bodyPr/>
                    <a:lstStyle/>
                    <a:p>
                      <a:pPr>
                        <a:spcAft>
                          <a:spcPts val="0"/>
                        </a:spcAft>
                      </a:pPr>
                      <a:r>
                        <a:rPr lang="ru-RU" sz="1400" b="1">
                          <a:latin typeface="Times New Roman"/>
                          <a:ea typeface="Times New Roman"/>
                        </a:rPr>
                        <a:t>Компетентность в области организации учебной деятельности.</a:t>
                      </a:r>
                      <a:endParaRPr lang="ru-RU" sz="1400">
                        <a:latin typeface="Times New Roman"/>
                        <a:ea typeface="Times New Roman"/>
                      </a:endParaRPr>
                    </a:p>
                  </a:txBody>
                  <a:tcPr marL="68580" marR="68580" marT="0" marB="0"/>
                </a:tc>
                <a:tc>
                  <a:txBody>
                    <a:bodyPr/>
                    <a:lstStyle/>
                    <a:p>
                      <a:pPr indent="45720" algn="just">
                        <a:spcAft>
                          <a:spcPts val="0"/>
                        </a:spcAft>
                        <a:tabLst>
                          <a:tab pos="160020" algn="l"/>
                        </a:tabLst>
                      </a:pPr>
                      <a:r>
                        <a:rPr lang="ru-RU" sz="1400" dirty="0">
                          <a:solidFill>
                            <a:srgbClr val="000000"/>
                          </a:solidFill>
                          <a:latin typeface="Times New Roman"/>
                          <a:ea typeface="Times New Roman"/>
                        </a:rPr>
                        <a:t>Об уровне развития компетентности педагога в </a:t>
                      </a:r>
                      <a:r>
                        <a:rPr lang="ru-RU" sz="1400" dirty="0">
                          <a:latin typeface="Times New Roman"/>
                          <a:ea typeface="Times New Roman"/>
                        </a:rPr>
                        <a:t>области организации учебной деятельности </a:t>
                      </a:r>
                      <a:r>
                        <a:rPr lang="ru-RU" sz="1400" dirty="0">
                          <a:solidFill>
                            <a:srgbClr val="000000"/>
                          </a:solidFill>
                          <a:latin typeface="Times New Roman"/>
                          <a:ea typeface="Times New Roman"/>
                        </a:rPr>
                        <a:t>можно судить </a:t>
                      </a:r>
                      <a:r>
                        <a:rPr lang="ru-RU" sz="1400" dirty="0">
                          <a:latin typeface="Times New Roman"/>
                          <a:ea typeface="Times New Roman"/>
                        </a:rPr>
                        <a:t>на основе следующих критериев:</a:t>
                      </a:r>
                      <a:r>
                        <a:rPr lang="ru-RU" sz="1400" b="1" dirty="0">
                          <a:latin typeface="Times New Roman"/>
                          <a:ea typeface="Times New Roman"/>
                        </a:rPr>
                        <a:t> </a:t>
                      </a:r>
                      <a:endParaRPr lang="ru-RU" sz="1400" dirty="0">
                        <a:latin typeface="Times New Roman"/>
                        <a:ea typeface="Times New Roman"/>
                      </a:endParaRP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ставит цель и задачи, структурирующие и организующие деятельность учащихся на каждом из этапов урока.</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владеет методами организации индивидуальной и совместной деятельности учащихся, направленной на решение поставленных целей и задач.</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демонстрирует владение методами и приемами создания рабочей атмосферы на уроке, поддержания дисциплины.</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демонстрирует способность устанавливать отношения сотрудничества с учащимися, умение вести с ними диалог.</a:t>
                      </a:r>
                    </a:p>
                    <a:p>
                      <a:pPr marL="342900" lvl="0" indent="-342900" algn="just">
                        <a:spcAft>
                          <a:spcPts val="0"/>
                        </a:spcAft>
                        <a:buFont typeface="Arial Unicode MS"/>
                        <a:buChar char="•"/>
                        <a:tabLst>
                          <a:tab pos="160020" algn="l"/>
                        </a:tabLst>
                      </a:pPr>
                      <a:r>
                        <a:rPr lang="ru-RU" sz="1400" dirty="0">
                          <a:latin typeface="Times New Roman"/>
                          <a:ea typeface="Times New Roman"/>
                          <a:cs typeface="Times New Roman"/>
                        </a:rPr>
                        <a:t>Учитель использует методы, побуждающие обучающихся самостоятельно рассуждать.</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демонстрирует умение включать новый материал в систему уже освоенных знаний обучающихся.</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демонстрирует умение организовать обучающихся для поиска дополнительной информации, необходимой при решении учебной задачи (книги, </a:t>
                      </a:r>
                      <a:r>
                        <a:rPr lang="ru-RU" sz="1400" spc="-20" dirty="0">
                          <a:latin typeface="Times New Roman"/>
                          <a:ea typeface="Times New Roman"/>
                          <a:cs typeface="Times New Roman"/>
                        </a:rPr>
                        <a:t>компьютерные и </a:t>
                      </a:r>
                      <a:r>
                        <a:rPr lang="ru-RU" sz="1400" spc="-20" dirty="0" err="1">
                          <a:latin typeface="Times New Roman"/>
                          <a:ea typeface="Times New Roman"/>
                          <a:cs typeface="Times New Roman"/>
                        </a:rPr>
                        <a:t>медиа-пособия</a:t>
                      </a:r>
                      <a:r>
                        <a:rPr lang="ru-RU" sz="1400" spc="-20" dirty="0">
                          <a:latin typeface="Times New Roman"/>
                          <a:ea typeface="Times New Roman"/>
                          <a:cs typeface="Times New Roman"/>
                        </a:rPr>
                        <a:t>, цифровые образовательные ресурсы и др.).</a:t>
                      </a:r>
                      <a:endParaRPr lang="ru-RU" sz="1400" dirty="0">
                        <a:latin typeface="Times New Roman"/>
                        <a:ea typeface="Times New Roman"/>
                        <a:cs typeface="Times New Roman"/>
                      </a:endParaRP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может точно сформулировать критерии, на основе которых он оценивает ответы учащихся.</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показывает учащимся, на основе каких критериев производится оценка их ответов.</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умеет сочетать методы педагогического оценивания, </a:t>
                      </a:r>
                      <a:r>
                        <a:rPr lang="ru-RU" sz="1400" dirty="0" err="1">
                          <a:latin typeface="Times New Roman"/>
                          <a:ea typeface="Times New Roman"/>
                          <a:cs typeface="Times New Roman"/>
                        </a:rPr>
                        <a:t>взаимооценки</a:t>
                      </a:r>
                      <a:r>
                        <a:rPr lang="ru-RU" sz="1400" dirty="0">
                          <a:latin typeface="Times New Roman"/>
                          <a:ea typeface="Times New Roman"/>
                          <a:cs typeface="Times New Roman"/>
                        </a:rPr>
                        <a:t> и самооценки обучающихся.</a:t>
                      </a:r>
                    </a:p>
                    <a:p>
                      <a:pPr marL="342900" lvl="0" indent="-342900" algn="just">
                        <a:spcAft>
                          <a:spcPts val="0"/>
                        </a:spcAft>
                        <a:buFont typeface="Arial Unicode MS"/>
                        <a:buChar char="•"/>
                        <a:tabLst>
                          <a:tab pos="99060" algn="l"/>
                          <a:tab pos="160020" algn="l"/>
                        </a:tabLst>
                      </a:pPr>
                      <a:r>
                        <a:rPr lang="ru-RU" sz="1400" dirty="0">
                          <a:latin typeface="Times New Roman"/>
                          <a:ea typeface="Times New Roman"/>
                          <a:cs typeface="Times New Roman"/>
                        </a:rPr>
                        <a:t>Учитель использует  методы,  способствующие формированию навыков самооценки учебной деятельности обучающимися.</a:t>
                      </a: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fontScale="90000"/>
          </a:bodyPr>
          <a:lstStyle/>
          <a:p>
            <a:r>
              <a:rPr lang="ru-RU" sz="3100" b="1" dirty="0" smtClean="0">
                <a:solidFill>
                  <a:srgbClr val="CC3399"/>
                </a:solidFill>
              </a:rPr>
              <a:t>Схема оценки письменной работы педагога</a:t>
            </a:r>
            <a:r>
              <a:rPr lang="ru-RU" dirty="0" smtClean="0"/>
              <a:t/>
            </a:r>
            <a:br>
              <a:rPr lang="ru-RU" dirty="0" smtClean="0"/>
            </a:br>
            <a:endParaRPr lang="ru-RU" dirty="0"/>
          </a:p>
        </p:txBody>
      </p:sp>
      <p:graphicFrame>
        <p:nvGraphicFramePr>
          <p:cNvPr id="3" name="Таблица 2"/>
          <p:cNvGraphicFramePr>
            <a:graphicFrameLocks noGrp="1"/>
          </p:cNvGraphicFramePr>
          <p:nvPr/>
        </p:nvGraphicFramePr>
        <p:xfrm>
          <a:off x="-2" y="500042"/>
          <a:ext cx="9144001" cy="6357958"/>
        </p:xfrm>
        <a:graphic>
          <a:graphicData uri="http://schemas.openxmlformats.org/drawingml/2006/table">
            <a:tbl>
              <a:tblPr/>
              <a:tblGrid>
                <a:gridCol w="1486829"/>
                <a:gridCol w="1138067"/>
                <a:gridCol w="1138985"/>
                <a:gridCol w="1138067"/>
                <a:gridCol w="1138985"/>
                <a:gridCol w="1138067"/>
                <a:gridCol w="1138985"/>
                <a:gridCol w="826016"/>
              </a:tblGrid>
              <a:tr h="2013790">
                <a:tc>
                  <a:txBody>
                    <a:bodyPr/>
                    <a:lstStyle/>
                    <a:p>
                      <a:pPr algn="r">
                        <a:spcAft>
                          <a:spcPts val="0"/>
                        </a:spcAft>
                      </a:pPr>
                      <a:r>
                        <a:rPr lang="ru-RU" sz="1400" dirty="0" smtClean="0">
                          <a:latin typeface="Times New Roman"/>
                          <a:ea typeface="Times New Roman"/>
                        </a:rPr>
                        <a:t>Компетенции</a:t>
                      </a:r>
                    </a:p>
                    <a:p>
                      <a:pPr algn="r">
                        <a:spcAft>
                          <a:spcPts val="0"/>
                        </a:spcAft>
                      </a:pPr>
                      <a:endParaRPr lang="ru-RU" sz="1400" dirty="0" smtClean="0">
                        <a:latin typeface="Times New Roman"/>
                        <a:ea typeface="Times New Roman"/>
                      </a:endParaRPr>
                    </a:p>
                    <a:p>
                      <a:pPr algn="r">
                        <a:spcAft>
                          <a:spcPts val="0"/>
                        </a:spcAft>
                      </a:pPr>
                      <a:endParaRPr lang="ru-RU" sz="1400" dirty="0" smtClean="0">
                        <a:latin typeface="Times New Roman"/>
                        <a:ea typeface="Times New Roman"/>
                      </a:endParaRPr>
                    </a:p>
                    <a:p>
                      <a:pPr algn="r">
                        <a:spcAft>
                          <a:spcPts val="0"/>
                        </a:spcAft>
                      </a:pPr>
                      <a:endParaRPr lang="ru-RU" sz="1400" dirty="0" smtClean="0">
                        <a:latin typeface="Times New Roman"/>
                        <a:ea typeface="Times New Roman"/>
                      </a:endParaRPr>
                    </a:p>
                    <a:p>
                      <a:pPr algn="r">
                        <a:spcAft>
                          <a:spcPts val="0"/>
                        </a:spcAft>
                      </a:pPr>
                      <a:endParaRPr lang="ru-RU" sz="1400" dirty="0" smtClean="0">
                        <a:latin typeface="Times New Roman"/>
                        <a:ea typeface="Times New Roman"/>
                      </a:endParaRPr>
                    </a:p>
                    <a:p>
                      <a:pPr algn="r">
                        <a:spcAft>
                          <a:spcPts val="0"/>
                        </a:spcAft>
                      </a:pPr>
                      <a:endParaRPr lang="ru-RU" sz="1400" dirty="0" smtClean="0">
                        <a:latin typeface="Times New Roman"/>
                        <a:ea typeface="Times New Roman"/>
                      </a:endParaRPr>
                    </a:p>
                    <a:p>
                      <a:pPr algn="r">
                        <a:spcAft>
                          <a:spcPts val="0"/>
                        </a:spcAft>
                      </a:pPr>
                      <a:endParaRPr lang="ru-RU" sz="1400" dirty="0" smtClean="0">
                        <a:latin typeface="Times New Roman"/>
                        <a:ea typeface="Times New Roman"/>
                      </a:endParaRPr>
                    </a:p>
                    <a:p>
                      <a:pPr algn="r">
                        <a:spcAft>
                          <a:spcPts val="0"/>
                        </a:spcAft>
                      </a:pPr>
                      <a:endParaRPr lang="ru-RU" sz="1400" dirty="0">
                        <a:latin typeface="Times New Roman"/>
                        <a:ea typeface="Times New Roman"/>
                      </a:endParaRPr>
                    </a:p>
                    <a:p>
                      <a:pPr>
                        <a:spcAft>
                          <a:spcPts val="0"/>
                        </a:spcAft>
                      </a:pPr>
                      <a:r>
                        <a:rPr lang="ru-RU" sz="1400" dirty="0">
                          <a:latin typeface="Times New Roman"/>
                          <a:ea typeface="Times New Roman"/>
                        </a:rPr>
                        <a:t>Этапы урока</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ru-RU" sz="1400">
                          <a:latin typeface="Times New Roman"/>
                          <a:ea typeface="Arial Unicode MS"/>
                        </a:rPr>
                        <a:t>В области личностн. качеств</a:t>
                      </a: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ru-RU" sz="1400">
                          <a:latin typeface="Times New Roman"/>
                          <a:ea typeface="Times New Roman"/>
                        </a:rPr>
                        <a:t>В области постановки целей и задач педагоги-ческой деятель-ности</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ru-RU" sz="1400">
                          <a:latin typeface="Times New Roman"/>
                          <a:ea typeface="Times New Roman"/>
                        </a:rPr>
                        <a:t>В области мотивации учебной деятель-ности</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tabLst>
                          <a:tab pos="4583430" algn="l"/>
                          <a:tab pos="4872990" algn="l"/>
                          <a:tab pos="5162550" algn="l"/>
                          <a:tab pos="5452110" algn="l"/>
                          <a:tab pos="5885815" algn="l"/>
                        </a:tabLst>
                      </a:pPr>
                      <a:r>
                        <a:rPr lang="ru-RU" sz="1400">
                          <a:latin typeface="Times New Roman"/>
                          <a:ea typeface="Times New Roman"/>
                        </a:rPr>
                        <a:t>В области обеспече-ния информа-ционной основы деятель-ности</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ru-RU" sz="1400">
                          <a:latin typeface="Times New Roman"/>
                          <a:ea typeface="Times New Roman"/>
                        </a:rPr>
                        <a:t>В области разработки программ деятель-ности и принятия педагоги-ческих решений</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ru-RU" sz="1400">
                          <a:latin typeface="Times New Roman"/>
                          <a:ea typeface="Times New Roman"/>
                        </a:rPr>
                        <a:t>В области организац. учебной деятель-ности</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endParaRPr lang="ru-RU" sz="1400" dirty="0">
                        <a:latin typeface="Times New Roman"/>
                        <a:ea typeface="Times New Roman"/>
                      </a:endParaRPr>
                    </a:p>
                    <a:p>
                      <a:pPr algn="ctr">
                        <a:spcAft>
                          <a:spcPts val="0"/>
                        </a:spcAft>
                      </a:pPr>
                      <a:r>
                        <a:rPr lang="ru-RU" sz="1400" b="1" dirty="0">
                          <a:latin typeface="Times New Roman"/>
                          <a:ea typeface="Times New Roman"/>
                        </a:rPr>
                        <a:t>∑+</a:t>
                      </a:r>
                      <a:endParaRPr lang="ru-RU" sz="1400" dirty="0">
                        <a:latin typeface="Times New Roman"/>
                        <a:ea typeface="Times New Roman"/>
                      </a:endParaRPr>
                    </a:p>
                    <a:p>
                      <a:pPr algn="ctr">
                        <a:spcBef>
                          <a:spcPts val="600"/>
                        </a:spcBef>
                        <a:spcAft>
                          <a:spcPts val="0"/>
                        </a:spcAft>
                      </a:pPr>
                      <a:r>
                        <a:rPr lang="ru-RU" sz="1400" dirty="0" err="1">
                          <a:latin typeface="Times New Roman"/>
                          <a:ea typeface="Times New Roman"/>
                        </a:rPr>
                        <a:t>Колич</a:t>
                      </a:r>
                      <a:r>
                        <a:rPr lang="ru-RU" sz="1400" dirty="0">
                          <a:latin typeface="Times New Roman"/>
                          <a:ea typeface="Times New Roman"/>
                        </a:rPr>
                        <a:t>. оценок</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635140">
                <a:tc>
                  <a:txBody>
                    <a:bodyPr/>
                    <a:lstStyle/>
                    <a:p>
                      <a:pPr>
                        <a:spcAft>
                          <a:spcPts val="0"/>
                        </a:spcAft>
                      </a:pPr>
                      <a:r>
                        <a:rPr lang="ru-RU" sz="1400">
                          <a:latin typeface="Times New Roman"/>
                          <a:ea typeface="Times New Roman"/>
                        </a:rPr>
                        <a:t>Организацион-ный момент</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745397">
                <a:tc>
                  <a:txBody>
                    <a:bodyPr/>
                    <a:lstStyle/>
                    <a:p>
                      <a:pPr>
                        <a:spcAft>
                          <a:spcPts val="0"/>
                        </a:spcAft>
                      </a:pPr>
                      <a:r>
                        <a:rPr lang="ru-RU" sz="1400">
                          <a:latin typeface="Times New Roman"/>
                          <a:ea typeface="Times New Roman"/>
                        </a:rPr>
                        <a:t>Опрос учащихся по заданному на дом материалу</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745397">
                <a:tc>
                  <a:txBody>
                    <a:bodyPr/>
                    <a:lstStyle/>
                    <a:p>
                      <a:pPr>
                        <a:spcAft>
                          <a:spcPts val="0"/>
                        </a:spcAft>
                      </a:pPr>
                      <a:r>
                        <a:rPr lang="ru-RU" sz="1400">
                          <a:latin typeface="Times New Roman"/>
                          <a:ea typeface="Times New Roman"/>
                        </a:rPr>
                        <a:t>Изучение нового учебного материала</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671264">
                <a:tc>
                  <a:txBody>
                    <a:bodyPr/>
                    <a:lstStyle/>
                    <a:p>
                      <a:pPr>
                        <a:spcAft>
                          <a:spcPts val="0"/>
                        </a:spcAft>
                      </a:pPr>
                      <a:r>
                        <a:rPr lang="ru-RU" sz="1400">
                          <a:latin typeface="Times New Roman"/>
                          <a:ea typeface="Times New Roman"/>
                        </a:rPr>
                        <a:t>Закрепление учебного материала</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679398">
                <a:tc>
                  <a:txBody>
                    <a:bodyPr/>
                    <a:lstStyle/>
                    <a:p>
                      <a:pPr>
                        <a:spcAft>
                          <a:spcPts val="0"/>
                        </a:spcAft>
                      </a:pPr>
                      <a:r>
                        <a:rPr lang="ru-RU" sz="1400">
                          <a:latin typeface="Times New Roman"/>
                          <a:ea typeface="Times New Roman"/>
                        </a:rPr>
                        <a:t>Задание на дом</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447509">
                <a:tc>
                  <a:txBody>
                    <a:bodyPr/>
                    <a:lstStyle/>
                    <a:p>
                      <a:pPr algn="ctr">
                        <a:spcAft>
                          <a:spcPts val="0"/>
                        </a:spcAft>
                      </a:pPr>
                      <a:r>
                        <a:rPr lang="ru-RU" sz="1400" b="1">
                          <a:latin typeface="Times New Roman"/>
                          <a:ea typeface="Times New Roman"/>
                        </a:rPr>
                        <a:t>∑+ / </a:t>
                      </a:r>
                      <a:r>
                        <a:rPr lang="ru-RU" sz="1400">
                          <a:latin typeface="Times New Roman"/>
                          <a:ea typeface="Times New Roman"/>
                        </a:rPr>
                        <a:t>Колич. оценок</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14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endParaRPr lang="ru-RU" sz="80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420063">
                <a:tc>
                  <a:txBody>
                    <a:bodyPr/>
                    <a:lstStyle/>
                    <a:p>
                      <a:pPr algn="ctr">
                        <a:spcAft>
                          <a:spcPts val="0"/>
                        </a:spcAft>
                      </a:pPr>
                      <a:r>
                        <a:rPr lang="ru-RU" sz="1400">
                          <a:latin typeface="Times New Roman"/>
                          <a:ea typeface="Times New Roman"/>
                        </a:rPr>
                        <a:t>Итог</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gridSpan="7">
                  <a:txBody>
                    <a:bodyPr/>
                    <a:lstStyle/>
                    <a:p>
                      <a:pPr algn="ctr">
                        <a:spcAft>
                          <a:spcPts val="0"/>
                        </a:spcAft>
                      </a:pPr>
                      <a:r>
                        <a:rPr lang="ru-RU" sz="1800" b="1" dirty="0">
                          <a:latin typeface="Times New Roman"/>
                          <a:ea typeface="Times New Roman"/>
                        </a:rPr>
                        <a:t>Среднее значение по оценкам базовых педагогических компетенций</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cxnSp>
        <p:nvCxnSpPr>
          <p:cNvPr id="7" name="Прямая соединительная линия 6"/>
          <p:cNvCxnSpPr/>
          <p:nvPr/>
        </p:nvCxnSpPr>
        <p:spPr>
          <a:xfrm rot="16200000" flipH="1">
            <a:off x="71406" y="928670"/>
            <a:ext cx="1928826" cy="135732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143000"/>
          </a:xfrm>
        </p:spPr>
        <p:txBody>
          <a:bodyPr>
            <a:normAutofit fontScale="90000"/>
          </a:bodyPr>
          <a:lstStyle/>
          <a:p>
            <a:r>
              <a:rPr lang="ru-RU" sz="3100" b="1" dirty="0" smtClean="0"/>
              <a:t>Пример оценки письменной работы педагога</a:t>
            </a:r>
            <a:r>
              <a:rPr lang="ru-RU" dirty="0" smtClean="0"/>
              <a:t/>
            </a:r>
            <a:br>
              <a:rPr lang="ru-RU" dirty="0" smtClean="0"/>
            </a:br>
            <a:endParaRPr lang="ru-RU" dirty="0"/>
          </a:p>
        </p:txBody>
      </p:sp>
      <p:graphicFrame>
        <p:nvGraphicFramePr>
          <p:cNvPr id="4" name="Таблица 3"/>
          <p:cNvGraphicFramePr>
            <a:graphicFrameLocks noGrp="1"/>
          </p:cNvGraphicFramePr>
          <p:nvPr/>
        </p:nvGraphicFramePr>
        <p:xfrm>
          <a:off x="0" y="857207"/>
          <a:ext cx="9144000" cy="6000793"/>
        </p:xfrm>
        <a:graphic>
          <a:graphicData uri="http://schemas.openxmlformats.org/drawingml/2006/table">
            <a:tbl>
              <a:tblPr/>
              <a:tblGrid>
                <a:gridCol w="1486829"/>
                <a:gridCol w="1138067"/>
                <a:gridCol w="1138985"/>
                <a:gridCol w="1138067"/>
                <a:gridCol w="1138985"/>
                <a:gridCol w="1138067"/>
                <a:gridCol w="1138985"/>
                <a:gridCol w="826015"/>
              </a:tblGrid>
              <a:tr h="1678560">
                <a:tc>
                  <a:txBody>
                    <a:bodyPr/>
                    <a:lstStyle/>
                    <a:p>
                      <a:pPr algn="r">
                        <a:spcAft>
                          <a:spcPts val="0"/>
                        </a:spcAft>
                      </a:pPr>
                      <a:r>
                        <a:rPr lang="ru-RU" sz="1200" b="1" dirty="0" smtClean="0">
                          <a:latin typeface="Times New Roman"/>
                          <a:ea typeface="Times New Roman"/>
                        </a:rPr>
                        <a:t>Компетенции</a:t>
                      </a:r>
                    </a:p>
                    <a:p>
                      <a:pPr algn="r">
                        <a:spcAft>
                          <a:spcPts val="0"/>
                        </a:spcAft>
                      </a:pPr>
                      <a:endParaRPr lang="ru-RU" sz="1200" b="1" dirty="0" smtClean="0">
                        <a:latin typeface="Times New Roman"/>
                        <a:ea typeface="Times New Roman"/>
                      </a:endParaRPr>
                    </a:p>
                    <a:p>
                      <a:pPr algn="r">
                        <a:spcAft>
                          <a:spcPts val="0"/>
                        </a:spcAft>
                      </a:pPr>
                      <a:endParaRPr lang="ru-RU" sz="1200" b="1" dirty="0" smtClean="0">
                        <a:latin typeface="Times New Roman"/>
                        <a:ea typeface="Times New Roman"/>
                      </a:endParaRPr>
                    </a:p>
                    <a:p>
                      <a:pPr algn="r">
                        <a:spcAft>
                          <a:spcPts val="0"/>
                        </a:spcAft>
                      </a:pPr>
                      <a:endParaRPr lang="ru-RU" sz="1200" b="1" dirty="0" smtClean="0">
                        <a:latin typeface="Times New Roman"/>
                        <a:ea typeface="Times New Roman"/>
                      </a:endParaRPr>
                    </a:p>
                    <a:p>
                      <a:pPr algn="r">
                        <a:spcAft>
                          <a:spcPts val="0"/>
                        </a:spcAft>
                      </a:pPr>
                      <a:endParaRPr lang="ru-RU" sz="1200" b="1" dirty="0" smtClean="0">
                        <a:latin typeface="Times New Roman"/>
                        <a:ea typeface="Times New Roman"/>
                      </a:endParaRPr>
                    </a:p>
                    <a:p>
                      <a:pPr algn="r">
                        <a:spcAft>
                          <a:spcPts val="0"/>
                        </a:spcAft>
                      </a:pPr>
                      <a:endParaRPr lang="ru-RU" sz="1200" b="1" dirty="0" smtClean="0">
                        <a:latin typeface="Times New Roman"/>
                        <a:ea typeface="Times New Roman"/>
                      </a:endParaRPr>
                    </a:p>
                    <a:p>
                      <a:pPr algn="r">
                        <a:spcAft>
                          <a:spcPts val="0"/>
                        </a:spcAft>
                      </a:pPr>
                      <a:endParaRPr lang="ru-RU" sz="1200" b="1" dirty="0" smtClean="0">
                        <a:latin typeface="Times New Roman"/>
                        <a:ea typeface="Times New Roman"/>
                      </a:endParaRPr>
                    </a:p>
                    <a:p>
                      <a:pPr algn="r">
                        <a:spcAft>
                          <a:spcPts val="0"/>
                        </a:spcAft>
                      </a:pPr>
                      <a:endParaRPr lang="ru-RU" sz="1200" b="1" dirty="0">
                        <a:latin typeface="Times New Roman"/>
                        <a:ea typeface="Times New Roman"/>
                      </a:endParaRPr>
                    </a:p>
                    <a:p>
                      <a:pPr>
                        <a:spcAft>
                          <a:spcPts val="0"/>
                        </a:spcAft>
                      </a:pPr>
                      <a:r>
                        <a:rPr lang="ru-RU" sz="1200" b="1" dirty="0">
                          <a:latin typeface="Times New Roman"/>
                          <a:ea typeface="Times New Roman"/>
                        </a:rPr>
                        <a:t>Этапы урока</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Arial Unicode MS"/>
                        </a:rPr>
                        <a:t>В области </a:t>
                      </a:r>
                      <a:r>
                        <a:rPr lang="ru-RU" sz="1200" b="1" dirty="0" err="1">
                          <a:latin typeface="Times New Roman"/>
                          <a:ea typeface="Arial Unicode MS"/>
                        </a:rPr>
                        <a:t>личностн</a:t>
                      </a:r>
                      <a:r>
                        <a:rPr lang="ru-RU" sz="1200" b="1" dirty="0">
                          <a:latin typeface="Times New Roman"/>
                          <a:ea typeface="Arial Unicode MS"/>
                        </a:rPr>
                        <a:t>. качеств</a:t>
                      </a:r>
                      <a:endParaRPr lang="ru-RU" sz="1200" b="1"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В области постановки целей и задач </a:t>
                      </a:r>
                      <a:r>
                        <a:rPr lang="ru-RU" sz="1200" b="1" dirty="0" err="1">
                          <a:latin typeface="Times New Roman"/>
                          <a:ea typeface="Times New Roman"/>
                        </a:rPr>
                        <a:t>педагоги-ческой</a:t>
                      </a:r>
                      <a:r>
                        <a:rPr lang="ru-RU" sz="1200" b="1" dirty="0">
                          <a:latin typeface="Times New Roman"/>
                          <a:ea typeface="Times New Roman"/>
                        </a:rPr>
                        <a:t> </a:t>
                      </a:r>
                      <a:r>
                        <a:rPr lang="ru-RU" sz="1200" b="1" dirty="0" err="1">
                          <a:latin typeface="Times New Roman"/>
                          <a:ea typeface="Times New Roman"/>
                        </a:rPr>
                        <a:t>деятель-ности</a:t>
                      </a:r>
                      <a:endParaRPr lang="ru-RU" sz="1200" b="1"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В области мотивации учебной </a:t>
                      </a:r>
                      <a:r>
                        <a:rPr lang="ru-RU" sz="1200" b="1" dirty="0" err="1">
                          <a:latin typeface="Times New Roman"/>
                          <a:ea typeface="Times New Roman"/>
                        </a:rPr>
                        <a:t>деятель-ности</a:t>
                      </a:r>
                      <a:endParaRPr lang="ru-RU" sz="1200" b="1"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tabLst>
                          <a:tab pos="4583430" algn="l"/>
                          <a:tab pos="4872990" algn="l"/>
                          <a:tab pos="5162550" algn="l"/>
                          <a:tab pos="5452110" algn="l"/>
                          <a:tab pos="5885815" algn="l"/>
                        </a:tabLst>
                      </a:pPr>
                      <a:r>
                        <a:rPr lang="ru-RU" sz="1200" b="1" dirty="0">
                          <a:latin typeface="Times New Roman"/>
                          <a:ea typeface="Times New Roman"/>
                        </a:rPr>
                        <a:t>В области </a:t>
                      </a:r>
                      <a:r>
                        <a:rPr lang="ru-RU" sz="1200" b="1" dirty="0" err="1">
                          <a:latin typeface="Times New Roman"/>
                          <a:ea typeface="Times New Roman"/>
                        </a:rPr>
                        <a:t>обеспече-ния</a:t>
                      </a:r>
                      <a:r>
                        <a:rPr lang="ru-RU" sz="1200" b="1" dirty="0">
                          <a:latin typeface="Times New Roman"/>
                          <a:ea typeface="Times New Roman"/>
                        </a:rPr>
                        <a:t> </a:t>
                      </a:r>
                      <a:r>
                        <a:rPr lang="ru-RU" sz="1200" b="1" dirty="0" err="1">
                          <a:latin typeface="Times New Roman"/>
                          <a:ea typeface="Times New Roman"/>
                        </a:rPr>
                        <a:t>информа-ционной</a:t>
                      </a:r>
                      <a:r>
                        <a:rPr lang="ru-RU" sz="1200" b="1" dirty="0">
                          <a:latin typeface="Times New Roman"/>
                          <a:ea typeface="Times New Roman"/>
                        </a:rPr>
                        <a:t> основы </a:t>
                      </a:r>
                      <a:r>
                        <a:rPr lang="ru-RU" sz="1200" b="1" dirty="0" err="1">
                          <a:latin typeface="Times New Roman"/>
                          <a:ea typeface="Times New Roman"/>
                        </a:rPr>
                        <a:t>деятель-ности</a:t>
                      </a:r>
                      <a:endParaRPr lang="ru-RU" sz="1200" b="1"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В области разработки программ </a:t>
                      </a:r>
                      <a:r>
                        <a:rPr lang="ru-RU" sz="1200" b="1" dirty="0" err="1">
                          <a:latin typeface="Times New Roman"/>
                          <a:ea typeface="Times New Roman"/>
                        </a:rPr>
                        <a:t>деятель-ности</a:t>
                      </a:r>
                      <a:r>
                        <a:rPr lang="ru-RU" sz="1200" b="1" dirty="0">
                          <a:latin typeface="Times New Roman"/>
                          <a:ea typeface="Times New Roman"/>
                        </a:rPr>
                        <a:t> и принятия </a:t>
                      </a:r>
                      <a:r>
                        <a:rPr lang="ru-RU" sz="1200" b="1" dirty="0" err="1">
                          <a:latin typeface="Times New Roman"/>
                          <a:ea typeface="Times New Roman"/>
                        </a:rPr>
                        <a:t>педагоги-ческих</a:t>
                      </a:r>
                      <a:r>
                        <a:rPr lang="ru-RU" sz="1200" b="1" dirty="0">
                          <a:latin typeface="Times New Roman"/>
                          <a:ea typeface="Times New Roman"/>
                        </a:rPr>
                        <a:t> решений</a:t>
                      </a: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В области </a:t>
                      </a:r>
                      <a:r>
                        <a:rPr lang="ru-RU" sz="1200" b="1" dirty="0" err="1">
                          <a:latin typeface="Times New Roman"/>
                          <a:ea typeface="Times New Roman"/>
                        </a:rPr>
                        <a:t>организац</a:t>
                      </a:r>
                      <a:r>
                        <a:rPr lang="ru-RU" sz="1200" b="1" dirty="0">
                          <a:latin typeface="Times New Roman"/>
                          <a:ea typeface="Times New Roman"/>
                        </a:rPr>
                        <a:t>. учебной </a:t>
                      </a:r>
                      <a:r>
                        <a:rPr lang="ru-RU" sz="1200" b="1" dirty="0" err="1">
                          <a:latin typeface="Times New Roman"/>
                          <a:ea typeface="Times New Roman"/>
                        </a:rPr>
                        <a:t>деятель-ности</a:t>
                      </a:r>
                      <a:endParaRPr lang="ru-RU" sz="1200" b="1" dirty="0">
                        <a:latin typeface="Times New Roman"/>
                        <a:ea typeface="Times New Roman"/>
                      </a:endParaRPr>
                    </a:p>
                  </a:txBody>
                  <a:tcPr marL="56861" marR="568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dirty="0">
                        <a:latin typeface="Times New Roman"/>
                        <a:ea typeface="Times New Roman"/>
                      </a:endParaRPr>
                    </a:p>
                    <a:p>
                      <a:pPr algn="ctr">
                        <a:spcAft>
                          <a:spcPts val="0"/>
                        </a:spcAft>
                      </a:pPr>
                      <a:r>
                        <a:rPr lang="ru-RU" sz="1200" b="1" dirty="0">
                          <a:latin typeface="Times New Roman"/>
                          <a:ea typeface="Times New Roman"/>
                        </a:rPr>
                        <a:t>∑+</a:t>
                      </a:r>
                    </a:p>
                    <a:p>
                      <a:pPr algn="ctr">
                        <a:spcBef>
                          <a:spcPts val="600"/>
                        </a:spcBef>
                        <a:spcAft>
                          <a:spcPts val="0"/>
                        </a:spcAft>
                      </a:pPr>
                      <a:r>
                        <a:rPr lang="ru-RU" sz="1200" b="1" dirty="0" err="1">
                          <a:latin typeface="Times New Roman"/>
                          <a:ea typeface="Times New Roman"/>
                        </a:rPr>
                        <a:t>Колич</a:t>
                      </a:r>
                      <a:r>
                        <a:rPr lang="ru-RU" sz="1200" b="1" dirty="0">
                          <a:latin typeface="Times New Roman"/>
                          <a:ea typeface="Times New Roman"/>
                        </a:rPr>
                        <a:t>. оценок</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635677">
                <a:tc>
                  <a:txBody>
                    <a:bodyPr/>
                    <a:lstStyle/>
                    <a:p>
                      <a:pPr>
                        <a:spcAft>
                          <a:spcPts val="0"/>
                        </a:spcAft>
                      </a:pPr>
                      <a:r>
                        <a:rPr lang="ru-RU" sz="1200" b="1">
                          <a:latin typeface="Times New Roman"/>
                          <a:ea typeface="Times New Roman"/>
                        </a:rPr>
                        <a:t>Организацион-ный момент</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0,75</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746026">
                <a:tc>
                  <a:txBody>
                    <a:bodyPr/>
                    <a:lstStyle/>
                    <a:p>
                      <a:pPr>
                        <a:spcAft>
                          <a:spcPts val="0"/>
                        </a:spcAft>
                      </a:pPr>
                      <a:r>
                        <a:rPr lang="ru-RU" sz="1200" b="1">
                          <a:latin typeface="Times New Roman"/>
                          <a:ea typeface="Times New Roman"/>
                        </a:rPr>
                        <a:t>Опрос учащихся по заданному на дом материалу</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0,5</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746026">
                <a:tc>
                  <a:txBody>
                    <a:bodyPr/>
                    <a:lstStyle/>
                    <a:p>
                      <a:pPr>
                        <a:spcAft>
                          <a:spcPts val="0"/>
                        </a:spcAft>
                      </a:pPr>
                      <a:r>
                        <a:rPr lang="ru-RU" sz="1200" b="1">
                          <a:latin typeface="Times New Roman"/>
                          <a:ea typeface="Times New Roman"/>
                        </a:rPr>
                        <a:t>Объяснение нового учебного материала</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0,5</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644226">
                <a:tc>
                  <a:txBody>
                    <a:bodyPr/>
                    <a:lstStyle/>
                    <a:p>
                      <a:pPr>
                        <a:spcAft>
                          <a:spcPts val="0"/>
                        </a:spcAft>
                      </a:pPr>
                      <a:r>
                        <a:rPr lang="ru-RU" sz="1200" b="1">
                          <a:latin typeface="Times New Roman"/>
                          <a:ea typeface="Times New Roman"/>
                        </a:rPr>
                        <a:t>Закрепление учебного материала</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0,5</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679972">
                <a:tc>
                  <a:txBody>
                    <a:bodyPr/>
                    <a:lstStyle/>
                    <a:p>
                      <a:pPr>
                        <a:spcAft>
                          <a:spcPts val="0"/>
                        </a:spcAft>
                      </a:pPr>
                      <a:r>
                        <a:rPr lang="ru-RU" sz="1200" b="1">
                          <a:latin typeface="Times New Roman"/>
                          <a:ea typeface="Times New Roman"/>
                        </a:rPr>
                        <a:t>Задание на дом</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dirty="0">
                          <a:latin typeface="Times New Roman"/>
                          <a:ea typeface="Times New Roman"/>
                        </a:rPr>
                        <a:t>0,66</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449889">
                <a:tc>
                  <a:txBody>
                    <a:bodyPr/>
                    <a:lstStyle/>
                    <a:p>
                      <a:pPr algn="ctr">
                        <a:spcAft>
                          <a:spcPts val="0"/>
                        </a:spcAft>
                      </a:pPr>
                      <a:r>
                        <a:rPr lang="ru-RU" sz="1200" b="1">
                          <a:latin typeface="Times New Roman"/>
                          <a:ea typeface="Times New Roman"/>
                        </a:rPr>
                        <a:t>∑+ / Колич. оценок</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0,66</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0,4</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0,4</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1</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0,66</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r>
                        <a:rPr lang="ru-RU" sz="1200" b="1">
                          <a:latin typeface="Times New Roman"/>
                          <a:ea typeface="Times New Roman"/>
                        </a:rPr>
                        <a:t>0,75</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a:spcAft>
                          <a:spcPts val="0"/>
                        </a:spcAft>
                      </a:pPr>
                      <a:endParaRPr lang="ru-RU" sz="1200" b="1" dirty="0">
                        <a:latin typeface="Times New Roman"/>
                        <a:ea typeface="Times New Roman"/>
                      </a:endParaRP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420417">
                <a:tc>
                  <a:txBody>
                    <a:bodyPr/>
                    <a:lstStyle/>
                    <a:p>
                      <a:pPr algn="ctr">
                        <a:spcAft>
                          <a:spcPts val="0"/>
                        </a:spcAft>
                      </a:pPr>
                      <a:r>
                        <a:rPr lang="ru-RU" sz="1200" b="1">
                          <a:latin typeface="Times New Roman"/>
                          <a:ea typeface="Times New Roman"/>
                        </a:rPr>
                        <a:t>Итог</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7">
                  <a:txBody>
                    <a:bodyPr/>
                    <a:lstStyle/>
                    <a:p>
                      <a:pPr algn="ctr">
                        <a:spcAft>
                          <a:spcPts val="0"/>
                        </a:spcAft>
                      </a:pPr>
                      <a:r>
                        <a:rPr lang="ru-RU" sz="1200" b="1" dirty="0">
                          <a:latin typeface="Times New Roman"/>
                          <a:ea typeface="Times New Roman"/>
                        </a:rPr>
                        <a:t>0,645 – соответствие занимаемой должности</a:t>
                      </a:r>
                    </a:p>
                  </a:txBody>
                  <a:tcPr marL="56861" marR="568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
        <p:nvSpPr>
          <p:cNvPr id="40962" name="Line 2"/>
          <p:cNvSpPr>
            <a:spLocks noChangeShapeType="1"/>
          </p:cNvSpPr>
          <p:nvPr/>
        </p:nvSpPr>
        <p:spPr bwMode="auto">
          <a:xfrm>
            <a:off x="500034" y="571480"/>
            <a:ext cx="1357322" cy="1643074"/>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0961" name="Line 1"/>
          <p:cNvSpPr>
            <a:spLocks noChangeShapeType="1"/>
          </p:cNvSpPr>
          <p:nvPr/>
        </p:nvSpPr>
        <p:spPr bwMode="auto">
          <a:xfrm>
            <a:off x="8286776" y="1428736"/>
            <a:ext cx="34290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ransition spd="med">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9632" y="1142985"/>
            <a:ext cx="6696744" cy="4031873"/>
          </a:xfrm>
          <a:prstGeom prst="rect">
            <a:avLst/>
          </a:prstGeom>
        </p:spPr>
        <p:txBody>
          <a:bodyPr wrap="square">
            <a:spAutoFit/>
          </a:bodyPr>
          <a:lstStyle/>
          <a:p>
            <a:pPr algn="ctr"/>
            <a:r>
              <a:rPr lang="ru-RU" sz="3200" dirty="0" smtClean="0"/>
              <a:t>Оценка профессиональной </a:t>
            </a:r>
            <a:r>
              <a:rPr lang="ru-RU" sz="3200" dirty="0"/>
              <a:t>деятельности </a:t>
            </a:r>
            <a:r>
              <a:rPr lang="ru-RU" sz="3200" dirty="0" smtClean="0"/>
              <a:t>педагога по двум видам аттестации проводится </a:t>
            </a:r>
            <a:r>
              <a:rPr lang="ru-RU" sz="3200" dirty="0"/>
              <a:t>по  </a:t>
            </a:r>
            <a:r>
              <a:rPr lang="ru-RU" sz="3200" b="1" u="sng" dirty="0">
                <a:solidFill>
                  <a:srgbClr val="7030A0"/>
                </a:solidFill>
              </a:rPr>
              <a:t>одинаковым</a:t>
            </a:r>
            <a:r>
              <a:rPr lang="ru-RU" sz="3200" dirty="0"/>
              <a:t> </a:t>
            </a:r>
            <a:r>
              <a:rPr lang="ru-RU" sz="3200" b="1" u="sng" dirty="0" smtClean="0">
                <a:solidFill>
                  <a:srgbClr val="FF0000"/>
                </a:solidFill>
              </a:rPr>
              <a:t>компетентностям</a:t>
            </a:r>
            <a:r>
              <a:rPr lang="ru-RU" sz="3200" dirty="0" smtClean="0"/>
              <a:t>, по одной методике, </a:t>
            </a:r>
            <a:r>
              <a:rPr lang="ru-RU" sz="3200" dirty="0"/>
              <a:t>отражающим способность успешно решать основные функциональные задачи педагогической деятельности </a:t>
            </a:r>
          </a:p>
        </p:txBody>
      </p:sp>
    </p:spTree>
    <p:extLst>
      <p:ext uri="{BB962C8B-B14F-4D97-AF65-F5344CB8AC3E}">
        <p14:creationId xmlns:p14="http://schemas.microsoft.com/office/powerpoint/2010/main" val="2542307815"/>
      </p:ext>
    </p:extLst>
  </p:cSld>
  <p:clrMapOvr>
    <a:masterClrMapping/>
  </p:clrMapOvr>
  <p:transition spd="med">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t>Итоговый балл, представляющий собой среднее значение по оценкам базовых педагогических компетенций.</a:t>
            </a:r>
            <a:r>
              <a:rPr lang="ru-RU" dirty="0" smtClean="0"/>
              <a:t> </a:t>
            </a:r>
            <a:endParaRPr lang="ru-RU" dirty="0"/>
          </a:p>
        </p:txBody>
      </p:sp>
      <p:sp>
        <p:nvSpPr>
          <p:cNvPr id="3" name="Содержимое 2"/>
          <p:cNvSpPr>
            <a:spLocks noGrp="1"/>
          </p:cNvSpPr>
          <p:nvPr>
            <p:ph idx="1"/>
          </p:nvPr>
        </p:nvSpPr>
        <p:spPr>
          <a:xfrm>
            <a:off x="0" y="1600200"/>
            <a:ext cx="9144000" cy="5257800"/>
          </a:xfrm>
        </p:spPr>
        <p:txBody>
          <a:bodyPr>
            <a:normAutofit fontScale="77500" lnSpcReduction="20000"/>
          </a:bodyPr>
          <a:lstStyle/>
          <a:p>
            <a:pPr>
              <a:buNone/>
            </a:pPr>
            <a:r>
              <a:rPr lang="ru-RU" dirty="0" smtClean="0"/>
              <a:t>Он рассчитывается по следующей формуле: </a:t>
            </a:r>
          </a:p>
          <a:p>
            <a:pPr>
              <a:buNone/>
            </a:pPr>
            <a:r>
              <a:rPr lang="ru-RU" sz="5100" b="1" dirty="0" smtClean="0">
                <a:solidFill>
                  <a:srgbClr val="7030A0"/>
                </a:solidFill>
              </a:rPr>
              <a:t>ПС =∑ БПК 6</a:t>
            </a:r>
          </a:p>
          <a:p>
            <a:pPr>
              <a:buNone/>
            </a:pPr>
            <a:r>
              <a:rPr lang="ru-RU" dirty="0" smtClean="0"/>
              <a:t>Где: </a:t>
            </a:r>
            <a:r>
              <a:rPr lang="ru-RU" b="1" dirty="0" smtClean="0"/>
              <a:t>ПС</a:t>
            </a:r>
            <a:r>
              <a:rPr lang="ru-RU" dirty="0" smtClean="0"/>
              <a:t> – показатель соответствия занимаемой должности</a:t>
            </a:r>
          </a:p>
          <a:p>
            <a:pPr>
              <a:buNone/>
            </a:pPr>
            <a:r>
              <a:rPr lang="ru-RU" b="1" dirty="0" smtClean="0"/>
              <a:t>БПК</a:t>
            </a:r>
            <a:r>
              <a:rPr lang="ru-RU" dirty="0" smtClean="0"/>
              <a:t> – оценки по базовым педагогическим компетенциям.</a:t>
            </a:r>
          </a:p>
          <a:p>
            <a:pPr>
              <a:buNone/>
            </a:pPr>
            <a:r>
              <a:rPr lang="ru-RU" dirty="0" smtClean="0"/>
              <a:t>Итоговый показатель может варьироваться в пределах от 0 до 1 балла. Он интерпретируется следующим образом:</a:t>
            </a:r>
          </a:p>
          <a:p>
            <a:r>
              <a:rPr lang="ru-RU" dirty="0" smtClean="0"/>
              <a:t>От 0,5 до 1 балла  – соответствие занимаемой должности: педагог продемонстрировал владение основным содержанием предмета и владение базовыми педагогическими компетенциями. </a:t>
            </a:r>
          </a:p>
          <a:p>
            <a:r>
              <a:rPr lang="ru-RU" dirty="0" smtClean="0"/>
              <a:t>От 0 до 0,49 балла  – несоответствие занимаемой должности: учитель не продемонстрировал знания учебного предмета, недостаточно владеет базовыми педагогическими компетенциями.</a:t>
            </a:r>
          </a:p>
          <a:p>
            <a:endParaRPr lang="ru-RU" dirty="0"/>
          </a:p>
        </p:txBody>
      </p:sp>
    </p:spTree>
  </p:cSld>
  <p:clrMapOvr>
    <a:masterClrMapping/>
  </p:clrMapOvr>
  <p:transition spd="med">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Экспертное заключение</a:t>
            </a:r>
            <a:endParaRPr lang="ru-RU" dirty="0"/>
          </a:p>
        </p:txBody>
      </p:sp>
      <p:sp>
        <p:nvSpPr>
          <p:cNvPr id="3" name="Содержимое 2"/>
          <p:cNvSpPr>
            <a:spLocks noGrp="1"/>
          </p:cNvSpPr>
          <p:nvPr>
            <p:ph idx="1"/>
          </p:nvPr>
        </p:nvSpPr>
        <p:spPr/>
        <p:txBody>
          <a:bodyPr>
            <a:normAutofit fontScale="85000" lnSpcReduction="10000"/>
          </a:bodyPr>
          <a:lstStyle/>
          <a:p>
            <a:r>
              <a:rPr lang="ru-RU" dirty="0" smtClean="0"/>
              <a:t>По результатам экспертной оценки могут быть разработаны предложения по индивидуальной программе повышения квалификации, направленной на развитие наиболее слабо представленных педагогических компетенций.</a:t>
            </a:r>
          </a:p>
          <a:p>
            <a:r>
              <a:rPr lang="ru-RU" dirty="0" smtClean="0"/>
              <a:t>Важно отметить, что принятие решения о несоответствии занимаемой должности не является для учителя необратимым. Работодатель в данном случае может обеспечить обучение, повышение квалификации такого учителя и повторное прохождение им процедуры аттестации.  </a:t>
            </a:r>
          </a:p>
          <a:p>
            <a:endParaRPr lang="ru-RU" dirty="0"/>
          </a:p>
        </p:txBody>
      </p:sp>
    </p:spTree>
  </p:cSld>
  <p:clrMapOvr>
    <a:masterClrMapping/>
  </p:clrMapOvr>
  <p:transition spd="med">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 для заполнения</a:t>
            </a:r>
            <a:endParaRPr lang="ru-RU"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2844" y="1285860"/>
            <a:ext cx="8064171" cy="557214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1919425"/>
      </p:ext>
    </p:extLst>
  </p:cSld>
  <p:clrMapOvr>
    <a:masterClrMapping/>
  </p:clrMapOvr>
  <p:transition spd="med">
    <p:pull dir="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143000"/>
          </a:xfrm>
        </p:spPr>
        <p:txBody>
          <a:bodyPr>
            <a:normAutofit fontScale="90000"/>
          </a:bodyPr>
          <a:lstStyle/>
          <a:p>
            <a:r>
              <a:rPr lang="ru-RU" dirty="0" smtClean="0"/>
              <a:t/>
            </a:r>
            <a:br>
              <a:rPr lang="ru-RU" dirty="0" smtClean="0"/>
            </a:br>
            <a:r>
              <a:rPr lang="ru-RU" sz="2700" b="1" dirty="0" smtClean="0">
                <a:solidFill>
                  <a:srgbClr val="CC3399"/>
                </a:solidFill>
              </a:rPr>
              <a:t>Варианты проведения письменного квалификационного испытания с целью подтверждения соответствия занимаемой должности</a:t>
            </a:r>
            <a:br>
              <a:rPr lang="ru-RU" sz="2700" b="1" dirty="0" smtClean="0">
                <a:solidFill>
                  <a:srgbClr val="CC3399"/>
                </a:solidFill>
              </a:rPr>
            </a:br>
            <a:endParaRPr lang="ru-RU" sz="2700" dirty="0">
              <a:solidFill>
                <a:srgbClr val="002060"/>
              </a:solidFill>
            </a:endParaRPr>
          </a:p>
        </p:txBody>
      </p:sp>
      <p:sp>
        <p:nvSpPr>
          <p:cNvPr id="4" name="Содержимое 3"/>
          <p:cNvSpPr>
            <a:spLocks noGrp="1"/>
          </p:cNvSpPr>
          <p:nvPr>
            <p:ph sz="half" idx="4294967295"/>
          </p:nvPr>
        </p:nvSpPr>
        <p:spPr>
          <a:xfrm>
            <a:off x="1714480" y="2500306"/>
            <a:ext cx="5929354" cy="1500198"/>
          </a:xfrm>
          <a:solidFill>
            <a:schemeClr val="accent6">
              <a:lumMod val="60000"/>
              <a:lumOff val="40000"/>
              <a:alpha val="65098"/>
            </a:schemeClr>
          </a:solidFill>
        </p:spPr>
        <p:txBody>
          <a:bodyPr>
            <a:normAutofit/>
          </a:bodyPr>
          <a:lstStyle/>
          <a:p>
            <a:pPr algn="ctr">
              <a:buNone/>
            </a:pPr>
            <a:r>
              <a:rPr lang="ru-RU" sz="2400" dirty="0" smtClean="0"/>
              <a:t>Решение</a:t>
            </a:r>
          </a:p>
          <a:p>
            <a:pPr algn="ctr">
              <a:buNone/>
            </a:pPr>
            <a:r>
              <a:rPr lang="ru-RU" sz="2400" dirty="0" smtClean="0"/>
              <a:t>педагогических ситуаций</a:t>
            </a:r>
            <a:endParaRPr lang="ru-RU" sz="2400" dirty="0"/>
          </a:p>
        </p:txBody>
      </p:sp>
      <p:cxnSp>
        <p:nvCxnSpPr>
          <p:cNvPr id="6" name="Прямая со стрелкой 5"/>
          <p:cNvCxnSpPr/>
          <p:nvPr/>
        </p:nvCxnSpPr>
        <p:spPr>
          <a:xfrm rot="5400000">
            <a:off x="1393009" y="2035959"/>
            <a:ext cx="928694" cy="1588"/>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6200000" flipH="1">
            <a:off x="4179091" y="2035959"/>
            <a:ext cx="928696" cy="1"/>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5400000">
            <a:off x="7037405" y="2035959"/>
            <a:ext cx="927900" cy="794"/>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Параллелограмм 4"/>
          <p:cNvSpPr/>
          <p:nvPr/>
        </p:nvSpPr>
        <p:spPr>
          <a:xfrm>
            <a:off x="9396536" y="-33696"/>
            <a:ext cx="1656184" cy="2664296"/>
          </a:xfrm>
          <a:prstGeom prst="parallelogram">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единительная линия 10"/>
          <p:cNvCxnSpPr/>
          <p:nvPr/>
        </p:nvCxnSpPr>
        <p:spPr>
          <a:xfrm>
            <a:off x="1857356" y="1571612"/>
            <a:ext cx="5643602" cy="1588"/>
          </a:xfrm>
          <a:prstGeom prst="line">
            <a:avLst/>
          </a:prstGeom>
          <a:ln w="60325" cmpd="sng">
            <a:solidFill>
              <a:srgbClr val="6633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smtClean="0"/>
              <a:t>Решение педагогических ситуаций как форма квалификационного испытания с целью подтверждения соответствия занимаемой должности учителя</a:t>
            </a:r>
            <a:endParaRPr lang="ru-RU" sz="2400" dirty="0"/>
          </a:p>
        </p:txBody>
      </p:sp>
      <p:sp>
        <p:nvSpPr>
          <p:cNvPr id="3" name="Содержимое 2"/>
          <p:cNvSpPr>
            <a:spLocks noGrp="1"/>
          </p:cNvSpPr>
          <p:nvPr>
            <p:ph idx="1"/>
          </p:nvPr>
        </p:nvSpPr>
        <p:spPr/>
        <p:txBody>
          <a:bodyPr>
            <a:normAutofit fontScale="70000" lnSpcReduction="20000"/>
          </a:bodyPr>
          <a:lstStyle/>
          <a:p>
            <a:pPr>
              <a:buNone/>
            </a:pPr>
            <a:r>
              <a:rPr lang="ru-RU" dirty="0" smtClean="0"/>
              <a:t>При проведении квалификационного испытания с целью подтверждения соответствия занимаемой должности учителю предлагается решить три ситуации (мини-кейса). </a:t>
            </a:r>
          </a:p>
          <a:p>
            <a:pPr>
              <a:buNone/>
            </a:pPr>
            <a:r>
              <a:rPr lang="ru-RU" dirty="0" smtClean="0"/>
              <a:t>На выполнение предложенных заданий, как правило, требуется не более 60 минут. Для избегания стрессовых ситуаций для педагогических работников при проведении письменного испытания целесообразно предоставить 1,5 часа. Этого времени достаточно для спокойного выполнения задания.</a:t>
            </a:r>
          </a:p>
          <a:p>
            <a:pPr>
              <a:buNone/>
            </a:pPr>
            <a:r>
              <a:rPr lang="ru-RU" dirty="0" smtClean="0"/>
              <a:t>Выбор ситуаций для квалификационного испытания проводится случайным образом из имеющегося банка ситуаций. Аттестующийся педагог выбирает три ситуации из подготовленного для квалификационного испытания набора ситуаций (не менее 30), называя три номера из перечня, который ему заранее неизвестен.</a:t>
            </a:r>
          </a:p>
          <a:p>
            <a:endParaRPr lang="ru-RU" dirty="0"/>
          </a:p>
        </p:txBody>
      </p:sp>
    </p:spTree>
  </p:cSld>
  <p:clrMapOvr>
    <a:masterClrMapping/>
  </p:clrMapOvr>
  <p:transition spd="med">
    <p:pull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rmAutofit fontScale="90000"/>
          </a:bodyPr>
          <a:lstStyle/>
          <a:p>
            <a:r>
              <a:rPr lang="ru-RU" sz="2700" b="1" dirty="0" smtClean="0"/>
              <a:t>Задание для проведения квалификационного испытания в форме решения педагогических ситуаций</a:t>
            </a:r>
            <a:r>
              <a:rPr lang="ru-RU" dirty="0" smtClean="0"/>
              <a:t/>
            </a:r>
            <a:br>
              <a:rPr lang="ru-RU" dirty="0" smtClean="0"/>
            </a:br>
            <a:endParaRPr lang="ru-RU" dirty="0"/>
          </a:p>
        </p:txBody>
      </p:sp>
      <p:sp>
        <p:nvSpPr>
          <p:cNvPr id="3" name="Содержимое 2"/>
          <p:cNvSpPr>
            <a:spLocks noGrp="1"/>
          </p:cNvSpPr>
          <p:nvPr>
            <p:ph idx="1"/>
          </p:nvPr>
        </p:nvSpPr>
        <p:spPr>
          <a:xfrm>
            <a:off x="0" y="1142984"/>
            <a:ext cx="9144000" cy="5715016"/>
          </a:xfrm>
        </p:spPr>
        <p:txBody>
          <a:bodyPr>
            <a:normAutofit fontScale="85000" lnSpcReduction="10000"/>
          </a:bodyPr>
          <a:lstStyle/>
          <a:p>
            <a:pPr>
              <a:buNone/>
            </a:pPr>
            <a:r>
              <a:rPr lang="ru-RU" dirty="0" smtClean="0"/>
              <a:t>При оценке результатов будет учитываться</a:t>
            </a:r>
          </a:p>
          <a:p>
            <a:pPr>
              <a:buNone/>
            </a:pPr>
            <a:r>
              <a:rPr lang="ru-RU" dirty="0" smtClean="0"/>
              <a:t>конструктивность и обоснованность предложенного Вами </a:t>
            </a:r>
          </a:p>
          <a:p>
            <a:pPr>
              <a:buNone/>
            </a:pPr>
            <a:r>
              <a:rPr lang="ru-RU" dirty="0" smtClean="0"/>
              <a:t>способа разрешения сложившейся ситуации: </a:t>
            </a:r>
          </a:p>
          <a:p>
            <a:r>
              <a:rPr lang="ru-RU" dirty="0" smtClean="0"/>
              <a:t>умение оперативно сориентироваться в ситуации и причинах ее возникновения; </a:t>
            </a:r>
          </a:p>
          <a:p>
            <a:r>
              <a:rPr lang="ru-RU" dirty="0" smtClean="0"/>
              <a:t>умение выбрать обоснованный ориентир для выстраивания собственного поведения, </a:t>
            </a:r>
          </a:p>
          <a:p>
            <a:r>
              <a:rPr lang="ru-RU" dirty="0" smtClean="0"/>
              <a:t>умение поставить и реализовать педагогические цели и задачи в различных, даже неожиданных ситуациях; </a:t>
            </a:r>
          </a:p>
          <a:p>
            <a:r>
              <a:rPr lang="ru-RU" dirty="0" smtClean="0"/>
              <a:t>умение учитывать особенности обучающихся; </a:t>
            </a:r>
          </a:p>
          <a:p>
            <a:r>
              <a:rPr lang="ru-RU" dirty="0" smtClean="0"/>
              <a:t>умение выработать и реализовать способ педагогического воздействия для  разрешения сложившейся ситуации; </a:t>
            </a:r>
          </a:p>
          <a:p>
            <a:r>
              <a:rPr lang="ru-RU" dirty="0" smtClean="0"/>
              <a:t>умение предвидеть результаты воздействия. </a:t>
            </a:r>
            <a:endParaRPr lang="ru-RU" dirty="0"/>
          </a:p>
        </p:txBody>
      </p:sp>
    </p:spTree>
  </p:cSld>
  <p:clrMapOvr>
    <a:masterClrMapping/>
  </p:clrMapOvr>
  <p:transition spd="med">
    <p:pull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rmAutofit fontScale="90000"/>
          </a:bodyPr>
          <a:lstStyle/>
          <a:p>
            <a:r>
              <a:rPr lang="ru-RU" sz="2700" b="1" dirty="0" smtClean="0"/>
              <a:t>Задание для проведения квалификационного испытания в форме решения педагогических ситуаций</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229600" cy="4983179"/>
          </a:xfrm>
        </p:spPr>
        <p:txBody>
          <a:bodyPr>
            <a:normAutofit fontScale="77500" lnSpcReduction="20000"/>
          </a:bodyPr>
          <a:lstStyle/>
          <a:p>
            <a:pPr>
              <a:buNone/>
            </a:pPr>
            <a:r>
              <a:rPr lang="ru-RU" b="1" dirty="0" smtClean="0">
                <a:solidFill>
                  <a:srgbClr val="7030A0"/>
                </a:solidFill>
              </a:rPr>
              <a:t>За предложенный Вами вариант по каждой из ситуаций Вы можете получить от «0» до «3» баллов: </a:t>
            </a:r>
          </a:p>
          <a:p>
            <a:r>
              <a:rPr lang="ru-RU" dirty="0" smtClean="0"/>
              <a:t>0 баллов – вариант ответа отсутствует или предложенный вариант является антипедагогическим. Предлагается такой вариант решения, при котором проявляющиеся трудности  и проблемы обучающихся (нарушение дисциплины, </a:t>
            </a:r>
            <a:r>
              <a:rPr lang="ru-RU" dirty="0" err="1" smtClean="0"/>
              <a:t>асоциальность</a:t>
            </a:r>
            <a:r>
              <a:rPr lang="ru-RU" dirty="0" smtClean="0"/>
              <a:t>, противодействие, конфликтность  и т.д.)  усилятся. Предложенный вариант может свидетельствовать о попустительстве и равнодушии к происходящему. В ответе может проявиться негативное отношение  к другим участникам образовательного процесса, неудовлетворенность собственным социальным положением и др.  </a:t>
            </a:r>
            <a:endParaRPr lang="ru-RU" dirty="0"/>
          </a:p>
        </p:txBody>
      </p:sp>
    </p:spTree>
  </p:cSld>
  <p:clrMapOvr>
    <a:masterClrMapping/>
  </p:clrMapOvr>
  <p:transition spd="med">
    <p:pull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rmAutofit fontScale="90000"/>
          </a:bodyPr>
          <a:lstStyle/>
          <a:p>
            <a:r>
              <a:rPr lang="ru-RU" sz="2700" b="1" dirty="0" smtClean="0"/>
              <a:t>Задание для проведения квалификационного испытания в форме решения педагогических ситуаций</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229600" cy="4983179"/>
          </a:xfrm>
        </p:spPr>
        <p:txBody>
          <a:bodyPr>
            <a:normAutofit fontScale="92500" lnSpcReduction="20000"/>
          </a:bodyPr>
          <a:lstStyle/>
          <a:p>
            <a:r>
              <a:rPr lang="ru-RU" dirty="0" smtClean="0"/>
              <a:t>1 балл – приведен вариант разрешения ситуации нейтрального типа, это возможный, но не конструктивный  вариант реагирования. Ситуация не станет хуже, но и не улучшится. Воспитательный и обучающий эффект будут минимальными. Ответ не имеет обоснования или приведенное обоснование является не существенным. Решение направлено на то, чтобы «здесь и теперь» ситуация выглядела </a:t>
            </a:r>
            <a:r>
              <a:rPr lang="ru-RU" dirty="0" err="1" smtClean="0"/>
              <a:t>безпроблемной</a:t>
            </a:r>
            <a:r>
              <a:rPr lang="ru-RU" dirty="0" smtClean="0"/>
              <a:t>, а его  негативное влияние на поведение и личностные характеристики обучающегося  в будущем практически не учитывается. </a:t>
            </a:r>
            <a:endParaRPr lang="ru-RU" dirty="0"/>
          </a:p>
        </p:txBody>
      </p:sp>
    </p:spTree>
  </p:cSld>
  <p:clrMapOvr>
    <a:masterClrMapping/>
  </p:clrMapOvr>
  <p:transition spd="med">
    <p:pull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rmAutofit fontScale="90000"/>
          </a:bodyPr>
          <a:lstStyle/>
          <a:p>
            <a:r>
              <a:rPr lang="ru-RU" sz="2700" b="1" dirty="0" smtClean="0"/>
              <a:t>Задание для проведения квалификационного испытания в форме решения педагогических ситуаций</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229600" cy="4983179"/>
          </a:xfrm>
        </p:spPr>
        <p:txBody>
          <a:bodyPr>
            <a:normAutofit fontScale="85000" lnSpcReduction="10000"/>
          </a:bodyPr>
          <a:lstStyle/>
          <a:p>
            <a:r>
              <a:rPr lang="ru-RU" dirty="0" smtClean="0"/>
              <a:t>2 балла –  предложенный вариант реагирования направлен на достижение положительного воспитательного и (или) обучающего эффекта. В предлагаемом решении демонстрируется понимающее отношение к обучающимся, учитываются условия проблемной ситуации. Однако предложенное описание не содержит достаточного обоснования, направленность педагога на положительный эффект не подкреплена знаниями об особенностях возраста обучающихся, ведущих потребностях и мотивах, возможных причинах проблемного поведения, последствиях выбранного способа воздействия и др. </a:t>
            </a:r>
            <a:endParaRPr lang="ru-RU" dirty="0"/>
          </a:p>
        </p:txBody>
      </p:sp>
    </p:spTree>
  </p:cSld>
  <p:clrMapOvr>
    <a:masterClrMapping/>
  </p:clrMapOvr>
  <p:transition spd="med">
    <p:pull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rmAutofit fontScale="90000"/>
          </a:bodyPr>
          <a:lstStyle/>
          <a:p>
            <a:r>
              <a:rPr lang="ru-RU" sz="2700" b="1" dirty="0" smtClean="0"/>
              <a:t>Задание для проведения квалификационного испытания в форме решения педагогических ситуаций</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229600" cy="4983179"/>
          </a:xfrm>
        </p:spPr>
        <p:txBody>
          <a:bodyPr>
            <a:normAutofit fontScale="85000" lnSpcReduction="20000"/>
          </a:bodyPr>
          <a:lstStyle/>
          <a:p>
            <a:r>
              <a:rPr lang="ru-RU" dirty="0" smtClean="0"/>
              <a:t>3 балла – дан конструктивный вариант реагирования и приведено его качественное  обоснование. Предложенный вариант будет способствовать достижению определенных (указанных учителем) педагогических целей, формированию позитивных новообразований в форме знаний, умений или качеств личности обучающегося. Обоснование включает анализ педагогической ситуации, изложение  возможных причин ее возникновения, постановку педагогических целей и задач; учет особенностей обучающихся; описание возможных ответных реакций обучающихся и других участников инцидента, предвидение результатов воздействия. </a:t>
            </a:r>
            <a:endParaRPr lang="ru-RU" dirty="0"/>
          </a:p>
        </p:txBody>
      </p:sp>
    </p:spTree>
  </p:cSld>
  <p:clrMapOvr>
    <a:masterClrMapping/>
  </p:clrMapOvr>
  <p:transition spd="med">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solidFill>
                  <a:srgbClr val="CC3399"/>
                </a:solidFill>
              </a:rPr>
              <a:t>Взаимосвязь базовых компетенций с успешностью </a:t>
            </a:r>
            <a:r>
              <a:rPr lang="ru-RU" sz="3100" dirty="0" smtClean="0">
                <a:solidFill>
                  <a:srgbClr val="CC3399"/>
                </a:solidFill>
              </a:rPr>
              <a:t/>
            </a:r>
            <a:br>
              <a:rPr lang="ru-RU" sz="3100" dirty="0" smtClean="0">
                <a:solidFill>
                  <a:srgbClr val="CC3399"/>
                </a:solidFill>
              </a:rPr>
            </a:br>
            <a:r>
              <a:rPr lang="ru-RU" sz="3100" b="1" dirty="0" smtClean="0">
                <a:solidFill>
                  <a:srgbClr val="CC3399"/>
                </a:solidFill>
              </a:rPr>
              <a:t>педагогической деятельности</a:t>
            </a:r>
            <a:r>
              <a:rPr lang="ru-RU" dirty="0" smtClean="0"/>
              <a:t/>
            </a:r>
            <a:br>
              <a:rPr lang="ru-RU" dirty="0" smtClean="0"/>
            </a:br>
            <a:endParaRPr lang="ru-RU" dirty="0"/>
          </a:p>
        </p:txBody>
      </p:sp>
      <p:grpSp>
        <p:nvGrpSpPr>
          <p:cNvPr id="3" name="Group 3"/>
          <p:cNvGrpSpPr>
            <a:grpSpLocks/>
          </p:cNvGrpSpPr>
          <p:nvPr/>
        </p:nvGrpSpPr>
        <p:grpSpPr bwMode="auto">
          <a:xfrm>
            <a:off x="285720" y="1071546"/>
            <a:ext cx="8572560" cy="5000660"/>
            <a:chOff x="744" y="984"/>
            <a:chExt cx="10230" cy="8625"/>
          </a:xfrm>
        </p:grpSpPr>
        <p:sp>
          <p:nvSpPr>
            <p:cNvPr id="16388" name="Text Box 4"/>
            <p:cNvSpPr txBox="1">
              <a:spLocks noChangeArrowheads="1"/>
            </p:cNvSpPr>
            <p:nvPr/>
          </p:nvSpPr>
          <p:spPr bwMode="auto">
            <a:xfrm>
              <a:off x="4069" y="1107"/>
              <a:ext cx="3665" cy="12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rPr>
                <a:t>Успешность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rPr>
                <a:t>педагогической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rPr>
                <a:t>деятельности</a:t>
              </a:r>
              <a:endParaRPr kumimoji="0" lang="ru-RU" b="0" i="0" u="none" strike="noStrike" cap="none" normalizeH="0" baseline="0" dirty="0" smtClean="0">
                <a:ln>
                  <a:noFill/>
                </a:ln>
                <a:solidFill>
                  <a:schemeClr val="tx1"/>
                </a:solidFill>
                <a:effectLst/>
                <a:latin typeface="Arial" pitchFamily="34" charset="0"/>
              </a:endParaRPr>
            </a:p>
          </p:txBody>
        </p:sp>
        <p:sp>
          <p:nvSpPr>
            <p:cNvPr id="16389" name="Oval 5"/>
            <p:cNvSpPr>
              <a:spLocks noChangeArrowheads="1"/>
            </p:cNvSpPr>
            <p:nvPr/>
          </p:nvSpPr>
          <p:spPr bwMode="auto">
            <a:xfrm>
              <a:off x="4222" y="984"/>
              <a:ext cx="3177" cy="1856"/>
            </a:xfrm>
            <a:prstGeom prst="ellipse">
              <a:avLst/>
            </a:prstGeom>
            <a:noFill/>
            <a:ln w="5080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6390" name="Oval 6"/>
            <p:cNvSpPr>
              <a:spLocks noChangeArrowheads="1"/>
            </p:cNvSpPr>
            <p:nvPr/>
          </p:nvSpPr>
          <p:spPr bwMode="auto">
            <a:xfrm>
              <a:off x="8451" y="3474"/>
              <a:ext cx="2523" cy="1979"/>
            </a:xfrm>
            <a:prstGeom prst="ellipse">
              <a:avLst/>
            </a:prstGeom>
            <a:solidFill>
              <a:srgbClr val="FFFFFF"/>
            </a:solidFill>
            <a:ln w="15875">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в области личностных качеств</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16391" name="Oval 7"/>
            <p:cNvSpPr>
              <a:spLocks noChangeArrowheads="1"/>
            </p:cNvSpPr>
            <p:nvPr/>
          </p:nvSpPr>
          <p:spPr bwMode="auto">
            <a:xfrm>
              <a:off x="915" y="5634"/>
              <a:ext cx="2923" cy="1980"/>
            </a:xfrm>
            <a:prstGeom prst="ellipse">
              <a:avLst/>
            </a:prstGeom>
            <a:solidFill>
              <a:srgbClr val="FFFFFF"/>
            </a:solidFill>
            <a:ln w="15875">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в разработке программы </a:t>
              </a:r>
              <a:b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педагогической деятельности и принятии решений</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16392" name="Oval 8"/>
            <p:cNvSpPr>
              <a:spLocks noChangeArrowheads="1"/>
            </p:cNvSpPr>
            <p:nvPr/>
          </p:nvSpPr>
          <p:spPr bwMode="auto">
            <a:xfrm>
              <a:off x="7794" y="5635"/>
              <a:ext cx="2523" cy="1979"/>
            </a:xfrm>
            <a:prstGeom prst="ellipse">
              <a:avLst/>
            </a:prstGeom>
            <a:solidFill>
              <a:srgbClr val="FFFFFF"/>
            </a:solidFill>
            <a:ln w="15875">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rPr>
                <a:t>в постановке целей и задач </a:t>
              </a:r>
              <a:br>
                <a:rPr kumimoji="0" lang="ru-RU" sz="1200" b="1" i="0" u="none" strike="noStrike" cap="none" normalizeH="0" baseline="0" dirty="0" smtClean="0">
                  <a:ln>
                    <a:noFill/>
                  </a:ln>
                  <a:solidFill>
                    <a:schemeClr val="tx1"/>
                  </a:solidFill>
                  <a:effectLst/>
                  <a:latin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rPr>
                <a:t>педагогической  деятельности</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16393" name="Oval 9"/>
            <p:cNvSpPr>
              <a:spLocks noChangeArrowheads="1"/>
            </p:cNvSpPr>
            <p:nvPr/>
          </p:nvSpPr>
          <p:spPr bwMode="auto">
            <a:xfrm>
              <a:off x="3114" y="7615"/>
              <a:ext cx="2523" cy="1979"/>
            </a:xfrm>
            <a:prstGeom prst="ellipse">
              <a:avLst/>
            </a:prstGeom>
            <a:solidFill>
              <a:srgbClr val="FFFFFF"/>
            </a:solidFill>
            <a:ln w="15875">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в обеспечении информационной основы </a:t>
              </a:r>
              <a:r>
                <a:rPr kumimoji="0" lang="ru-RU" sz="1200" b="1" i="0" u="none" strike="noStrike" cap="none" normalizeH="0" baseline="0" dirty="0" err="1" smtClean="0">
                  <a:ln>
                    <a:noFill/>
                  </a:ln>
                  <a:solidFill>
                    <a:schemeClr val="tx1"/>
                  </a:solidFill>
                  <a:effectLst/>
                  <a:latin typeface="Times New Roman" pitchFamily="18" charset="0"/>
                  <a:cs typeface="Times New Roman" pitchFamily="18" charset="0"/>
                </a:rPr>
                <a:t>пед</a:t>
              </a: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деятельности</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16394" name="Oval 10"/>
            <p:cNvSpPr>
              <a:spLocks noChangeArrowheads="1"/>
            </p:cNvSpPr>
            <p:nvPr/>
          </p:nvSpPr>
          <p:spPr bwMode="auto">
            <a:xfrm>
              <a:off x="5994" y="7630"/>
              <a:ext cx="2523" cy="1979"/>
            </a:xfrm>
            <a:prstGeom prst="ellipse">
              <a:avLst/>
            </a:prstGeom>
            <a:solidFill>
              <a:srgbClr val="FFFFFF"/>
            </a:solidFill>
            <a:ln w="15875">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в мотивировании учебной  (воспитательной) деятельности</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6395" name="Oval 11"/>
            <p:cNvSpPr>
              <a:spLocks noChangeArrowheads="1"/>
            </p:cNvSpPr>
            <p:nvPr/>
          </p:nvSpPr>
          <p:spPr bwMode="auto">
            <a:xfrm>
              <a:off x="744" y="3474"/>
              <a:ext cx="2523" cy="1979"/>
            </a:xfrm>
            <a:prstGeom prst="ellipse">
              <a:avLst/>
            </a:prstGeom>
            <a:solidFill>
              <a:srgbClr val="FFFFFF"/>
            </a:solidFill>
            <a:ln w="15875">
              <a:solidFill>
                <a:srgbClr val="000000"/>
              </a:solidFill>
              <a:round/>
              <a:headEnd/>
              <a:tailEnd/>
            </a:ln>
          </p:spPr>
          <p:txBody>
            <a:bodyPr vert="horz" wrap="square" lIns="36000" tIns="36000" rIns="36000" bIns="3600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rPr>
                <a:t>Компетентность </a:t>
              </a:r>
              <a:br>
                <a:rPr kumimoji="0" lang="ru-RU" sz="1200" b="1" i="0" u="none" strike="noStrike" cap="none" normalizeH="0" baseline="0" dirty="0" smtClean="0">
                  <a:ln>
                    <a:noFill/>
                  </a:ln>
                  <a:solidFill>
                    <a:schemeClr val="tx1"/>
                  </a:solidFill>
                  <a:effectLst/>
                  <a:latin typeface="Times New Roman" pitchFamily="18" charset="0"/>
                </a:rPr>
              </a:br>
              <a:r>
                <a:rPr kumimoji="0" lang="ru-RU" sz="1200" b="1" i="0" u="none" strike="noStrike" cap="none" normalizeH="0" baseline="0" dirty="0" smtClean="0">
                  <a:ln>
                    <a:noFill/>
                  </a:ln>
                  <a:solidFill>
                    <a:schemeClr val="tx1"/>
                  </a:solidFill>
                  <a:effectLst/>
                  <a:latin typeface="Times New Roman" pitchFamily="18" charset="0"/>
                </a:rPr>
                <a:t>в организации педагогической</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rPr>
                <a:t>деятельности</a:t>
              </a:r>
              <a:endParaRPr kumimoji="0" lang="ru-RU" sz="1200" b="0" i="0" u="none" strike="noStrike" cap="none" normalizeH="0" baseline="0" dirty="0" smtClean="0">
                <a:ln>
                  <a:noFill/>
                </a:ln>
                <a:solidFill>
                  <a:schemeClr val="tx1"/>
                </a:solidFill>
                <a:effectLst/>
                <a:latin typeface="Arial" pitchFamily="34" charset="0"/>
              </a:endParaRPr>
            </a:p>
          </p:txBody>
        </p:sp>
        <p:sp>
          <p:nvSpPr>
            <p:cNvPr id="16396" name="Line 12"/>
            <p:cNvSpPr>
              <a:spLocks noChangeShapeType="1"/>
            </p:cNvSpPr>
            <p:nvPr/>
          </p:nvSpPr>
          <p:spPr bwMode="auto">
            <a:xfrm flipH="1">
              <a:off x="4734" y="2814"/>
              <a:ext cx="1080" cy="480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397" name="Line 13"/>
            <p:cNvSpPr>
              <a:spLocks noChangeShapeType="1"/>
            </p:cNvSpPr>
            <p:nvPr/>
          </p:nvSpPr>
          <p:spPr bwMode="auto">
            <a:xfrm>
              <a:off x="5814" y="2814"/>
              <a:ext cx="1260" cy="4819"/>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398" name="Line 14"/>
            <p:cNvSpPr>
              <a:spLocks noChangeShapeType="1"/>
            </p:cNvSpPr>
            <p:nvPr/>
          </p:nvSpPr>
          <p:spPr bwMode="auto">
            <a:xfrm flipH="1">
              <a:off x="3819" y="2844"/>
              <a:ext cx="1947" cy="351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399" name="Line 15"/>
            <p:cNvSpPr>
              <a:spLocks noChangeShapeType="1"/>
            </p:cNvSpPr>
            <p:nvPr/>
          </p:nvSpPr>
          <p:spPr bwMode="auto">
            <a:xfrm flipH="1">
              <a:off x="3234" y="2859"/>
              <a:ext cx="2520" cy="144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0" name="Line 16"/>
            <p:cNvSpPr>
              <a:spLocks noChangeShapeType="1"/>
            </p:cNvSpPr>
            <p:nvPr/>
          </p:nvSpPr>
          <p:spPr bwMode="auto">
            <a:xfrm>
              <a:off x="5934" y="2844"/>
              <a:ext cx="2520" cy="144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1" name="Line 17"/>
            <p:cNvSpPr>
              <a:spLocks noChangeShapeType="1"/>
            </p:cNvSpPr>
            <p:nvPr/>
          </p:nvSpPr>
          <p:spPr bwMode="auto">
            <a:xfrm>
              <a:off x="3264" y="4299"/>
              <a:ext cx="522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2" name="Line 18"/>
            <p:cNvSpPr>
              <a:spLocks noChangeShapeType="1"/>
            </p:cNvSpPr>
            <p:nvPr/>
          </p:nvSpPr>
          <p:spPr bwMode="auto">
            <a:xfrm>
              <a:off x="3264" y="4324"/>
              <a:ext cx="3810" cy="329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3" name="Line 19"/>
            <p:cNvSpPr>
              <a:spLocks noChangeShapeType="1"/>
            </p:cNvSpPr>
            <p:nvPr/>
          </p:nvSpPr>
          <p:spPr bwMode="auto">
            <a:xfrm>
              <a:off x="3294" y="4374"/>
              <a:ext cx="1440" cy="324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4" name="Line 20"/>
            <p:cNvSpPr>
              <a:spLocks noChangeShapeType="1"/>
            </p:cNvSpPr>
            <p:nvPr/>
          </p:nvSpPr>
          <p:spPr bwMode="auto">
            <a:xfrm flipH="1">
              <a:off x="7066" y="4194"/>
              <a:ext cx="1448" cy="3401"/>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5" name="Line 21"/>
            <p:cNvSpPr>
              <a:spLocks noChangeShapeType="1"/>
            </p:cNvSpPr>
            <p:nvPr/>
          </p:nvSpPr>
          <p:spPr bwMode="auto">
            <a:xfrm>
              <a:off x="5919" y="2862"/>
              <a:ext cx="1875" cy="3549"/>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6" name="Line 22"/>
            <p:cNvSpPr>
              <a:spLocks noChangeShapeType="1"/>
            </p:cNvSpPr>
            <p:nvPr/>
          </p:nvSpPr>
          <p:spPr bwMode="auto">
            <a:xfrm flipH="1" flipV="1">
              <a:off x="3264" y="4344"/>
              <a:ext cx="540" cy="198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7" name="Line 23"/>
            <p:cNvSpPr>
              <a:spLocks noChangeShapeType="1"/>
            </p:cNvSpPr>
            <p:nvPr/>
          </p:nvSpPr>
          <p:spPr bwMode="auto">
            <a:xfrm>
              <a:off x="3819" y="6369"/>
              <a:ext cx="900" cy="12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8" name="Line 24"/>
            <p:cNvSpPr>
              <a:spLocks noChangeShapeType="1"/>
            </p:cNvSpPr>
            <p:nvPr/>
          </p:nvSpPr>
          <p:spPr bwMode="auto">
            <a:xfrm flipV="1">
              <a:off x="7794" y="4239"/>
              <a:ext cx="705" cy="2183"/>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09" name="Line 25"/>
            <p:cNvSpPr>
              <a:spLocks noChangeShapeType="1"/>
            </p:cNvSpPr>
            <p:nvPr/>
          </p:nvSpPr>
          <p:spPr bwMode="auto">
            <a:xfrm>
              <a:off x="3243" y="4302"/>
              <a:ext cx="4548" cy="2098"/>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0" name="Line 26"/>
            <p:cNvSpPr>
              <a:spLocks noChangeShapeType="1"/>
            </p:cNvSpPr>
            <p:nvPr/>
          </p:nvSpPr>
          <p:spPr bwMode="auto">
            <a:xfrm flipH="1">
              <a:off x="7074" y="6414"/>
              <a:ext cx="728" cy="120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1" name="Line 27"/>
            <p:cNvSpPr>
              <a:spLocks noChangeShapeType="1"/>
            </p:cNvSpPr>
            <p:nvPr/>
          </p:nvSpPr>
          <p:spPr bwMode="auto">
            <a:xfrm>
              <a:off x="4734" y="7629"/>
              <a:ext cx="234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2" name="Line 28"/>
            <p:cNvSpPr>
              <a:spLocks noChangeShapeType="1"/>
            </p:cNvSpPr>
            <p:nvPr/>
          </p:nvSpPr>
          <p:spPr bwMode="auto">
            <a:xfrm flipH="1">
              <a:off x="3819" y="6399"/>
              <a:ext cx="396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3" name="Line 29"/>
            <p:cNvSpPr>
              <a:spLocks noChangeShapeType="1"/>
            </p:cNvSpPr>
            <p:nvPr/>
          </p:nvSpPr>
          <p:spPr bwMode="auto">
            <a:xfrm flipH="1">
              <a:off x="4719" y="6384"/>
              <a:ext cx="3060" cy="12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4" name="Line 30"/>
            <p:cNvSpPr>
              <a:spLocks noChangeShapeType="1"/>
            </p:cNvSpPr>
            <p:nvPr/>
          </p:nvSpPr>
          <p:spPr bwMode="auto">
            <a:xfrm>
              <a:off x="3849" y="6384"/>
              <a:ext cx="3240" cy="12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5" name="Line 31"/>
            <p:cNvSpPr>
              <a:spLocks noChangeShapeType="1"/>
            </p:cNvSpPr>
            <p:nvPr/>
          </p:nvSpPr>
          <p:spPr bwMode="auto">
            <a:xfrm flipH="1">
              <a:off x="3834" y="4286"/>
              <a:ext cx="4672" cy="2068"/>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16416" name="Line 32"/>
            <p:cNvSpPr>
              <a:spLocks noChangeShapeType="1"/>
            </p:cNvSpPr>
            <p:nvPr/>
          </p:nvSpPr>
          <p:spPr bwMode="auto">
            <a:xfrm flipH="1">
              <a:off x="4710" y="4258"/>
              <a:ext cx="3780" cy="342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ru-RU"/>
            </a:p>
          </p:txBody>
        </p:sp>
      </p:grpSp>
    </p:spTree>
    <p:extLst>
      <p:ext uri="{BB962C8B-B14F-4D97-AF65-F5344CB8AC3E}">
        <p14:creationId xmlns:p14="http://schemas.microsoft.com/office/powerpoint/2010/main" val="2423347388"/>
      </p:ext>
    </p:extLst>
  </p:cSld>
  <p:clrMapOvr>
    <a:masterClrMapping/>
  </p:clrMapOvr>
  <p:transition spd="med">
    <p:pull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Примеры заданий</a:t>
            </a:r>
            <a:endParaRPr lang="ru-RU" dirty="0"/>
          </a:p>
        </p:txBody>
      </p:sp>
      <p:sp>
        <p:nvSpPr>
          <p:cNvPr id="3" name="Содержимое 2"/>
          <p:cNvSpPr>
            <a:spLocks noGrp="1"/>
          </p:cNvSpPr>
          <p:nvPr>
            <p:ph idx="1"/>
          </p:nvPr>
        </p:nvSpPr>
        <p:spPr>
          <a:xfrm>
            <a:off x="457200" y="1214422"/>
            <a:ext cx="8472518" cy="5357850"/>
          </a:xfrm>
        </p:spPr>
        <p:txBody>
          <a:bodyPr>
            <a:normAutofit fontScale="62500" lnSpcReduction="20000"/>
          </a:bodyPr>
          <a:lstStyle/>
          <a:p>
            <a:pPr>
              <a:buNone/>
            </a:pPr>
            <a:r>
              <a:rPr lang="ru-RU" dirty="0" smtClean="0"/>
              <a:t>1. Обучающийся, явно демонстрируя свое плохое отношение к кому-либо из одноклассников, говорит: «Я не хочу выполнять задание вместе с ним».</a:t>
            </a:r>
          </a:p>
          <a:p>
            <a:r>
              <a:rPr lang="ru-RU" i="1" dirty="0" smtClean="0"/>
              <a:t>Как Вы отреагируете (как поступите, что сделаете, скажите и др.) в данной ситуации и почему?</a:t>
            </a:r>
            <a:r>
              <a:rPr lang="ru-RU" b="1" i="1" dirty="0" smtClean="0"/>
              <a:t> </a:t>
            </a:r>
            <a:r>
              <a:rPr lang="ru-RU" i="1" dirty="0" smtClean="0"/>
              <a:t>Напишите Ваш вариант объемом не более 1 страницы.</a:t>
            </a:r>
            <a:endParaRPr lang="ru-RU" dirty="0" smtClean="0"/>
          </a:p>
          <a:p>
            <a:pPr>
              <a:buNone/>
            </a:pPr>
            <a:r>
              <a:rPr lang="ru-RU" dirty="0" smtClean="0"/>
              <a:t>2. Представьте себе, что Вы классный руководитель. Ваши ученики  ушли с последнего урока в кино и таким образом сорвали занятие. На следующий день Вы приходите в класс и спрашиваете, кто был инициатором идеи, в ответ – молчание. </a:t>
            </a:r>
          </a:p>
          <a:p>
            <a:r>
              <a:rPr lang="ru-RU" i="1" dirty="0" smtClean="0"/>
              <a:t>Как Вы отреагируете (как поступите, сделаете, что скажете и др.) в данной ситуации и почему? Напишите Ваш вариант объемом не более 1 страницы.</a:t>
            </a:r>
            <a:endParaRPr lang="ru-RU" dirty="0" smtClean="0"/>
          </a:p>
          <a:p>
            <a:pPr>
              <a:buNone/>
            </a:pPr>
            <a:r>
              <a:rPr lang="ru-RU" dirty="0" smtClean="0"/>
              <a:t>3.</a:t>
            </a:r>
            <a:r>
              <a:rPr lang="en-US" dirty="0" smtClean="0"/>
              <a:t> </a:t>
            </a:r>
            <a:r>
              <a:rPr lang="ru-RU" dirty="0" smtClean="0"/>
              <a:t>Вы предлагаете задание учащимся на уроке, а они дружно говорят, что уже решали его с педагогом, который заменял Вас на предыдущем занятии.</a:t>
            </a:r>
          </a:p>
          <a:p>
            <a:r>
              <a:rPr lang="ru-RU" i="1" dirty="0" smtClean="0"/>
              <a:t>Как Вы отреагируете (как поступите, что сделаете, скажете и др.) в данной ситуации и почему? Напишите Ваш вариант, ориентируясь на тему, которую Вы сейчас изучаете с классом  объемом не более 1 страницы.</a:t>
            </a: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Подготовка экспертного заключения </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62500" lnSpcReduction="20000"/>
          </a:bodyPr>
          <a:lstStyle/>
          <a:p>
            <a:pPr>
              <a:buNone/>
            </a:pPr>
            <a:r>
              <a:rPr lang="ru-RU" dirty="0" smtClean="0"/>
              <a:t>За выполнение трех заданий педагог может получить от 0 до 9 баллов.</a:t>
            </a:r>
            <a:endParaRPr lang="ru-RU" sz="2800" dirty="0" smtClean="0"/>
          </a:p>
          <a:p>
            <a:pPr>
              <a:buNone/>
            </a:pPr>
            <a:r>
              <a:rPr lang="ru-RU" dirty="0" smtClean="0"/>
              <a:t>Для получения положительного заключения о соответствии занимаемой должности достаточно набрать 4 балла. Подсчет общего количества баллов осуществляется методом сложения  количества баллов, полученных  за решение каждой из трех ситуаций по формуле:</a:t>
            </a:r>
            <a:endParaRPr lang="ru-RU" sz="2800" dirty="0" smtClean="0"/>
          </a:p>
          <a:p>
            <a:pPr>
              <a:buNone/>
            </a:pPr>
            <a:r>
              <a:rPr lang="ru-RU" sz="4500" b="1" dirty="0" smtClean="0">
                <a:solidFill>
                  <a:srgbClr val="7030A0"/>
                </a:solidFill>
              </a:rPr>
              <a:t>ПС = А + В + С </a:t>
            </a:r>
          </a:p>
          <a:p>
            <a:pPr>
              <a:buNone/>
            </a:pPr>
            <a:r>
              <a:rPr lang="ru-RU" dirty="0" smtClean="0"/>
              <a:t>Где ПС – показатель соответствия занимаемой должности,</a:t>
            </a:r>
            <a:endParaRPr lang="ru-RU" sz="2800" dirty="0" smtClean="0"/>
          </a:p>
          <a:p>
            <a:pPr>
              <a:buNone/>
            </a:pPr>
            <a:r>
              <a:rPr lang="ru-RU" dirty="0" smtClean="0"/>
              <a:t>А – оценка за решение первой ситуации,</a:t>
            </a:r>
            <a:endParaRPr lang="ru-RU" sz="2800" dirty="0" smtClean="0"/>
          </a:p>
          <a:p>
            <a:pPr>
              <a:buNone/>
            </a:pPr>
            <a:r>
              <a:rPr lang="ru-RU" dirty="0" smtClean="0"/>
              <a:t>В – оценка за решение второй ситуации,</a:t>
            </a:r>
            <a:endParaRPr lang="ru-RU" sz="2800" dirty="0" smtClean="0"/>
          </a:p>
          <a:p>
            <a:pPr>
              <a:buNone/>
            </a:pPr>
            <a:r>
              <a:rPr lang="ru-RU" dirty="0" smtClean="0"/>
              <a:t>С – оценка за решение третьей ситуации.</a:t>
            </a:r>
            <a:endParaRPr lang="ru-RU" sz="2800" dirty="0" smtClean="0"/>
          </a:p>
          <a:p>
            <a:pPr>
              <a:buNone/>
            </a:pPr>
            <a:r>
              <a:rPr lang="ru-RU" dirty="0" smtClean="0"/>
              <a:t>Комиссия принимает одно из следующих решений:</a:t>
            </a:r>
            <a:endParaRPr lang="ru-RU" sz="2800" dirty="0" smtClean="0"/>
          </a:p>
          <a:p>
            <a:pPr lvl="1"/>
            <a:r>
              <a:rPr lang="ru-RU" dirty="0" smtClean="0"/>
              <a:t>Соответствует занимаемой должности – в том случае, если педагог набрал 4 и более балла.</a:t>
            </a:r>
            <a:endParaRPr lang="ru-RU" sz="2400" dirty="0" smtClean="0"/>
          </a:p>
          <a:p>
            <a:pPr lvl="1"/>
            <a:r>
              <a:rPr lang="ru-RU" dirty="0" smtClean="0"/>
              <a:t>Не соответствует занимаемой должности – если педагог набрал менее 4-х баллов.</a:t>
            </a:r>
            <a:endParaRPr lang="ru-RU" sz="2400"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143000"/>
          </a:xfrm>
        </p:spPr>
        <p:txBody>
          <a:bodyPr>
            <a:normAutofit fontScale="90000"/>
          </a:bodyPr>
          <a:lstStyle/>
          <a:p>
            <a:r>
              <a:rPr lang="ru-RU" dirty="0" smtClean="0"/>
              <a:t/>
            </a:r>
            <a:br>
              <a:rPr lang="ru-RU" dirty="0" smtClean="0"/>
            </a:br>
            <a:r>
              <a:rPr lang="ru-RU" sz="2700" b="1" dirty="0" smtClean="0">
                <a:solidFill>
                  <a:srgbClr val="CC3399"/>
                </a:solidFill>
              </a:rPr>
              <a:t>Варианты проведения письменного квалификационного испытания с целью подтверждения соответствия занимаемой должности</a:t>
            </a:r>
            <a:br>
              <a:rPr lang="ru-RU" sz="2700" b="1" dirty="0" smtClean="0">
                <a:solidFill>
                  <a:srgbClr val="CC3399"/>
                </a:solidFill>
              </a:rPr>
            </a:br>
            <a:endParaRPr lang="ru-RU" sz="2700" dirty="0">
              <a:solidFill>
                <a:srgbClr val="002060"/>
              </a:solidFill>
            </a:endParaRPr>
          </a:p>
        </p:txBody>
      </p:sp>
      <p:cxnSp>
        <p:nvCxnSpPr>
          <p:cNvPr id="6" name="Прямая со стрелкой 5"/>
          <p:cNvCxnSpPr/>
          <p:nvPr/>
        </p:nvCxnSpPr>
        <p:spPr>
          <a:xfrm rot="5400000">
            <a:off x="1393009" y="2035959"/>
            <a:ext cx="928694" cy="1588"/>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6200000" flipH="1">
            <a:off x="4179091" y="2035959"/>
            <a:ext cx="928696" cy="1"/>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5400000">
            <a:off x="7037405" y="2035959"/>
            <a:ext cx="927900" cy="794"/>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Параллелограмм 4"/>
          <p:cNvSpPr/>
          <p:nvPr/>
        </p:nvSpPr>
        <p:spPr>
          <a:xfrm>
            <a:off x="9396536" y="-33696"/>
            <a:ext cx="1656184" cy="2664296"/>
          </a:xfrm>
          <a:prstGeom prst="parallelogram">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держимое 3"/>
          <p:cNvSpPr txBox="1">
            <a:spLocks/>
          </p:cNvSpPr>
          <p:nvPr/>
        </p:nvSpPr>
        <p:spPr>
          <a:xfrm>
            <a:off x="1571604" y="2500307"/>
            <a:ext cx="6947156" cy="642941"/>
          </a:xfrm>
          <a:prstGeom prst="rect">
            <a:avLst/>
          </a:prstGeom>
          <a:solidFill>
            <a:srgbClr val="92D050">
              <a:alpha val="65000"/>
            </a:srgbClr>
          </a:solidFill>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ctr">
              <a:buNone/>
            </a:pPr>
            <a:r>
              <a:rPr lang="ru-RU" sz="2200" dirty="0" smtClean="0"/>
              <a:t>Тестирование по предмету в форме ЕГЭ, ЕРЭ </a:t>
            </a:r>
          </a:p>
          <a:p>
            <a:pPr algn="ctr">
              <a:buNone/>
            </a:pPr>
            <a:r>
              <a:rPr lang="ru-RU" sz="2200" dirty="0" smtClean="0"/>
              <a:t>Зачетный минимум – 60 баллов (58 баллов +2)</a:t>
            </a:r>
            <a:endParaRPr lang="ru-RU" sz="2200" dirty="0"/>
          </a:p>
        </p:txBody>
      </p:sp>
      <p:cxnSp>
        <p:nvCxnSpPr>
          <p:cNvPr id="11" name="Прямая соединительная линия 10"/>
          <p:cNvCxnSpPr/>
          <p:nvPr/>
        </p:nvCxnSpPr>
        <p:spPr>
          <a:xfrm>
            <a:off x="1857356" y="1571612"/>
            <a:ext cx="5643602" cy="1588"/>
          </a:xfrm>
          <a:prstGeom prst="line">
            <a:avLst/>
          </a:prstGeom>
          <a:ln w="60325" cmpd="sng">
            <a:solidFill>
              <a:srgbClr val="6633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600201"/>
            <a:ext cx="9001156" cy="2686056"/>
          </a:xfrm>
        </p:spPr>
        <p:txBody>
          <a:bodyPr>
            <a:normAutofit/>
          </a:bodyPr>
          <a:lstStyle/>
          <a:p>
            <a:pPr algn="ctr">
              <a:buNone/>
            </a:pPr>
            <a:r>
              <a:rPr lang="ru-RU" sz="5400" b="1" dirty="0" smtClean="0">
                <a:solidFill>
                  <a:srgbClr val="CC3399"/>
                </a:solidFill>
              </a:rPr>
              <a:t>Добровольная </a:t>
            </a:r>
          </a:p>
          <a:p>
            <a:pPr algn="ctr">
              <a:buNone/>
            </a:pPr>
            <a:r>
              <a:rPr lang="ru-RU" sz="5400" b="1" dirty="0" smtClean="0">
                <a:solidFill>
                  <a:srgbClr val="CC3399"/>
                </a:solidFill>
              </a:rPr>
              <a:t>(заявительная аттестация)</a:t>
            </a:r>
            <a:endParaRPr lang="ru-RU" sz="5400" b="1" dirty="0">
              <a:solidFill>
                <a:srgbClr val="CC3399"/>
              </a:solidFill>
            </a:endParaRPr>
          </a:p>
        </p:txBody>
      </p:sp>
    </p:spTree>
  </p:cSld>
  <p:clrMapOvr>
    <a:masterClrMapping/>
  </p:clrMapOvr>
  <p:transition spd="med">
    <p:pull dir="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29600" cy="5429288"/>
          </a:xfrm>
        </p:spPr>
        <p:txBody>
          <a:bodyPr>
            <a:normAutofit fontScale="70000" lnSpcReduction="20000"/>
          </a:bodyPr>
          <a:lstStyle/>
          <a:p>
            <a:pPr algn="just">
              <a:buNone/>
            </a:pPr>
            <a:r>
              <a:rPr lang="ru-RU" dirty="0" smtClean="0"/>
              <a:t>1. Эксперты должны пройти </a:t>
            </a:r>
            <a:r>
              <a:rPr lang="ru-RU" u="sng" dirty="0" smtClean="0">
                <a:solidFill>
                  <a:srgbClr val="0070C0"/>
                </a:solidFill>
              </a:rPr>
              <a:t>специальную подготовку</a:t>
            </a:r>
            <a:r>
              <a:rPr lang="ru-RU" dirty="0" smtClean="0"/>
              <a:t>, включающую ознакомление с содержанием предстоящей оценки, способами осуществления экспертной оценки и подготовки экспертного заключения.</a:t>
            </a:r>
          </a:p>
          <a:p>
            <a:pPr algn="just">
              <a:buNone/>
            </a:pPr>
            <a:r>
              <a:rPr lang="ru-RU" dirty="0" smtClean="0"/>
              <a:t>2. При проведении экспертной оценки  участвует не менее </a:t>
            </a:r>
            <a:r>
              <a:rPr lang="ru-RU" u="sng" dirty="0" smtClean="0">
                <a:solidFill>
                  <a:srgbClr val="0070C0"/>
                </a:solidFill>
              </a:rPr>
              <a:t>двух независимых экспертов</a:t>
            </a:r>
            <a:r>
              <a:rPr lang="ru-RU" dirty="0" smtClean="0"/>
              <a:t>. В случае существенного несоответствия их оценок  проводится дополнительное обсуждение с целью достижения необходимого консенсуса. </a:t>
            </a:r>
          </a:p>
          <a:p>
            <a:pPr algn="just">
              <a:buNone/>
            </a:pPr>
            <a:r>
              <a:rPr lang="ru-RU" dirty="0" smtClean="0"/>
              <a:t>3. Экспертная оценка проводится на основе </a:t>
            </a:r>
            <a:r>
              <a:rPr lang="ru-RU" dirty="0" smtClean="0">
                <a:solidFill>
                  <a:srgbClr val="0070C0"/>
                </a:solidFill>
              </a:rPr>
              <a:t>анализа 1-2 уроков </a:t>
            </a:r>
            <a:r>
              <a:rPr lang="ru-RU" dirty="0" smtClean="0"/>
              <a:t>(или других мероприятий, проводимых педагогом); изучения представленных материалов: </a:t>
            </a:r>
            <a:r>
              <a:rPr lang="ru-RU" dirty="0" smtClean="0">
                <a:solidFill>
                  <a:srgbClr val="0070C0"/>
                </a:solidFill>
              </a:rPr>
              <a:t>рабочие программы </a:t>
            </a:r>
            <a:r>
              <a:rPr lang="ru-RU" dirty="0" smtClean="0"/>
              <a:t>по предмету, </a:t>
            </a:r>
            <a:r>
              <a:rPr lang="ru-RU" dirty="0" smtClean="0">
                <a:solidFill>
                  <a:srgbClr val="0070C0"/>
                </a:solidFill>
              </a:rPr>
              <a:t>классный журнал</a:t>
            </a:r>
            <a:r>
              <a:rPr lang="ru-RU" dirty="0" smtClean="0"/>
              <a:t>, результаты </a:t>
            </a:r>
            <a:r>
              <a:rPr lang="ru-RU" dirty="0" err="1" smtClean="0"/>
              <a:t>внутришкольного</a:t>
            </a:r>
            <a:r>
              <a:rPr lang="ru-RU" dirty="0" smtClean="0"/>
              <a:t> контроля (или других форм контроля) уровня учебных </a:t>
            </a:r>
            <a:r>
              <a:rPr lang="ru-RU" dirty="0" smtClean="0">
                <a:solidFill>
                  <a:srgbClr val="0070C0"/>
                </a:solidFill>
              </a:rPr>
              <a:t>достижений </a:t>
            </a:r>
            <a:r>
              <a:rPr lang="ru-RU" dirty="0" smtClean="0"/>
              <a:t>обучающихся, методические и дидактические материалы, используемые и самостоятельно подготовленные педагогом, дневники и тетради обучающихся, материалы родительских собраний и др., беседы с руководителем (заместителем) образовательного учреждения и аттестующимся педагогом.  </a:t>
            </a:r>
          </a:p>
          <a:p>
            <a:endParaRPr lang="ru-RU" dirty="0"/>
          </a:p>
        </p:txBody>
      </p:sp>
    </p:spTree>
  </p:cSld>
  <p:clrMapOvr>
    <a:masterClrMapping/>
  </p:clrMapOvr>
  <p:transition spd="med">
    <p:pull dir="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Возможные источники информации для проведения экспертной оценки профессиональной деятельности учителя</a:t>
            </a:r>
            <a:r>
              <a:rPr lang="ru-RU" dirty="0" smtClean="0"/>
              <a:t/>
            </a:r>
            <a:br>
              <a:rPr lang="ru-RU" dirty="0" smtClean="0"/>
            </a:br>
            <a:endParaRPr lang="ru-RU" dirty="0"/>
          </a:p>
        </p:txBody>
      </p:sp>
      <p:sp>
        <p:nvSpPr>
          <p:cNvPr id="3" name="Содержимое 2"/>
          <p:cNvSpPr>
            <a:spLocks noGrp="1"/>
          </p:cNvSpPr>
          <p:nvPr>
            <p:ph idx="1"/>
          </p:nvPr>
        </p:nvSpPr>
        <p:spPr>
          <a:xfrm>
            <a:off x="142844" y="1285860"/>
            <a:ext cx="9001156" cy="5572140"/>
          </a:xfrm>
          <a:solidFill>
            <a:srgbClr val="FFFFFF"/>
          </a:solidFill>
        </p:spPr>
        <p:txBody>
          <a:bodyPr>
            <a:normAutofit fontScale="55000" lnSpcReduction="20000"/>
          </a:bodyPr>
          <a:lstStyle/>
          <a:p>
            <a:pPr marL="514350" indent="-514350">
              <a:buFont typeface="+mj-lt"/>
              <a:buAutoNum type="arabicPeriod"/>
            </a:pPr>
            <a:r>
              <a:rPr lang="ru-RU" dirty="0" smtClean="0"/>
              <a:t>Анализ урока </a:t>
            </a:r>
          </a:p>
          <a:p>
            <a:pPr marL="514350" indent="-514350">
              <a:buFont typeface="+mj-lt"/>
              <a:buAutoNum type="arabicPeriod"/>
            </a:pPr>
            <a:r>
              <a:rPr lang="ru-RU" dirty="0" smtClean="0"/>
              <a:t>Анализ имеющихся  поощрений и наказаний: благодарностей, отзывов, наград, замечаний и др.</a:t>
            </a:r>
          </a:p>
          <a:p>
            <a:pPr marL="514350" indent="-514350">
              <a:buFont typeface="+mj-lt"/>
              <a:buAutoNum type="arabicPeriod"/>
            </a:pPr>
            <a:r>
              <a:rPr lang="ru-RU" dirty="0" smtClean="0"/>
              <a:t>Собеседование с аттестуемым педагогом</a:t>
            </a:r>
          </a:p>
          <a:p>
            <a:pPr marL="514350" indent="-514350">
              <a:buFont typeface="+mj-lt"/>
              <a:buAutoNum type="arabicPeriod"/>
            </a:pPr>
            <a:r>
              <a:rPr lang="ru-RU" dirty="0" smtClean="0"/>
              <a:t>Результаты самооценки педагога и данные диагностики его компетенций</a:t>
            </a:r>
          </a:p>
          <a:p>
            <a:pPr marL="514350" indent="-514350">
              <a:buFont typeface="+mj-lt"/>
              <a:buAutoNum type="arabicPeriod"/>
            </a:pPr>
            <a:r>
              <a:rPr lang="ru-RU" dirty="0" smtClean="0"/>
              <a:t>Результаты опроса удовлетворенности обучающихся и их родителей деятельностью аттестуемого педагога</a:t>
            </a:r>
          </a:p>
          <a:p>
            <a:pPr marL="514350" indent="-514350">
              <a:buFont typeface="+mj-lt"/>
              <a:buAutoNum type="arabicPeriod"/>
            </a:pPr>
            <a:r>
              <a:rPr lang="ru-RU" dirty="0" smtClean="0"/>
              <a:t>Результаты учебной деятельности обучающихся (и их динамика)</a:t>
            </a:r>
          </a:p>
          <a:p>
            <a:pPr marL="514350" indent="-514350">
              <a:buFont typeface="+mj-lt"/>
              <a:buAutoNum type="arabicPeriod"/>
            </a:pPr>
            <a:r>
              <a:rPr lang="ru-RU" dirty="0" smtClean="0"/>
              <a:t>Участие обучающихся в олимпиадах, конкурсах,  проектах и др.,  достигнутые при этом результаты </a:t>
            </a:r>
          </a:p>
          <a:p>
            <a:pPr marL="514350" indent="-514350">
              <a:buFont typeface="+mj-lt"/>
              <a:buAutoNum type="arabicPeriod"/>
            </a:pPr>
            <a:r>
              <a:rPr lang="ru-RU" dirty="0" smtClean="0"/>
              <a:t>Результаты участия в конкурсах педагогического мастерства</a:t>
            </a:r>
          </a:p>
          <a:p>
            <a:pPr marL="514350" indent="-514350">
              <a:buFont typeface="+mj-lt"/>
              <a:buAutoNum type="arabicPeriod"/>
            </a:pPr>
            <a:r>
              <a:rPr lang="ru-RU" dirty="0" smtClean="0"/>
              <a:t>Используемые (созданные!) способы и методы педагогической деятельности</a:t>
            </a:r>
          </a:p>
          <a:p>
            <a:pPr marL="514350" indent="-514350">
              <a:buFont typeface="+mj-lt"/>
              <a:buAutoNum type="arabicPeriod"/>
            </a:pPr>
            <a:r>
              <a:rPr lang="ru-RU" dirty="0" smtClean="0"/>
              <a:t>Собеседование с руководителем (заместителем руководителя) образовательного учреждения</a:t>
            </a:r>
          </a:p>
          <a:p>
            <a:pPr marL="514350" indent="-514350">
              <a:buFont typeface="+mj-lt"/>
              <a:buAutoNum type="arabicPeriod"/>
            </a:pPr>
            <a:r>
              <a:rPr lang="ru-RU" dirty="0" smtClean="0"/>
              <a:t>Анализ школьных тетрадей и результатов их проверки</a:t>
            </a:r>
          </a:p>
          <a:p>
            <a:pPr marL="514350" indent="-514350">
              <a:buFont typeface="+mj-lt"/>
              <a:buAutoNum type="arabicPeriod"/>
            </a:pPr>
            <a:r>
              <a:rPr lang="ru-RU" dirty="0" smtClean="0"/>
              <a:t>Анализ базовой подготовки, переподготовки и повышения квалификации, в том числе самообразования</a:t>
            </a:r>
          </a:p>
          <a:p>
            <a:pPr marL="514350" indent="-514350">
              <a:buFont typeface="+mj-lt"/>
              <a:buAutoNum type="arabicPeriod"/>
            </a:pPr>
            <a:r>
              <a:rPr lang="ru-RU" dirty="0" smtClean="0"/>
              <a:t>Анализ рабочих программ  и материалов к урокам</a:t>
            </a:r>
          </a:p>
          <a:p>
            <a:pPr marL="514350" indent="-514350">
              <a:buFont typeface="+mj-lt"/>
              <a:buAutoNum type="arabicPeriod"/>
            </a:pPr>
            <a:r>
              <a:rPr lang="ru-RU" dirty="0" smtClean="0"/>
              <a:t>Результаты опросов и диагностики обучающихся </a:t>
            </a:r>
          </a:p>
          <a:p>
            <a:pPr marL="514350" indent="-514350">
              <a:buFont typeface="+mj-lt"/>
              <a:buAutoNum type="arabicPeriod"/>
            </a:pPr>
            <a:r>
              <a:rPr lang="ru-RU" dirty="0" smtClean="0"/>
              <a:t>Анализ результатов мониторинга качества образования</a:t>
            </a:r>
          </a:p>
          <a:p>
            <a:endParaRPr lang="ru-RU" dirty="0"/>
          </a:p>
        </p:txBody>
      </p:sp>
    </p:spTree>
  </p:cSld>
  <p:clrMapOvr>
    <a:masterClrMapping/>
  </p:clrMapOvr>
  <p:transition spd="med">
    <p:pull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Экспертиза для установления квалификационной категории</a:t>
            </a:r>
            <a:endParaRPr lang="ru-RU" dirty="0"/>
          </a:p>
        </p:txBody>
      </p:sp>
      <p:sp>
        <p:nvSpPr>
          <p:cNvPr id="3" name="Содержимое 2"/>
          <p:cNvSpPr>
            <a:spLocks noGrp="1"/>
          </p:cNvSpPr>
          <p:nvPr>
            <p:ph idx="1"/>
          </p:nvPr>
        </p:nvSpPr>
        <p:spPr/>
        <p:txBody>
          <a:bodyPr>
            <a:normAutofit fontScale="85000" lnSpcReduction="10000"/>
          </a:bodyPr>
          <a:lstStyle/>
          <a:p>
            <a:pPr>
              <a:buNone/>
            </a:pPr>
            <a:r>
              <a:rPr lang="ru-RU" dirty="0" smtClean="0"/>
              <a:t>Определение уровня квалификации педагогических работников для установления его соответствия требованиям первой и высшей квалификационных категорий – процедура, включающая несколько последовательных этапов: </a:t>
            </a:r>
          </a:p>
          <a:p>
            <a:pPr>
              <a:buNone/>
            </a:pPr>
            <a:r>
              <a:rPr lang="en-US" b="1" dirty="0" smtClean="0"/>
              <a:t>I</a:t>
            </a:r>
            <a:r>
              <a:rPr lang="ru-RU" b="1" dirty="0" smtClean="0"/>
              <a:t>.    Предварительный этап</a:t>
            </a:r>
            <a:endParaRPr lang="ru-RU" dirty="0" smtClean="0"/>
          </a:p>
          <a:p>
            <a:pPr>
              <a:buNone/>
            </a:pPr>
            <a:r>
              <a:rPr lang="en-US" b="1" dirty="0" smtClean="0"/>
              <a:t>II</a:t>
            </a:r>
            <a:r>
              <a:rPr lang="ru-RU" b="1" dirty="0" smtClean="0"/>
              <a:t>.  Проведение экспертной оценки (самооценки) педагогической деятельности </a:t>
            </a:r>
            <a:endParaRPr lang="ru-RU" dirty="0" smtClean="0"/>
          </a:p>
          <a:p>
            <a:pPr>
              <a:buNone/>
            </a:pPr>
            <a:r>
              <a:rPr lang="en-US" b="1" dirty="0" smtClean="0"/>
              <a:t>III</a:t>
            </a:r>
            <a:r>
              <a:rPr lang="ru-RU" b="1" dirty="0" smtClean="0"/>
              <a:t>.  Принятие решения о соответствии требованиям первой (высшей) квалификационной категории</a:t>
            </a: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Проведение экспертной оценки (самооценки) педагогической деятельности</a:t>
            </a:r>
            <a:endParaRPr lang="ru-RU" sz="3200" dirty="0"/>
          </a:p>
        </p:txBody>
      </p:sp>
      <p:sp>
        <p:nvSpPr>
          <p:cNvPr id="3" name="Содержимое 2"/>
          <p:cNvSpPr>
            <a:spLocks noGrp="1"/>
          </p:cNvSpPr>
          <p:nvPr>
            <p:ph idx="1"/>
          </p:nvPr>
        </p:nvSpPr>
        <p:spPr/>
        <p:txBody>
          <a:bodyPr>
            <a:normAutofit fontScale="85000" lnSpcReduction="20000"/>
          </a:bodyPr>
          <a:lstStyle/>
          <a:p>
            <a:r>
              <a:rPr lang="ru-RU" dirty="0" smtClean="0"/>
              <a:t>Основными способами оценки уровня квалификации педагогических работников при установлении соответствия требованиям первой и высшей квалификационных категорий </a:t>
            </a:r>
            <a:r>
              <a:rPr lang="ru-RU" u="sng" dirty="0" smtClean="0">
                <a:solidFill>
                  <a:srgbClr val="0070C0"/>
                </a:solidFill>
              </a:rPr>
              <a:t>являются методы оценки и самооценки профессиональной деятельности педагога. </a:t>
            </a:r>
            <a:endParaRPr lang="en-US" u="sng" dirty="0" smtClean="0">
              <a:solidFill>
                <a:srgbClr val="0070C0"/>
              </a:solidFill>
            </a:endParaRPr>
          </a:p>
          <a:p>
            <a:r>
              <a:rPr lang="ru-RU" dirty="0" smtClean="0"/>
              <a:t>Экспертная оценка и самооценка профессиональной деятельности учителя проводится по  </a:t>
            </a:r>
            <a:r>
              <a:rPr lang="ru-RU" b="1" u="sng" dirty="0" smtClean="0">
                <a:solidFill>
                  <a:srgbClr val="0070C0"/>
                </a:solidFill>
              </a:rPr>
              <a:t>одинаковым</a:t>
            </a:r>
            <a:r>
              <a:rPr lang="ru-RU" dirty="0" smtClean="0">
                <a:solidFill>
                  <a:srgbClr val="0070C0"/>
                </a:solidFill>
              </a:rPr>
              <a:t> </a:t>
            </a:r>
            <a:r>
              <a:rPr lang="ru-RU" dirty="0" smtClean="0"/>
              <a:t>показателям, отражающим способность успешно решать основные функциональные задачи педагогической деятельности </a:t>
            </a:r>
            <a:endParaRPr lang="ru-RU" dirty="0"/>
          </a:p>
        </p:txBody>
      </p:sp>
    </p:spTree>
  </p:cSld>
  <p:clrMapOvr>
    <a:masterClrMapping/>
  </p:clrMapOvr>
  <p:transition spd="med">
    <p:pull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t>Принятие решения о соответствии требованиям первой (высшей) квалификационных категорий</a:t>
            </a:r>
            <a:endParaRPr lang="ru-RU" sz="2800" dirty="0"/>
          </a:p>
        </p:txBody>
      </p:sp>
      <p:sp>
        <p:nvSpPr>
          <p:cNvPr id="3" name="Содержимое 2"/>
          <p:cNvSpPr>
            <a:spLocks noGrp="1"/>
          </p:cNvSpPr>
          <p:nvPr>
            <p:ph idx="1"/>
          </p:nvPr>
        </p:nvSpPr>
        <p:spPr/>
        <p:txBody>
          <a:bodyPr>
            <a:normAutofit fontScale="62500" lnSpcReduction="20000"/>
          </a:bodyPr>
          <a:lstStyle/>
          <a:p>
            <a:pPr>
              <a:buNone/>
            </a:pPr>
            <a:r>
              <a:rPr lang="ru-RU" dirty="0" smtClean="0"/>
              <a:t>Принятое решение о соответствии имеющегося уровня квалификации требованиям первой или высшей квалификационных категорий  оформляется протоколом и заносится в аттестационный лист педагогического работника. По результатам аттестации аттестационная комиссия принимает одно из следующих решений:</a:t>
            </a:r>
          </a:p>
          <a:p>
            <a:pPr>
              <a:buNone/>
            </a:pPr>
            <a:r>
              <a:rPr lang="ru-RU" b="1" dirty="0" smtClean="0"/>
              <a:t>а) уровень квалификации педагога соответствует требованиям, предъявляемым к первой (высшей) квалификационной категории;</a:t>
            </a:r>
          </a:p>
          <a:p>
            <a:pPr>
              <a:buNone/>
            </a:pPr>
            <a:r>
              <a:rPr lang="ru-RU" b="1" dirty="0" smtClean="0"/>
              <a:t>б) уровень квалификации педагога не соответствует требованиям, предъявляемым к первой (высшей) квалификационной категории.</a:t>
            </a:r>
          </a:p>
          <a:p>
            <a:pPr>
              <a:buNone/>
            </a:pPr>
            <a:r>
              <a:rPr lang="ru-RU" dirty="0" smtClean="0"/>
              <a:t>Аттестационная комиссия в случае необходимости заносит в аттестационный лист  рекомендации по совершенствованию профессиональной деятельности педагогического работника, о необходимости повышения его квалификации с указанием специализации и другие рекомендации.</a:t>
            </a:r>
          </a:p>
          <a:p>
            <a:endParaRPr lang="ru-RU" dirty="0"/>
          </a:p>
        </p:txBody>
      </p:sp>
    </p:spTree>
  </p:cSld>
  <p:clrMapOvr>
    <a:masterClrMapping/>
  </p:clrMapOvr>
  <p:transition spd="med">
    <p:pull dir="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lstStyle/>
          <a:p>
            <a:r>
              <a:rPr lang="ru-RU" sz="2400" b="1" dirty="0" smtClean="0"/>
              <a:t>1. Компетентность в области личностных качеств	</a:t>
            </a:r>
            <a:endParaRPr lang="ru-RU" sz="2400" dirty="0" smtClean="0"/>
          </a:p>
          <a:p>
            <a:r>
              <a:rPr lang="ru-RU" sz="2400" b="1" dirty="0" smtClean="0"/>
              <a:t>1.1. </a:t>
            </a:r>
            <a:r>
              <a:rPr lang="ru-RU" sz="2400" b="1" dirty="0" err="1" smtClean="0"/>
              <a:t>Эмпатийность</a:t>
            </a:r>
            <a:r>
              <a:rPr lang="ru-RU" sz="2400" b="1" dirty="0" smtClean="0"/>
              <a:t> и </a:t>
            </a:r>
            <a:r>
              <a:rPr lang="ru-RU" sz="2400" b="1" dirty="0" err="1" smtClean="0"/>
              <a:t>социорефлексия</a:t>
            </a:r>
            <a:endParaRPr lang="en-US" sz="2400" b="1" dirty="0" smtClean="0"/>
          </a:p>
          <a:p>
            <a:pPr>
              <a:buNone/>
            </a:pPr>
            <a:endParaRPr lang="ru-RU" dirty="0" smtClean="0"/>
          </a:p>
          <a:p>
            <a:endParaRPr lang="ru-RU" dirty="0"/>
          </a:p>
        </p:txBody>
      </p:sp>
      <p:graphicFrame>
        <p:nvGraphicFramePr>
          <p:cNvPr id="15" name="Таблица 14"/>
          <p:cNvGraphicFramePr>
            <a:graphicFrameLocks noGrp="1"/>
          </p:cNvGraphicFramePr>
          <p:nvPr/>
        </p:nvGraphicFramePr>
        <p:xfrm>
          <a:off x="500034" y="1928802"/>
          <a:ext cx="8215368" cy="4429158"/>
        </p:xfrm>
        <a:graphic>
          <a:graphicData uri="http://schemas.openxmlformats.org/drawingml/2006/table">
            <a:tbl>
              <a:tblPr firstRow="1" bandRow="1">
                <a:tableStyleId>{5C22544A-7EE6-4342-B048-85BDC9FD1C3A}</a:tableStyleId>
              </a:tblPr>
              <a:tblGrid>
                <a:gridCol w="428628"/>
                <a:gridCol w="5715040"/>
                <a:gridCol w="428628"/>
                <a:gridCol w="428628"/>
                <a:gridCol w="428628"/>
                <a:gridCol w="428628"/>
                <a:gridCol w="357188"/>
              </a:tblGrid>
              <a:tr h="738193">
                <a:tc>
                  <a:txBody>
                    <a:bodyPr/>
                    <a:lstStyle/>
                    <a:p>
                      <a:pPr algn="ctr">
                        <a:spcAft>
                          <a:spcPts val="0"/>
                        </a:spcAft>
                      </a:pPr>
                      <a:endParaRPr lang="ru-RU" sz="1600" dirty="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nchor="b"/>
                </a:tc>
                <a:tc>
                  <a:txBody>
                    <a:bodyPr/>
                    <a:lstStyle/>
                    <a:p>
                      <a:pPr indent="217170">
                        <a:spcAft>
                          <a:spcPts val="0"/>
                        </a:spcAft>
                      </a:pPr>
                      <a:r>
                        <a:rPr lang="en-US" sz="1600" b="1">
                          <a:latin typeface="Times New Roman"/>
                          <a:ea typeface="Times New Roman"/>
                        </a:rPr>
                        <a:t>  1</a:t>
                      </a:r>
                      <a:endParaRPr lang="ru-RU" sz="1600">
                        <a:latin typeface="Times New Roman"/>
                        <a:ea typeface="Times New Roman"/>
                      </a:endParaRPr>
                    </a:p>
                  </a:txBody>
                  <a:tcPr marL="68580" marR="68580" marT="0" marB="0"/>
                </a:tc>
                <a:tc>
                  <a:txBody>
                    <a:bodyPr/>
                    <a:lstStyle/>
                    <a:p>
                      <a:pPr>
                        <a:spcAft>
                          <a:spcPts val="0"/>
                        </a:spcAft>
                      </a:pPr>
                      <a:endParaRPr lang="en-US" sz="1600" b="1" dirty="0" smtClean="0">
                        <a:latin typeface="Times New Roman"/>
                        <a:ea typeface="Times New Roman"/>
                      </a:endParaRPr>
                    </a:p>
                    <a:p>
                      <a:pPr>
                        <a:spcAft>
                          <a:spcPts val="0"/>
                        </a:spcAft>
                      </a:pPr>
                      <a:r>
                        <a:rPr lang="en-US" sz="1600" b="1" dirty="0" smtClean="0">
                          <a:latin typeface="Times New Roman"/>
                          <a:ea typeface="Times New Roman"/>
                        </a:rPr>
                        <a:t>2</a:t>
                      </a:r>
                      <a:endParaRPr lang="ru-RU" sz="1600" dirty="0">
                        <a:latin typeface="Times New Roman"/>
                        <a:ea typeface="Times New Roman"/>
                      </a:endParaRPr>
                    </a:p>
                  </a:txBody>
                  <a:tcPr marL="68580" marR="68580" marT="0" marB="0"/>
                </a:tc>
                <a:tc>
                  <a:txBody>
                    <a:bodyPr/>
                    <a:lstStyle/>
                    <a:p>
                      <a:pPr>
                        <a:spcAft>
                          <a:spcPts val="0"/>
                        </a:spcAft>
                      </a:pPr>
                      <a:endParaRPr lang="en-US" sz="1600" b="1" dirty="0" smtClean="0">
                        <a:latin typeface="Times New Roman"/>
                        <a:ea typeface="Times New Roman"/>
                      </a:endParaRPr>
                    </a:p>
                    <a:p>
                      <a:pPr>
                        <a:spcAft>
                          <a:spcPts val="0"/>
                        </a:spcAft>
                      </a:pPr>
                      <a:r>
                        <a:rPr lang="en-US" sz="1600" b="1" dirty="0" smtClean="0">
                          <a:latin typeface="Times New Roman"/>
                          <a:ea typeface="Times New Roman"/>
                        </a:rPr>
                        <a:t>3</a:t>
                      </a:r>
                      <a:endParaRPr lang="ru-RU" sz="1600" dirty="0">
                        <a:latin typeface="Times New Roman"/>
                        <a:ea typeface="Times New Roman"/>
                      </a:endParaRPr>
                    </a:p>
                  </a:txBody>
                  <a:tcPr marL="68580" marR="68580" marT="0" marB="0"/>
                </a:tc>
                <a:tc>
                  <a:txBody>
                    <a:bodyPr/>
                    <a:lstStyle/>
                    <a:p>
                      <a:pPr marL="203835" indent="-278130">
                        <a:spcAft>
                          <a:spcPts val="0"/>
                        </a:spcAft>
                      </a:pPr>
                      <a:r>
                        <a:rPr lang="en-US" sz="1600" b="1" dirty="0">
                          <a:latin typeface="Times New Roman"/>
                          <a:ea typeface="Times New Roman"/>
                        </a:rPr>
                        <a:t> </a:t>
                      </a:r>
                      <a:endParaRPr lang="en-US" sz="1600" b="1" dirty="0" smtClean="0">
                        <a:latin typeface="Times New Roman"/>
                        <a:ea typeface="Times New Roman"/>
                      </a:endParaRPr>
                    </a:p>
                    <a:p>
                      <a:pPr marL="203835" indent="-278130">
                        <a:spcAft>
                          <a:spcPts val="0"/>
                        </a:spcAft>
                      </a:pPr>
                      <a:r>
                        <a:rPr lang="en-US" sz="1600" b="1" dirty="0" smtClean="0">
                          <a:latin typeface="Times New Roman"/>
                          <a:ea typeface="Times New Roman"/>
                        </a:rPr>
                        <a:t> </a:t>
                      </a:r>
                      <a:r>
                        <a:rPr lang="en-US" sz="1600" b="1" dirty="0">
                          <a:latin typeface="Times New Roman"/>
                          <a:ea typeface="Times New Roman"/>
                        </a:rPr>
                        <a:t>4</a:t>
                      </a:r>
                      <a:endParaRPr lang="ru-RU" sz="1600" dirty="0">
                        <a:latin typeface="Times New Roman"/>
                        <a:ea typeface="Times New Roman"/>
                      </a:endParaRPr>
                    </a:p>
                  </a:txBody>
                  <a:tcPr marL="68580" marR="68580" marT="0" marB="0"/>
                </a:tc>
                <a:tc>
                  <a:txBody>
                    <a:bodyPr/>
                    <a:lstStyle/>
                    <a:p>
                      <a:pPr marL="507365" indent="-507365" algn="ctr">
                        <a:spcAft>
                          <a:spcPts val="0"/>
                        </a:spcAft>
                      </a:pPr>
                      <a:endParaRPr lang="en-US" sz="1600" b="1" dirty="0" smtClean="0">
                        <a:latin typeface="Times New Roman"/>
                        <a:ea typeface="Times New Roman"/>
                      </a:endParaRPr>
                    </a:p>
                    <a:p>
                      <a:pPr marL="507365" indent="-507365" algn="ctr">
                        <a:spcAft>
                          <a:spcPts val="0"/>
                        </a:spcAft>
                      </a:pPr>
                      <a:r>
                        <a:rPr lang="en-US" sz="1600" b="1" dirty="0" smtClean="0">
                          <a:latin typeface="Times New Roman"/>
                          <a:ea typeface="Times New Roman"/>
                        </a:rPr>
                        <a:t>5</a:t>
                      </a:r>
                      <a:endParaRPr lang="ru-RU" sz="1600" dirty="0">
                        <a:latin typeface="Times New Roman"/>
                        <a:ea typeface="Times New Roman"/>
                      </a:endParaRPr>
                    </a:p>
                  </a:txBody>
                  <a:tcPr marL="68580" marR="68580" marT="0" marB="0"/>
                </a:tc>
              </a:tr>
              <a:tr h="738193">
                <a:tc>
                  <a:txBody>
                    <a:bodyPr/>
                    <a:lstStyle/>
                    <a:p>
                      <a:pPr algn="just">
                        <a:spcAft>
                          <a:spcPts val="0"/>
                        </a:spcAft>
                      </a:pPr>
                      <a:r>
                        <a:rPr lang="en-US" sz="1600">
                          <a:latin typeface="Times New Roman"/>
                          <a:ea typeface="Times New Roman"/>
                        </a:rPr>
                        <a:t>1.</a:t>
                      </a:r>
                      <a:endParaRPr lang="ru-RU" sz="1600">
                        <a:latin typeface="Times New Roman"/>
                        <a:ea typeface="Times New Roman"/>
                      </a:endParaRPr>
                    </a:p>
                  </a:txBody>
                  <a:tcPr marL="68580" marR="68580" marT="0" marB="0"/>
                </a:tc>
                <a:tc>
                  <a:txBody>
                    <a:bodyPr/>
                    <a:lstStyle/>
                    <a:p>
                      <a:pPr algn="just">
                        <a:spcAft>
                          <a:spcPts val="0"/>
                        </a:spcAft>
                      </a:pPr>
                      <a:r>
                        <a:rPr lang="ru-RU" sz="1600">
                          <a:latin typeface="Times New Roman"/>
                          <a:ea typeface="Times New Roman"/>
                        </a:rPr>
                        <a:t>Все обучающиеся безбоязненно обращаются к учителю за помощью, столкнувшись с трудностями в решении того или иного вопроса</a:t>
                      </a:r>
                    </a:p>
                  </a:txBody>
                  <a:tcPr marL="68580" marR="68580" marT="0" marB="0" anchor="b"/>
                </a:tc>
                <a:tc>
                  <a:txBody>
                    <a:bodyPr/>
                    <a:lstStyle/>
                    <a:p>
                      <a:pPr algn="ctr">
                        <a:spcAft>
                          <a:spcPts val="0"/>
                        </a:spcAft>
                      </a:pPr>
                      <a:endParaRPr lang="ru-RU" sz="1600">
                        <a:latin typeface="Times New Roman"/>
                        <a:ea typeface="Times New Roman"/>
                      </a:endParaRPr>
                    </a:p>
                  </a:txBody>
                  <a:tcPr marL="68580" marR="68580" marT="0" marB="0"/>
                </a:tc>
                <a:tc>
                  <a:txBody>
                    <a:bodyPr/>
                    <a:lstStyle/>
                    <a:p>
                      <a:pPr indent="574675"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r>
              <a:tr h="738193">
                <a:tc>
                  <a:txBody>
                    <a:bodyPr/>
                    <a:lstStyle/>
                    <a:p>
                      <a:pPr>
                        <a:spcAft>
                          <a:spcPts val="0"/>
                        </a:spcAft>
                      </a:pPr>
                      <a:r>
                        <a:rPr lang="en-US" sz="1600">
                          <a:latin typeface="Times New Roman"/>
                          <a:ea typeface="Times New Roman"/>
                        </a:rPr>
                        <a:t>2.</a:t>
                      </a:r>
                      <a:endParaRPr lang="ru-RU" sz="1600">
                        <a:latin typeface="Times New Roman"/>
                        <a:ea typeface="Times New Roman"/>
                      </a:endParaRPr>
                    </a:p>
                  </a:txBody>
                  <a:tcPr marL="68580" marR="68580" marT="0" marB="0"/>
                </a:tc>
                <a:tc>
                  <a:txBody>
                    <a:bodyPr/>
                    <a:lstStyle/>
                    <a:p>
                      <a:pPr>
                        <a:spcAft>
                          <a:spcPts val="0"/>
                        </a:spcAft>
                      </a:pPr>
                      <a:r>
                        <a:rPr lang="ru-RU" sz="1600">
                          <a:latin typeface="Times New Roman"/>
                          <a:ea typeface="Times New Roman"/>
                        </a:rPr>
                        <a:t>Умеет смотреть на ситуацию с точки зрения других и достигать взаимопонимания </a:t>
                      </a:r>
                    </a:p>
                  </a:txBody>
                  <a:tcPr marL="68580" marR="68580" marT="0" marB="0" anchor="b"/>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r>
              <a:tr h="738193">
                <a:tc>
                  <a:txBody>
                    <a:bodyPr/>
                    <a:lstStyle/>
                    <a:p>
                      <a:pPr>
                        <a:spcAft>
                          <a:spcPts val="0"/>
                        </a:spcAft>
                      </a:pPr>
                      <a:r>
                        <a:rPr lang="en-US" sz="1600">
                          <a:latin typeface="Times New Roman"/>
                          <a:ea typeface="Times New Roman"/>
                        </a:rPr>
                        <a:t>3.</a:t>
                      </a:r>
                      <a:endParaRPr lang="ru-RU" sz="1600">
                        <a:latin typeface="Times New Roman"/>
                        <a:ea typeface="Times New Roman"/>
                      </a:endParaRPr>
                    </a:p>
                  </a:txBody>
                  <a:tcPr marL="68580" marR="68580" marT="0" marB="0"/>
                </a:tc>
                <a:tc>
                  <a:txBody>
                    <a:bodyPr/>
                    <a:lstStyle/>
                    <a:p>
                      <a:pPr>
                        <a:spcAft>
                          <a:spcPts val="0"/>
                        </a:spcAft>
                      </a:pPr>
                      <a:r>
                        <a:rPr lang="ru-RU" sz="1600">
                          <a:latin typeface="Times New Roman"/>
                          <a:ea typeface="Times New Roman"/>
                        </a:rPr>
                        <a:t>Умеет поддержать обучающихся и коллег по работе </a:t>
                      </a:r>
                    </a:p>
                  </a:txBody>
                  <a:tcPr marL="68580" marR="68580" marT="0" marB="0" anchor="b"/>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r>
              <a:tr h="738193">
                <a:tc>
                  <a:txBody>
                    <a:bodyPr/>
                    <a:lstStyle/>
                    <a:p>
                      <a:pPr>
                        <a:spcAft>
                          <a:spcPts val="0"/>
                        </a:spcAft>
                      </a:pPr>
                      <a:r>
                        <a:rPr lang="en-US" sz="1600">
                          <a:latin typeface="Times New Roman"/>
                          <a:ea typeface="Times New Roman"/>
                        </a:rPr>
                        <a:t>4.</a:t>
                      </a:r>
                      <a:endParaRPr lang="ru-RU" sz="1600">
                        <a:latin typeface="Times New Roman"/>
                        <a:ea typeface="Times New Roman"/>
                      </a:endParaRPr>
                    </a:p>
                  </a:txBody>
                  <a:tcPr marL="68580" marR="68580" marT="0" marB="0"/>
                </a:tc>
                <a:tc>
                  <a:txBody>
                    <a:bodyPr/>
                    <a:lstStyle/>
                    <a:p>
                      <a:pPr>
                        <a:spcAft>
                          <a:spcPts val="0"/>
                        </a:spcAft>
                      </a:pPr>
                      <a:r>
                        <a:rPr lang="ru-RU" sz="1600" dirty="0">
                          <a:latin typeface="Times New Roman"/>
                          <a:ea typeface="Times New Roman"/>
                        </a:rPr>
                        <a:t>Умеет находить сильные стороны и перспективы развития для каждого обучающегося</a:t>
                      </a:r>
                    </a:p>
                  </a:txBody>
                  <a:tcPr marL="68580" marR="68580" marT="0" marB="0" anchor="b"/>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r>
              <a:tr h="738193">
                <a:tc>
                  <a:txBody>
                    <a:bodyPr/>
                    <a:lstStyle/>
                    <a:p>
                      <a:pPr>
                        <a:spcAft>
                          <a:spcPts val="0"/>
                        </a:spcAft>
                      </a:pPr>
                      <a:r>
                        <a:rPr lang="en-US" sz="1600">
                          <a:latin typeface="Times New Roman"/>
                          <a:ea typeface="Times New Roman"/>
                        </a:rPr>
                        <a:t>5.</a:t>
                      </a:r>
                      <a:endParaRPr lang="ru-RU" sz="1600">
                        <a:latin typeface="Times New Roman"/>
                        <a:ea typeface="Times New Roman"/>
                      </a:endParaRPr>
                    </a:p>
                  </a:txBody>
                  <a:tcPr marL="68580" marR="68580" marT="0" marB="0"/>
                </a:tc>
                <a:tc>
                  <a:txBody>
                    <a:bodyPr/>
                    <a:lstStyle/>
                    <a:p>
                      <a:pPr>
                        <a:spcAft>
                          <a:spcPts val="0"/>
                        </a:spcAft>
                      </a:pPr>
                      <a:r>
                        <a:rPr lang="ru-RU" sz="1600">
                          <a:latin typeface="Times New Roman"/>
                          <a:ea typeface="Times New Roman"/>
                        </a:rPr>
                        <a:t>Умеет анализировать причины поступков и поведения обучающихся</a:t>
                      </a:r>
                    </a:p>
                  </a:txBody>
                  <a:tcPr marL="68580" marR="68580" marT="0" marB="0" anchor="b"/>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a:latin typeface="Times New Roman"/>
                        <a:ea typeface="Times New Roman"/>
                      </a:endParaRPr>
                    </a:p>
                  </a:txBody>
                  <a:tcPr marL="68580" marR="68580" marT="0" marB="0"/>
                </a:tc>
                <a:tc>
                  <a:txBody>
                    <a:bodyPr/>
                    <a:lstStyle/>
                    <a:p>
                      <a:pPr algn="ctr">
                        <a:spcAft>
                          <a:spcPts val="0"/>
                        </a:spcAft>
                      </a:pPr>
                      <a:endParaRPr lang="ru-RU" sz="1600" dirty="0">
                        <a:latin typeface="Times New Roman"/>
                        <a:ea typeface="Times New Roman"/>
                      </a:endParaRP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04664"/>
            <a:ext cx="8229600" cy="1143000"/>
          </a:xfrm>
        </p:spPr>
        <p:txBody>
          <a:bodyPr>
            <a:normAutofit fontScale="90000"/>
          </a:bodyPr>
          <a:lstStyle/>
          <a:p>
            <a:r>
              <a:rPr lang="ru-RU" b="1" dirty="0" smtClean="0"/>
              <a:t>  Проведение оценки профессиональных знаний</a:t>
            </a:r>
            <a:r>
              <a:rPr lang="ru-RU" dirty="0" smtClean="0"/>
              <a:t/>
            </a:r>
            <a:br>
              <a:rPr lang="ru-RU" dirty="0" smtClean="0"/>
            </a:br>
            <a:endParaRPr lang="ru-RU" dirty="0"/>
          </a:p>
        </p:txBody>
      </p:sp>
      <p:sp>
        <p:nvSpPr>
          <p:cNvPr id="3" name="Содержимое 2"/>
          <p:cNvSpPr>
            <a:spLocks noGrp="1"/>
          </p:cNvSpPr>
          <p:nvPr>
            <p:ph idx="1"/>
          </p:nvPr>
        </p:nvSpPr>
        <p:spPr>
          <a:xfrm>
            <a:off x="0" y="1285860"/>
            <a:ext cx="9144000" cy="5572140"/>
          </a:xfrm>
        </p:spPr>
        <p:txBody>
          <a:bodyPr>
            <a:normAutofit/>
          </a:bodyPr>
          <a:lstStyle/>
          <a:p>
            <a:pPr algn="ctr">
              <a:buNone/>
            </a:pPr>
            <a:r>
              <a:rPr lang="ru-RU" dirty="0" smtClean="0"/>
              <a:t>Проводится  </a:t>
            </a:r>
            <a:r>
              <a:rPr lang="ru-RU" u="sng" dirty="0" smtClean="0">
                <a:solidFill>
                  <a:srgbClr val="0070C0"/>
                </a:solidFill>
              </a:rPr>
              <a:t>ОБУЧЕННЫМИ</a:t>
            </a:r>
            <a:r>
              <a:rPr lang="ru-RU" dirty="0" smtClean="0"/>
              <a:t>     членами аттестационной комиссии образовательной организации </a:t>
            </a:r>
            <a:r>
              <a:rPr lang="ru-RU" sz="1600" i="1" dirty="0" smtClean="0"/>
              <a:t>(Инструкция для учителей, преподавателей - участников квалификационных испытаний (23.09.2011 г.)</a:t>
            </a:r>
          </a:p>
          <a:p>
            <a:pPr>
              <a:buNone/>
            </a:pPr>
            <a:endParaRPr lang="ru-RU" sz="1600" b="1" i="1" dirty="0" smtClean="0"/>
          </a:p>
          <a:p>
            <a:pPr algn="ctr">
              <a:buNone/>
            </a:pPr>
            <a:r>
              <a:rPr lang="ru-RU" sz="1600" b="1" i="1" dirty="0" smtClean="0"/>
              <a:t>		</a:t>
            </a:r>
            <a:r>
              <a:rPr lang="ru-RU" b="1" dirty="0" smtClean="0"/>
              <a:t> </a:t>
            </a:r>
            <a:r>
              <a:rPr lang="ru-RU" dirty="0" smtClean="0"/>
              <a:t>Подготовка заключения формируется аттестационной  комиссией организации по итогам выполнения заданий, включенных в </a:t>
            </a:r>
            <a:r>
              <a:rPr lang="ru-RU" dirty="0" smtClean="0"/>
              <a:t>оценку знаний</a:t>
            </a:r>
            <a:r>
              <a:rPr lang="ru-RU" sz="1400" dirty="0" smtClean="0"/>
              <a:t>(</a:t>
            </a:r>
            <a:r>
              <a:rPr lang="ru-RU" sz="1400" i="1" dirty="0" smtClean="0"/>
              <a:t>Форма </a:t>
            </a:r>
            <a:r>
              <a:rPr lang="ru-RU" sz="1400" i="1" dirty="0" smtClean="0"/>
              <a:t>протокола аттестационной  комиссии организации (16.03.2011 г.)</a:t>
            </a:r>
          </a:p>
          <a:p>
            <a:endParaRPr lang="ru-RU" dirty="0"/>
          </a:p>
        </p:txBody>
      </p:sp>
    </p:spTree>
  </p:cSld>
  <p:clrMapOvr>
    <a:masterClrMapping/>
  </p:clrMapOvr>
  <p:transition spd="med">
    <p:pull dir="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1.2. </a:t>
            </a:r>
            <a:r>
              <a:rPr lang="ru-RU" b="1" dirty="0" err="1" smtClean="0"/>
              <a:t>Самоорганизованность</a:t>
            </a:r>
            <a:endParaRPr lang="ru-RU" dirty="0" smtClean="0"/>
          </a:p>
          <a:p>
            <a:r>
              <a:rPr lang="ru-RU" dirty="0" smtClean="0"/>
              <a:t>Умеет организовать свою деятельность и деятельность обучающихся для достижения намеченных целей урока</a:t>
            </a:r>
          </a:p>
          <a:p>
            <a:r>
              <a:rPr lang="ru-RU" dirty="0" smtClean="0"/>
              <a:t>Рабочее пространство учителя хорошо организовано</a:t>
            </a:r>
          </a:p>
          <a:p>
            <a:r>
              <a:rPr lang="ru-RU" dirty="0" smtClean="0"/>
              <a:t>Конструктивно реагирует на  ошибки  и трудности, возникающие в процессе реализации педагогической деятельности</a:t>
            </a:r>
          </a:p>
          <a:p>
            <a:r>
              <a:rPr lang="ru-RU" dirty="0" smtClean="0"/>
              <a:t>Своевременно вносит коррективы в намеченный план урока в зависимости от сложившейся ситуации</a:t>
            </a:r>
          </a:p>
          <a:p>
            <a:r>
              <a:rPr lang="ru-RU" dirty="0" smtClean="0"/>
              <a:t>Сохраняет самообладание даже в ситуациях с высокой эмоциональной нагрузкой  </a:t>
            </a:r>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92500" lnSpcReduction="20000"/>
          </a:bodyPr>
          <a:lstStyle/>
          <a:p>
            <a:pPr>
              <a:buNone/>
            </a:pPr>
            <a:r>
              <a:rPr lang="ru-RU" b="1" dirty="0" smtClean="0"/>
              <a:t>1.3. Общая культура</a:t>
            </a:r>
            <a:endParaRPr lang="ru-RU" dirty="0" smtClean="0"/>
          </a:p>
          <a:p>
            <a:r>
              <a:rPr lang="ru-RU" dirty="0" smtClean="0"/>
              <a:t>Обладает широким кругозором, легко поддерживает разговоры на различные темы</a:t>
            </a:r>
          </a:p>
          <a:p>
            <a:r>
              <a:rPr lang="ru-RU" dirty="0" smtClean="0"/>
              <a:t>Поведение и внешний вид учителя соответствуют этическим нормам</a:t>
            </a:r>
          </a:p>
          <a:p>
            <a:r>
              <a:rPr lang="ru-RU" dirty="0" smtClean="0"/>
              <a:t>Осведомлен об основных событиях и изменениях современной социальной жизни</a:t>
            </a:r>
          </a:p>
          <a:p>
            <a:r>
              <a:rPr lang="ru-RU" dirty="0" smtClean="0"/>
              <a:t>Обладает педагогическим тактом, деликатен в общении</a:t>
            </a:r>
          </a:p>
          <a:p>
            <a:r>
              <a:rPr lang="ru-RU" dirty="0" smtClean="0"/>
              <a:t>Высказывания учителя построены грамотно и доступно для понимания, его отличает высокая культура речи</a:t>
            </a:r>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7500" lnSpcReduction="20000"/>
          </a:bodyPr>
          <a:lstStyle/>
          <a:p>
            <a:pPr>
              <a:buNone/>
            </a:pPr>
            <a:r>
              <a:rPr lang="ru-RU" b="1" dirty="0" smtClean="0"/>
              <a:t>2. Компетентность в области постановки целей и задач педагогической деятельности</a:t>
            </a:r>
            <a:endParaRPr lang="ru-RU" dirty="0" smtClean="0"/>
          </a:p>
          <a:p>
            <a:pPr>
              <a:buNone/>
            </a:pPr>
            <a:r>
              <a:rPr lang="ru-RU" b="1" dirty="0" smtClean="0"/>
              <a:t>2.1. Умение ставить цели и задачи в соответствии с возрастными и индивидуальными особенностями обучающихся</a:t>
            </a:r>
            <a:endParaRPr lang="ru-RU" dirty="0" smtClean="0"/>
          </a:p>
          <a:p>
            <a:r>
              <a:rPr lang="ru-RU" dirty="0" smtClean="0"/>
              <a:t>Умеет обоснованно ставить цели обучения по предмету</a:t>
            </a:r>
          </a:p>
          <a:p>
            <a:r>
              <a:rPr lang="ru-RU" dirty="0" smtClean="0"/>
              <a:t>Умеет ставить цели урока в соответствии с возрастными особенностями обучающихся</a:t>
            </a:r>
          </a:p>
          <a:p>
            <a:r>
              <a:rPr lang="ru-RU" dirty="0" smtClean="0"/>
              <a:t>Корректирует цели и задачи деятельности на уроке в зависимости от готовности обучающихся к освоению материала урока</a:t>
            </a:r>
          </a:p>
          <a:p>
            <a:r>
              <a:rPr lang="ru-RU" dirty="0" smtClean="0"/>
              <a:t>Умеет ставить цели урока в соответствии с индивидуальными  особенностями обучающихся</a:t>
            </a:r>
          </a:p>
          <a:p>
            <a:r>
              <a:rPr lang="ru-RU" dirty="0" smtClean="0"/>
              <a:t>Знает и учитывает уровень </a:t>
            </a:r>
            <a:r>
              <a:rPr lang="ru-RU" dirty="0" err="1" smtClean="0"/>
              <a:t>обученности</a:t>
            </a:r>
            <a:r>
              <a:rPr lang="ru-RU" dirty="0" smtClean="0"/>
              <a:t> и развития обучающихся при постановке целей и задач урока</a:t>
            </a:r>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92500" lnSpcReduction="20000"/>
          </a:bodyPr>
          <a:lstStyle/>
          <a:p>
            <a:pPr>
              <a:buNone/>
            </a:pPr>
            <a:r>
              <a:rPr lang="ru-RU" b="1" dirty="0" smtClean="0"/>
              <a:t>2.2.Умение перевести тему урока в педагогическую задачу</a:t>
            </a:r>
            <a:endParaRPr lang="ru-RU" dirty="0" smtClean="0"/>
          </a:p>
          <a:p>
            <a:r>
              <a:rPr lang="ru-RU" dirty="0" smtClean="0"/>
              <a:t>Умеет формулировать цели и задачи на основе темы урока</a:t>
            </a:r>
          </a:p>
          <a:p>
            <a:r>
              <a:rPr lang="ru-RU" dirty="0" smtClean="0"/>
              <a:t>Умеет конкретизировать цель урока до комплекса взаимосвязанных задач</a:t>
            </a:r>
          </a:p>
          <a:p>
            <a:r>
              <a:rPr lang="ru-RU" dirty="0" smtClean="0"/>
              <a:t>Умеет сформулировать критерии достижения целей урока  </a:t>
            </a:r>
          </a:p>
          <a:p>
            <a:r>
              <a:rPr lang="ru-RU" dirty="0" smtClean="0"/>
              <a:t>Умеет добиться понимания обучающимися целей и задач урока</a:t>
            </a:r>
          </a:p>
          <a:p>
            <a:r>
              <a:rPr lang="ru-RU" dirty="0" smtClean="0"/>
              <a:t>Умеет соотнести результаты обучения  с поставленными целями</a:t>
            </a:r>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2.3. Умение вовлечь обучающихся в процесс формулирования целей и задач</a:t>
            </a:r>
            <a:endParaRPr lang="ru-RU" dirty="0" smtClean="0"/>
          </a:p>
          <a:p>
            <a:r>
              <a:rPr lang="ru-RU" dirty="0" smtClean="0"/>
              <a:t>Умеет вовлечь обучающихся в процесс постановки целей и задач урока</a:t>
            </a:r>
          </a:p>
          <a:p>
            <a:r>
              <a:rPr lang="ru-RU" dirty="0" smtClean="0"/>
              <a:t>Предлагает обучающимся назвать результаты деятельности на уроке и способы их достижения</a:t>
            </a:r>
          </a:p>
          <a:p>
            <a:r>
              <a:rPr lang="ru-RU" dirty="0" smtClean="0"/>
              <a:t>Предлагает обучающимся самостоятельно сформулировать цель урока в соответствии с изучаемой темой</a:t>
            </a:r>
          </a:p>
          <a:p>
            <a:r>
              <a:rPr lang="ru-RU" dirty="0" smtClean="0"/>
              <a:t>Спрашивает, как обучающиеся поняли цели и задачи урока</a:t>
            </a:r>
          </a:p>
          <a:p>
            <a:r>
              <a:rPr lang="ru-RU" dirty="0" smtClean="0"/>
              <a:t>Обучающиеся принимают участие в формулировании целей и задач урока</a:t>
            </a:r>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3. Компетентность в области мотивации учебной деятельности</a:t>
            </a:r>
            <a:endParaRPr lang="ru-RU" dirty="0" smtClean="0"/>
          </a:p>
          <a:p>
            <a:pPr>
              <a:buNone/>
            </a:pPr>
            <a:r>
              <a:rPr lang="ru-RU" b="1" dirty="0" smtClean="0"/>
              <a:t>3.1. Умение создавать ситуации, обеспечивающие успех в учебной деятельности</a:t>
            </a:r>
            <a:endParaRPr lang="en-US" b="1" dirty="0" smtClean="0"/>
          </a:p>
          <a:p>
            <a:r>
              <a:rPr lang="ru-RU" dirty="0" smtClean="0"/>
              <a:t>Умеет вызвать интерес у обучающихся к своему предмету</a:t>
            </a:r>
          </a:p>
          <a:p>
            <a:r>
              <a:rPr lang="ru-RU" dirty="0" smtClean="0"/>
              <a:t>Отмечает даже самый маленький успех обучающихся</a:t>
            </a:r>
          </a:p>
          <a:p>
            <a:r>
              <a:rPr lang="ru-RU" dirty="0" smtClean="0"/>
              <a:t>Демонстрирует успехи обучающихся родителям</a:t>
            </a:r>
          </a:p>
          <a:p>
            <a:r>
              <a:rPr lang="ru-RU" dirty="0" smtClean="0"/>
              <a:t>Демонстрирует успехи обучающихся одноклассникам</a:t>
            </a:r>
          </a:p>
          <a:p>
            <a:r>
              <a:rPr lang="ru-RU" dirty="0" smtClean="0"/>
              <a:t>Умеет дифференцировать задания так, чтобы ученики почувствовали свой успех</a:t>
            </a:r>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3.2. Умение создавать условия обеспечения позитивной мотивации обучающихся</a:t>
            </a:r>
            <a:endParaRPr lang="ru-RU" dirty="0" smtClean="0"/>
          </a:p>
          <a:p>
            <a:r>
              <a:rPr lang="ru-RU" dirty="0" smtClean="0"/>
              <a:t>Выстраивает деятельность на уроке с учетом уровня развития учебной мотивации</a:t>
            </a:r>
          </a:p>
          <a:p>
            <a:r>
              <a:rPr lang="ru-RU" dirty="0" smtClean="0"/>
              <a:t>Владеет большим спектром материалов и заданий, способных вызвать интерес обучающихся к различным темам  преподаваемого предмета</a:t>
            </a:r>
          </a:p>
          <a:p>
            <a:r>
              <a:rPr lang="ru-RU" dirty="0" smtClean="0"/>
              <a:t>Использует знания об интересах и потребностях обучающихся в педагогической деятельности</a:t>
            </a:r>
          </a:p>
          <a:p>
            <a:r>
              <a:rPr lang="ru-RU" dirty="0" smtClean="0"/>
              <a:t>Умеет создать доброжелательную атмосферу на уроке</a:t>
            </a:r>
          </a:p>
          <a:p>
            <a:r>
              <a:rPr lang="ru-RU" dirty="0" smtClean="0"/>
              <a:t>Обучающиеся удовлетворены образовательной деятельностью, выстраиваемой учителем: содержание, методы, результаты и др.</a:t>
            </a:r>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7500" lnSpcReduction="20000"/>
          </a:bodyPr>
          <a:lstStyle/>
          <a:p>
            <a:pPr>
              <a:buNone/>
            </a:pPr>
            <a:r>
              <a:rPr lang="ru-RU" b="1" dirty="0" smtClean="0"/>
              <a:t>3.3. Умение создавать условия для </a:t>
            </a:r>
            <a:r>
              <a:rPr lang="ru-RU" b="1" dirty="0" err="1" smtClean="0"/>
              <a:t>самомотивирования</a:t>
            </a:r>
            <a:r>
              <a:rPr lang="ru-RU" b="1" dirty="0" smtClean="0"/>
              <a:t> обучающихся</a:t>
            </a:r>
            <a:endParaRPr lang="ru-RU" dirty="0" smtClean="0"/>
          </a:p>
          <a:p>
            <a:r>
              <a:rPr lang="ru-RU" dirty="0" smtClean="0"/>
              <a:t>Умеет активизировать творческие возможности обучающихся</a:t>
            </a:r>
          </a:p>
          <a:p>
            <a:r>
              <a:rPr lang="ru-RU" dirty="0" smtClean="0"/>
              <a:t>Демонстрирует практическое применение изучаемого материала</a:t>
            </a:r>
          </a:p>
          <a:p>
            <a:r>
              <a:rPr lang="ru-RU" dirty="0" smtClean="0"/>
              <a:t>Поощряет любознательность обучающихся, выход за рамки требований программы при подготовке школьных заданий</a:t>
            </a:r>
          </a:p>
          <a:p>
            <a:r>
              <a:rPr lang="ru-RU" dirty="0" smtClean="0"/>
              <a:t>Дает возможность обучающимся самостоятельно ставить и решать задачи с высокой степенью свободы и ответственности</a:t>
            </a:r>
          </a:p>
          <a:p>
            <a:r>
              <a:rPr lang="ru-RU" dirty="0" smtClean="0"/>
              <a:t>Создает условия для вовлечения обучающихся в дополнительные формы познания по предмету: олимпиады, конкурсы, проекты и т.д.</a:t>
            </a:r>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7500" lnSpcReduction="20000"/>
          </a:bodyPr>
          <a:lstStyle/>
          <a:p>
            <a:pPr>
              <a:buNone/>
            </a:pPr>
            <a:r>
              <a:rPr lang="ru-RU" b="1" dirty="0" smtClean="0"/>
              <a:t>4. Компетентность в области обеспечения информационной основы деятельности</a:t>
            </a:r>
            <a:endParaRPr lang="ru-RU" dirty="0" smtClean="0"/>
          </a:p>
          <a:p>
            <a:pPr>
              <a:buNone/>
            </a:pPr>
            <a:r>
              <a:rPr lang="ru-RU" b="1" dirty="0" smtClean="0"/>
              <a:t>4.1. Компетентность в методах преподавания</a:t>
            </a:r>
            <a:endParaRPr lang="ru-RU" dirty="0" smtClean="0"/>
          </a:p>
          <a:p>
            <a:r>
              <a:rPr lang="ru-RU" dirty="0" smtClean="0"/>
              <a:t>Своевременно вносит коррективы в методы преподавания в зависимости от сложившейся ситуации</a:t>
            </a:r>
          </a:p>
          <a:p>
            <a:r>
              <a:rPr lang="ru-RU" dirty="0" smtClean="0"/>
              <a:t>Применяемые методы соответствуют целям и задачам обучения, содержанию изучаемой темы</a:t>
            </a:r>
          </a:p>
          <a:p>
            <a:r>
              <a:rPr lang="ru-RU" dirty="0" smtClean="0"/>
              <a:t>Применяемые методы соответствуют имеющимся условиям и времени, отведенному на изучение темы</a:t>
            </a:r>
          </a:p>
          <a:p>
            <a:r>
              <a:rPr lang="ru-RU" dirty="0" smtClean="0"/>
              <a:t>Владеет современными методами преподавания</a:t>
            </a:r>
          </a:p>
          <a:p>
            <a:r>
              <a:rPr lang="ru-RU" dirty="0" smtClean="0"/>
              <a:t>Обоснованно использует на уроках современные информационно-коммуникативные технологии</a:t>
            </a:r>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4.2. Компетентность в предмете преподавания</a:t>
            </a:r>
            <a:endParaRPr lang="ru-RU" dirty="0" smtClean="0"/>
          </a:p>
          <a:p>
            <a:r>
              <a:rPr lang="ru-RU" dirty="0" smtClean="0"/>
              <a:t>Хорошо знает преподаваемый предмет</a:t>
            </a:r>
          </a:p>
          <a:p>
            <a:r>
              <a:rPr lang="ru-RU" dirty="0" smtClean="0"/>
              <a:t>Рабочая программа по предмету построена с учетом </a:t>
            </a:r>
            <a:r>
              <a:rPr lang="ru-RU" dirty="0" err="1" smtClean="0"/>
              <a:t>межпредметных</a:t>
            </a:r>
            <a:r>
              <a:rPr lang="ru-RU" dirty="0" smtClean="0"/>
              <a:t> связей</a:t>
            </a:r>
          </a:p>
          <a:p>
            <a:r>
              <a:rPr lang="ru-RU" dirty="0" smtClean="0"/>
              <a:t>При подготовке к урокам  использует дополнительные материалы по предмету (книги для самообразования, </a:t>
            </a:r>
            <a:r>
              <a:rPr lang="ru-RU" dirty="0" err="1" smtClean="0"/>
              <a:t>медиа-пособия</a:t>
            </a:r>
            <a:r>
              <a:rPr lang="ru-RU" dirty="0" smtClean="0"/>
              <a:t>, современные цифровые образовательные ресурсы и др.)</a:t>
            </a:r>
          </a:p>
          <a:p>
            <a:r>
              <a:rPr lang="ru-RU" dirty="0" smtClean="0"/>
              <a:t>В процессе формирования новых знаний опирается на знания обучающихся, полученные ими ранее при изучении других предметов</a:t>
            </a:r>
          </a:p>
          <a:p>
            <a:r>
              <a:rPr lang="ru-RU" dirty="0" smtClean="0"/>
              <a:t>Добивается высоких результатов по преподаваемому предмету </a:t>
            </a:r>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857232"/>
            <a:ext cx="8229600" cy="4525963"/>
          </a:xfrm>
        </p:spPr>
        <p:txBody>
          <a:bodyPr>
            <a:normAutofit/>
          </a:bodyPr>
          <a:lstStyle/>
          <a:p>
            <a:pPr algn="ctr">
              <a:buNone/>
            </a:pPr>
            <a:r>
              <a:rPr lang="ru-RU" sz="7200" dirty="0" smtClean="0">
                <a:solidFill>
                  <a:srgbClr val="CC3399"/>
                </a:solidFill>
              </a:rPr>
              <a:t>Обязательная аттестация </a:t>
            </a:r>
          </a:p>
          <a:p>
            <a:pPr algn="ctr">
              <a:buNone/>
            </a:pPr>
            <a:r>
              <a:rPr lang="ru-RU" sz="7200" dirty="0" smtClean="0">
                <a:solidFill>
                  <a:srgbClr val="CC3399"/>
                </a:solidFill>
              </a:rPr>
              <a:t>(СЗД)</a:t>
            </a:r>
            <a:endParaRPr lang="ru-RU" sz="7200" dirty="0">
              <a:solidFill>
                <a:srgbClr val="CC3399"/>
              </a:solidFill>
            </a:endParaRPr>
          </a:p>
        </p:txBody>
      </p:sp>
    </p:spTree>
  </p:cSld>
  <p:clrMapOvr>
    <a:masterClrMapping/>
  </p:clrMapOvr>
  <p:transition spd="med">
    <p:pull dir="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0000" lnSpcReduction="20000"/>
          </a:bodyPr>
          <a:lstStyle/>
          <a:p>
            <a:pPr>
              <a:buNone/>
            </a:pPr>
            <a:r>
              <a:rPr lang="ru-RU" b="1" dirty="0" smtClean="0"/>
              <a:t>4.3. Компетентность в субъективных условиях деятельности</a:t>
            </a:r>
            <a:endParaRPr lang="en-US" b="1" dirty="0" smtClean="0"/>
          </a:p>
          <a:p>
            <a:r>
              <a:rPr lang="ru-RU" dirty="0" smtClean="0"/>
              <a:t>Ориентируется в социальной ситуации класса, знает и учитывает взаимоотношения обучающихся</a:t>
            </a:r>
          </a:p>
          <a:p>
            <a:r>
              <a:rPr lang="ru-RU" dirty="0" smtClean="0"/>
              <a:t>Хорошо знает  Конвенцию о правах ребенка и действует в соответствии с этим документом</a:t>
            </a:r>
          </a:p>
          <a:p>
            <a:r>
              <a:rPr lang="ru-RU" dirty="0" smtClean="0"/>
              <a:t>Систематически анализирует уровень усвоения учебного материала  и развития обучающихся на основе устных и письменных ответов, достигнутых  результатов  и др.  диагностических показателей</a:t>
            </a:r>
          </a:p>
          <a:p>
            <a:r>
              <a:rPr lang="ru-RU" dirty="0" smtClean="0"/>
              <a:t>Имеет «банк» различных учебных заданий, ориентированных на обучающихся с различными индивидуальными особенностями</a:t>
            </a:r>
          </a:p>
          <a:p>
            <a:r>
              <a:rPr lang="ru-RU" dirty="0" smtClean="0"/>
              <a:t>Подготовленные учителем характеристики обучающихся отличаются хорошим знанием индивидуальных особенностей, обоснованностью суждений</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62500" lnSpcReduction="20000"/>
          </a:bodyPr>
          <a:lstStyle/>
          <a:p>
            <a:pPr>
              <a:buNone/>
            </a:pPr>
            <a:r>
              <a:rPr lang="ru-RU" b="1" dirty="0" smtClean="0"/>
              <a:t>5. Компетентность в области разработки программы деятельности и принятия педагогических решений</a:t>
            </a:r>
            <a:endParaRPr lang="ru-RU" dirty="0" smtClean="0"/>
          </a:p>
          <a:p>
            <a:pPr>
              <a:buNone/>
            </a:pPr>
            <a:r>
              <a:rPr lang="ru-RU" b="1" dirty="0" smtClean="0"/>
              <a:t>5.1. Умение выбрать и реализовать образовательную программу</a:t>
            </a:r>
            <a:endParaRPr lang="ru-RU" dirty="0" smtClean="0"/>
          </a:p>
          <a:p>
            <a:r>
              <a:rPr lang="ru-RU" dirty="0" smtClean="0"/>
              <a:t>Знает основные нормативные документы, отражающие требования к содержанию и результатам учебной</a:t>
            </a:r>
            <a:r>
              <a:rPr lang="ru-RU" i="1" dirty="0" smtClean="0"/>
              <a:t> </a:t>
            </a:r>
            <a:r>
              <a:rPr lang="ru-RU" dirty="0" smtClean="0"/>
              <a:t>деятельности по предмету, учебники и УМК по преподаваемому предмету, допущенные или рекомендованные </a:t>
            </a:r>
            <a:r>
              <a:rPr lang="ru-RU" dirty="0" err="1" smtClean="0"/>
              <a:t>Минобрнауки</a:t>
            </a:r>
            <a:r>
              <a:rPr lang="ru-RU" dirty="0" smtClean="0"/>
              <a:t> РФ</a:t>
            </a:r>
          </a:p>
          <a:p>
            <a:r>
              <a:rPr lang="ru-RU" dirty="0" smtClean="0"/>
              <a:t>Может провести сравнительный анализ учебных программ, УМК,  методических и дидактических материалов по преподаваемому предмету, выявить их достоинства и недостатки </a:t>
            </a:r>
          </a:p>
          <a:p>
            <a:r>
              <a:rPr lang="ru-RU" dirty="0" smtClean="0"/>
              <a:t>Обоснованно выбирает учебники и учебно-методические комплексы по преподаваемому предмету</a:t>
            </a:r>
          </a:p>
          <a:p>
            <a:r>
              <a:rPr lang="ru-RU" dirty="0" smtClean="0"/>
              <a:t>Рабочая программа учителя предполагает решение воспитательных задач</a:t>
            </a:r>
          </a:p>
          <a:p>
            <a:r>
              <a:rPr lang="ru-RU" dirty="0" smtClean="0"/>
              <a:t>Рабочая программа учителя составлена с учетом нормативных требований, темпа усвоения материала, преемственности и др. моментов, повышающих ее обоснованность</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0000" lnSpcReduction="20000"/>
          </a:bodyPr>
          <a:lstStyle/>
          <a:p>
            <a:pPr>
              <a:buNone/>
            </a:pPr>
            <a:r>
              <a:rPr lang="ru-RU" b="1" dirty="0" smtClean="0"/>
              <a:t>5.2. Умение разработать собственные программные, методические и дидактические материалы </a:t>
            </a:r>
            <a:endParaRPr lang="ru-RU" dirty="0" smtClean="0"/>
          </a:p>
          <a:p>
            <a:r>
              <a:rPr lang="ru-RU" dirty="0" smtClean="0"/>
              <a:t>Вносит изменения в дидактические и методические материалы с целью достижения высоких результатов </a:t>
            </a:r>
          </a:p>
          <a:p>
            <a:r>
              <a:rPr lang="ru-RU" dirty="0" smtClean="0"/>
              <a:t>Самостоятельно разработанные учителем программные, методические и дидактические материалы по предмету отличает высокое качество</a:t>
            </a:r>
          </a:p>
          <a:p>
            <a:r>
              <a:rPr lang="ru-RU" dirty="0" smtClean="0"/>
              <a:t>Продуктивно работает в составе рабочих групп, разрабатывающих и реализующих образовательные проекты, программы, методические и дидактические материалы</a:t>
            </a:r>
          </a:p>
          <a:p>
            <a:r>
              <a:rPr lang="ru-RU" dirty="0" smtClean="0"/>
              <a:t>Выступает перед коллегами с информацией о новых программных, методических и дидактических материалах, участвует в конкурсах профессионального мастерства</a:t>
            </a:r>
          </a:p>
          <a:p>
            <a:r>
              <a:rPr lang="ru-RU" dirty="0" smtClean="0"/>
              <a:t>Проводит обоснование эффективности реализуемой рабочей программы, новых методических и дидактических материалов</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20000"/>
          </a:bodyPr>
          <a:lstStyle/>
          <a:p>
            <a:pPr>
              <a:buNone/>
            </a:pPr>
            <a:r>
              <a:rPr lang="ru-RU" b="1" dirty="0" smtClean="0"/>
              <a:t>5.3. Умение принимать решения в педагогических ситуациях</a:t>
            </a:r>
            <a:endParaRPr lang="ru-RU" dirty="0" smtClean="0"/>
          </a:p>
          <a:p>
            <a:r>
              <a:rPr lang="ru-RU" dirty="0" smtClean="0"/>
              <a:t>Поощряет высказывания и выслушивает мнения обучающихся, даже если они расходятся с его точкой зрения</a:t>
            </a:r>
          </a:p>
          <a:p>
            <a:r>
              <a:rPr lang="ru-RU" dirty="0" smtClean="0"/>
              <a:t>Коллеги по работе используют предложения учителя по разрешению актуальных вопросов школьной жизни</a:t>
            </a:r>
          </a:p>
          <a:p>
            <a:r>
              <a:rPr lang="ru-RU" dirty="0" smtClean="0"/>
              <a:t>Умеет аргументировать предлагаемые им  решения </a:t>
            </a:r>
          </a:p>
          <a:p>
            <a:r>
              <a:rPr lang="ru-RU" dirty="0" smtClean="0"/>
              <a:t>Умеет пересмотреть свое решение под влиянием ситуации или новых фактов </a:t>
            </a:r>
          </a:p>
          <a:p>
            <a:r>
              <a:rPr lang="ru-RU" dirty="0" smtClean="0"/>
              <a:t>Учитывает мнение родителей, коллег, обучающихся при принятии решений</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7500" lnSpcReduction="20000"/>
          </a:bodyPr>
          <a:lstStyle/>
          <a:p>
            <a:pPr>
              <a:buNone/>
            </a:pPr>
            <a:r>
              <a:rPr lang="ru-RU" b="1" dirty="0" smtClean="0"/>
              <a:t>6. Компетентность в области организации учебной деятельности</a:t>
            </a:r>
            <a:endParaRPr lang="ru-RU" dirty="0" smtClean="0"/>
          </a:p>
          <a:p>
            <a:pPr>
              <a:buNone/>
            </a:pPr>
            <a:r>
              <a:rPr lang="ru-RU" b="1" dirty="0" smtClean="0"/>
              <a:t>6.1. Умение устанавливать </a:t>
            </a:r>
            <a:r>
              <a:rPr lang="ru-RU" b="1" dirty="0" err="1" smtClean="0"/>
              <a:t>субъект-субъектные</a:t>
            </a:r>
            <a:r>
              <a:rPr lang="ru-RU" b="1" dirty="0" smtClean="0"/>
              <a:t> отношения</a:t>
            </a:r>
            <a:endParaRPr lang="ru-RU" dirty="0" smtClean="0"/>
          </a:p>
          <a:p>
            <a:r>
              <a:rPr lang="ru-RU" dirty="0" smtClean="0"/>
              <a:t>Умеет устанавливать отношения сотрудничества с обучающимися, вести с ними диалог</a:t>
            </a:r>
          </a:p>
          <a:p>
            <a:r>
              <a:rPr lang="ru-RU" dirty="0" smtClean="0"/>
              <a:t>Умеет разрешать конфликты оптимальным способом</a:t>
            </a:r>
          </a:p>
          <a:p>
            <a:r>
              <a:rPr lang="ru-RU" dirty="0" smtClean="0"/>
              <a:t>Умеет насыщать общение с обучающимися положительными эмоциями и чувствами</a:t>
            </a:r>
          </a:p>
          <a:p>
            <a:r>
              <a:rPr lang="ru-RU" dirty="0" smtClean="0"/>
              <a:t>Умеет выстраивать отношения сотрудничества с коллегами, проявляет себя как член команды при разработке и реализации различных мероприятий, проектов, программ и др.</a:t>
            </a:r>
          </a:p>
          <a:p>
            <a:r>
              <a:rPr lang="ru-RU" dirty="0" smtClean="0"/>
              <a:t>Умеет создать рабочую атмосферу на уроке, поддержать дисциплину </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77500" lnSpcReduction="20000"/>
          </a:bodyPr>
          <a:lstStyle/>
          <a:p>
            <a:pPr>
              <a:buNone/>
            </a:pPr>
            <a:r>
              <a:rPr lang="ru-RU" b="1" dirty="0" smtClean="0"/>
              <a:t>6.2. Умение организовать учебную деятельность обучающихся</a:t>
            </a:r>
            <a:endParaRPr lang="ru-RU" dirty="0" smtClean="0"/>
          </a:p>
          <a:p>
            <a:r>
              <a:rPr lang="ru-RU" dirty="0" smtClean="0"/>
              <a:t>Использует методы, побуждающие обучающихся самостоятельно рассуждать</a:t>
            </a:r>
          </a:p>
          <a:p>
            <a:r>
              <a:rPr lang="ru-RU" dirty="0" smtClean="0"/>
              <a:t>Формирует у обучающихся навыки  учебной деятельности	</a:t>
            </a:r>
          </a:p>
          <a:p>
            <a:r>
              <a:rPr lang="ru-RU" dirty="0" smtClean="0"/>
              <a:t>Излагает материал в доступной форме в соответствии с дидактическими принципами</a:t>
            </a:r>
          </a:p>
          <a:p>
            <a:r>
              <a:rPr lang="ru-RU" dirty="0" smtClean="0"/>
              <a:t>Умеет организовать обучающихся для достижения запланированных  результатов учебной деятельности </a:t>
            </a:r>
          </a:p>
          <a:p>
            <a:r>
              <a:rPr lang="ru-RU" dirty="0" smtClean="0"/>
              <a:t>Умеет организовать обучающихся для поиска дополнительной информации, необходимой при решении учебной задачи (книги, компьютерные и </a:t>
            </a:r>
            <a:r>
              <a:rPr lang="ru-RU" dirty="0" err="1" smtClean="0"/>
              <a:t>медиа-пособия</a:t>
            </a:r>
            <a:r>
              <a:rPr lang="ru-RU" dirty="0" smtClean="0"/>
              <a:t>, цифровые образовательные  ресурсы и др.)</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Экспертный лист  </a:t>
            </a:r>
            <a:r>
              <a:rPr lang="ru-RU" sz="3100" dirty="0" smtClean="0"/>
              <a:t/>
            </a:r>
            <a:br>
              <a:rPr lang="ru-RU" sz="3100" dirty="0" smtClean="0"/>
            </a:br>
            <a:r>
              <a:rPr lang="ru-RU" sz="3100" b="1" dirty="0" smtClean="0"/>
              <a:t>оценки уровня квалификации учителя</a:t>
            </a:r>
            <a:r>
              <a:rPr lang="ru-RU" dirty="0" smtClean="0"/>
              <a:t/>
            </a:r>
            <a:br>
              <a:rPr lang="ru-RU" dirty="0" smtClean="0"/>
            </a:br>
            <a:endParaRPr lang="ru-RU" dirty="0"/>
          </a:p>
        </p:txBody>
      </p:sp>
      <p:sp>
        <p:nvSpPr>
          <p:cNvPr id="14" name="Содержимое 13"/>
          <p:cNvSpPr>
            <a:spLocks noGrp="1"/>
          </p:cNvSpPr>
          <p:nvPr>
            <p:ph idx="1"/>
          </p:nvPr>
        </p:nvSpPr>
        <p:spPr>
          <a:xfrm>
            <a:off x="457200" y="1000108"/>
            <a:ext cx="8229600" cy="5126055"/>
          </a:xfrm>
        </p:spPr>
        <p:txBody>
          <a:bodyPr>
            <a:normAutofit fontScale="85000" lnSpcReduction="10000"/>
          </a:bodyPr>
          <a:lstStyle/>
          <a:p>
            <a:pPr>
              <a:buNone/>
            </a:pPr>
            <a:r>
              <a:rPr lang="ru-RU" b="1" dirty="0" smtClean="0"/>
              <a:t>6.3. Умение реализовать педагогическое оценивание</a:t>
            </a:r>
            <a:endParaRPr lang="ru-RU" dirty="0" smtClean="0"/>
          </a:p>
          <a:p>
            <a:r>
              <a:rPr lang="ru-RU" dirty="0" smtClean="0"/>
              <a:t>Учитывает возрастные и индивидуальные особенности обучающихся при оценивании</a:t>
            </a:r>
          </a:p>
          <a:p>
            <a:r>
              <a:rPr lang="ru-RU" dirty="0" smtClean="0"/>
              <a:t>Аргументирует оценки, показывает обучающимся их достижения и недоработки</a:t>
            </a:r>
          </a:p>
          <a:p>
            <a:r>
              <a:rPr lang="ru-RU" dirty="0" smtClean="0"/>
              <a:t>Применяет различные методы оценивания обучающихся</a:t>
            </a:r>
          </a:p>
          <a:p>
            <a:r>
              <a:rPr lang="ru-RU" dirty="0" smtClean="0"/>
              <a:t>Умеет сочетать методы педагогического оценивания, </a:t>
            </a:r>
            <a:r>
              <a:rPr lang="ru-RU" dirty="0" err="1" smtClean="0"/>
              <a:t>взаимооценки</a:t>
            </a:r>
            <a:r>
              <a:rPr lang="ru-RU" dirty="0" smtClean="0"/>
              <a:t> и самооценки обучающихся</a:t>
            </a:r>
          </a:p>
          <a:p>
            <a:r>
              <a:rPr lang="ru-RU" dirty="0" smtClean="0"/>
              <a:t>Способствует формированию навыков самооценки учебной деятельности.</a:t>
            </a:r>
          </a:p>
          <a:p>
            <a:pPr>
              <a:buNone/>
            </a:pPr>
            <a:endParaRPr lang="ru-RU" dirty="0" smtClean="0"/>
          </a:p>
          <a:p>
            <a:pPr>
              <a:buNone/>
            </a:pPr>
            <a:endParaRPr lang="ru-RU" dirty="0" smtClean="0"/>
          </a:p>
          <a:p>
            <a:pPr>
              <a:buNone/>
            </a:pPr>
            <a:endParaRPr lang="ru-RU" dirty="0" smtClean="0"/>
          </a:p>
          <a:p>
            <a:endParaRPr lang="ru-RU" dirty="0"/>
          </a:p>
        </p:txBody>
      </p:sp>
    </p:spTree>
  </p:cSld>
  <p:clrMapOvr>
    <a:masterClrMapping/>
  </p:clrMapOvr>
  <p:transition spd="med">
    <p:pull dir="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Подготовка экспертного заключения</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401080" cy="5214974"/>
          </a:xfrm>
        </p:spPr>
        <p:txBody>
          <a:bodyPr>
            <a:normAutofit fontScale="55000" lnSpcReduction="20000"/>
          </a:bodyPr>
          <a:lstStyle/>
          <a:p>
            <a:pPr>
              <a:buNone/>
            </a:pPr>
            <a:r>
              <a:rPr lang="ru-RU" dirty="0" smtClean="0"/>
              <a:t>Показатель уровня профессиональной квалификации учителя определяется как среднеарифметическое значение по шести базовым компетенциям: </a:t>
            </a:r>
          </a:p>
          <a:p>
            <a:r>
              <a:rPr lang="ru-RU" b="1" dirty="0" smtClean="0"/>
              <a:t>ПК  =∑ (</a:t>
            </a:r>
            <a:r>
              <a:rPr lang="en-US" b="1" dirty="0" smtClean="0"/>
              <a:t>Xi </a:t>
            </a:r>
            <a:r>
              <a:rPr lang="ru-RU" dirty="0" smtClean="0"/>
              <a:t>ЛК (э) + </a:t>
            </a:r>
            <a:r>
              <a:rPr lang="en-US" b="1" dirty="0" smtClean="0"/>
              <a:t>Xi </a:t>
            </a:r>
            <a:r>
              <a:rPr lang="ru-RU" dirty="0" smtClean="0"/>
              <a:t>ПЦ (э)</a:t>
            </a:r>
            <a:r>
              <a:rPr lang="ru-RU" b="1" dirty="0" smtClean="0"/>
              <a:t>+ </a:t>
            </a:r>
            <a:r>
              <a:rPr lang="en-US" b="1" dirty="0" smtClean="0"/>
              <a:t>Xi </a:t>
            </a:r>
            <a:r>
              <a:rPr lang="ru-RU" dirty="0" smtClean="0"/>
              <a:t>МД (э)</a:t>
            </a:r>
            <a:r>
              <a:rPr lang="ru-RU" b="1" dirty="0" smtClean="0"/>
              <a:t>+ </a:t>
            </a:r>
            <a:r>
              <a:rPr lang="en-US" b="1" dirty="0" smtClean="0"/>
              <a:t>Xi </a:t>
            </a:r>
            <a:r>
              <a:rPr lang="ru-RU" dirty="0" smtClean="0"/>
              <a:t>ИОД (э) +</a:t>
            </a:r>
            <a:r>
              <a:rPr lang="ru-RU" b="1" dirty="0" smtClean="0"/>
              <a:t> </a:t>
            </a:r>
            <a:r>
              <a:rPr lang="en-US" b="1" dirty="0" smtClean="0"/>
              <a:t>Xi </a:t>
            </a:r>
            <a:r>
              <a:rPr lang="ru-RU" dirty="0" smtClean="0"/>
              <a:t>ПД (э)</a:t>
            </a:r>
            <a:r>
              <a:rPr lang="ru-RU" b="1" dirty="0" smtClean="0"/>
              <a:t> +</a:t>
            </a:r>
            <a:r>
              <a:rPr lang="en-US" b="1" dirty="0" smtClean="0"/>
              <a:t>Xi </a:t>
            </a:r>
            <a:r>
              <a:rPr lang="ru-RU" dirty="0" smtClean="0"/>
              <a:t>ОУД (э))</a:t>
            </a:r>
            <a:r>
              <a:rPr lang="ru-RU" b="1" dirty="0" smtClean="0"/>
              <a:t> / 6</a:t>
            </a:r>
            <a:endParaRPr lang="ru-RU" dirty="0" smtClean="0"/>
          </a:p>
          <a:p>
            <a:r>
              <a:rPr lang="ru-RU" b="1" dirty="0" smtClean="0"/>
              <a:t> </a:t>
            </a:r>
            <a:endParaRPr lang="ru-RU" dirty="0" smtClean="0"/>
          </a:p>
          <a:p>
            <a:r>
              <a:rPr lang="ru-RU" dirty="0" smtClean="0"/>
              <a:t>       Где: 	</a:t>
            </a:r>
            <a:r>
              <a:rPr lang="ru-RU" b="1" dirty="0" smtClean="0"/>
              <a:t>ПК </a:t>
            </a:r>
            <a:r>
              <a:rPr lang="ru-RU" dirty="0" smtClean="0"/>
              <a:t>– показатель уровня квалификации</a:t>
            </a:r>
          </a:p>
          <a:p>
            <a:r>
              <a:rPr lang="ru-RU" b="1" dirty="0" smtClean="0"/>
              <a:t>Х</a:t>
            </a:r>
            <a:r>
              <a:rPr lang="en-US" b="1" dirty="0" err="1" smtClean="0"/>
              <a:t>i</a:t>
            </a:r>
            <a:r>
              <a:rPr lang="ru-RU" dirty="0" smtClean="0"/>
              <a:t> – среднее значение по каждой из шести компетенций</a:t>
            </a:r>
          </a:p>
          <a:p>
            <a:r>
              <a:rPr lang="ru-RU" b="1" dirty="0" smtClean="0"/>
              <a:t>ЛК</a:t>
            </a:r>
            <a:r>
              <a:rPr lang="ru-RU" dirty="0" smtClean="0"/>
              <a:t> (э)</a:t>
            </a:r>
            <a:r>
              <a:rPr lang="ru-RU" b="1" dirty="0" smtClean="0"/>
              <a:t> </a:t>
            </a:r>
            <a:r>
              <a:rPr lang="ru-RU" dirty="0" smtClean="0"/>
              <a:t>- Экспертная оценка компетентности в области личностных качеств. </a:t>
            </a:r>
          </a:p>
          <a:p>
            <a:r>
              <a:rPr lang="ru-RU" b="1" dirty="0" smtClean="0"/>
              <a:t>ПЦ</a:t>
            </a:r>
            <a:r>
              <a:rPr lang="ru-RU" dirty="0" smtClean="0"/>
              <a:t> (э) - Экспертная оценка компетентности в области постановки целей и задач педагогической деятельности.</a:t>
            </a:r>
          </a:p>
          <a:p>
            <a:r>
              <a:rPr lang="ru-RU" b="1" dirty="0" smtClean="0"/>
              <a:t>МД</a:t>
            </a:r>
            <a:r>
              <a:rPr lang="ru-RU" dirty="0" smtClean="0"/>
              <a:t> (э) - Экспертная оценка компетентности в области мотивации учебной деятельности.</a:t>
            </a:r>
          </a:p>
          <a:p>
            <a:r>
              <a:rPr lang="ru-RU" b="1" dirty="0" smtClean="0"/>
              <a:t>ИОД</a:t>
            </a:r>
            <a:r>
              <a:rPr lang="ru-RU" dirty="0" smtClean="0"/>
              <a:t> (э) - Экспертная оценка компетентности в области обеспечения информационной основы деятельности.</a:t>
            </a:r>
          </a:p>
          <a:p>
            <a:r>
              <a:rPr lang="ru-RU" b="1" dirty="0" smtClean="0"/>
              <a:t>ПД</a:t>
            </a:r>
            <a:r>
              <a:rPr lang="ru-RU" dirty="0" smtClean="0"/>
              <a:t> (э) - Экспертная оценка компетентности в области разработки программы деятельности и принятия педагогических решений. </a:t>
            </a:r>
          </a:p>
          <a:p>
            <a:r>
              <a:rPr lang="ru-RU" b="1" dirty="0" smtClean="0"/>
              <a:t>ОУД</a:t>
            </a:r>
            <a:r>
              <a:rPr lang="ru-RU" dirty="0" smtClean="0"/>
              <a:t> (э) - Экспертная оценка компетентности в области организации учебной деятельности. </a:t>
            </a:r>
          </a:p>
          <a:p>
            <a:endParaRPr lang="ru-RU" dirty="0"/>
          </a:p>
        </p:txBody>
      </p:sp>
    </p:spTree>
  </p:cSld>
  <p:clrMapOvr>
    <a:masterClrMapping/>
  </p:clrMapOvr>
  <p:transition spd="med">
    <p:pull dir="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 экспертного листа </a:t>
            </a:r>
            <a:endParaRPr lang="ru-RU"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00364" y="1643050"/>
            <a:ext cx="312582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2733702"/>
      </p:ext>
    </p:extLst>
  </p:cSld>
  <p:clrMapOvr>
    <a:masterClrMapping/>
  </p:clrMapOvr>
  <p:transition spd="med">
    <p:pull dir="ru"/>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 экспертного заключения</a:t>
            </a:r>
            <a:endParaRPr lang="ru-RU"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57355" y="1071546"/>
            <a:ext cx="5429289" cy="5786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4204"/>
      </p:ext>
    </p:extLst>
  </p:cSld>
  <p:clrMapOvr>
    <a:masterClrMapping/>
  </p:clrMapOvr>
  <p:transition spd="med">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143000"/>
          </a:xfrm>
        </p:spPr>
        <p:txBody>
          <a:bodyPr>
            <a:normAutofit fontScale="90000"/>
          </a:bodyPr>
          <a:lstStyle/>
          <a:p>
            <a:r>
              <a:rPr lang="ru-RU" dirty="0" smtClean="0"/>
              <a:t/>
            </a:r>
            <a:br>
              <a:rPr lang="ru-RU" dirty="0" smtClean="0"/>
            </a:br>
            <a:r>
              <a:rPr lang="ru-RU" sz="2700" b="1" dirty="0" smtClean="0">
                <a:solidFill>
                  <a:srgbClr val="CC3399"/>
                </a:solidFill>
              </a:rPr>
              <a:t>Варианты проведения </a:t>
            </a:r>
            <a:r>
              <a:rPr lang="ru-RU" sz="2700" b="1" dirty="0" smtClean="0">
                <a:solidFill>
                  <a:srgbClr val="CC3399"/>
                </a:solidFill>
              </a:rPr>
              <a:t>оценки знаний с </a:t>
            </a:r>
            <a:r>
              <a:rPr lang="ru-RU" sz="2700" b="1" dirty="0" smtClean="0">
                <a:solidFill>
                  <a:srgbClr val="CC3399"/>
                </a:solidFill>
              </a:rPr>
              <a:t>целью подтверждения соответствия занимаемой должности</a:t>
            </a:r>
            <a:br>
              <a:rPr lang="ru-RU" sz="2700" b="1" dirty="0" smtClean="0">
                <a:solidFill>
                  <a:srgbClr val="CC3399"/>
                </a:solidFill>
              </a:rPr>
            </a:br>
            <a:endParaRPr lang="ru-RU" sz="2700" dirty="0">
              <a:solidFill>
                <a:srgbClr val="002060"/>
              </a:solidFill>
            </a:endParaRPr>
          </a:p>
        </p:txBody>
      </p:sp>
      <p:sp>
        <p:nvSpPr>
          <p:cNvPr id="3" name="Содержимое 2"/>
          <p:cNvSpPr>
            <a:spLocks noGrp="1"/>
          </p:cNvSpPr>
          <p:nvPr>
            <p:ph sz="half" idx="4294967295"/>
          </p:nvPr>
        </p:nvSpPr>
        <p:spPr>
          <a:xfrm>
            <a:off x="683568" y="2500306"/>
            <a:ext cx="2304256" cy="2428892"/>
          </a:xfrm>
          <a:solidFill>
            <a:srgbClr val="FFC000">
              <a:alpha val="65000"/>
            </a:srgbClr>
          </a:solidFill>
        </p:spPr>
        <p:txBody>
          <a:bodyPr>
            <a:normAutofit fontScale="70000" lnSpcReduction="20000"/>
          </a:bodyPr>
          <a:lstStyle/>
          <a:p>
            <a:pPr algn="ctr">
              <a:buNone/>
            </a:pPr>
            <a:r>
              <a:rPr lang="ru-RU" sz="3400" dirty="0" smtClean="0"/>
              <a:t>подготовка </a:t>
            </a:r>
          </a:p>
          <a:p>
            <a:pPr algn="ctr">
              <a:buNone/>
            </a:pPr>
            <a:r>
              <a:rPr lang="ru-RU" sz="3400" dirty="0" smtClean="0"/>
              <a:t>конспекта </a:t>
            </a:r>
          </a:p>
          <a:p>
            <a:pPr algn="ctr">
              <a:buNone/>
            </a:pPr>
            <a:r>
              <a:rPr lang="ru-RU" sz="3400" dirty="0" smtClean="0"/>
              <a:t>урока (занятия)</a:t>
            </a:r>
          </a:p>
          <a:p>
            <a:pPr algn="ctr">
              <a:buNone/>
            </a:pPr>
            <a:r>
              <a:rPr lang="ru-RU" sz="3400" dirty="0" smtClean="0"/>
              <a:t> по предмету, который он преподает в текущем </a:t>
            </a:r>
            <a:r>
              <a:rPr lang="ru-RU" dirty="0" smtClean="0"/>
              <a:t>году</a:t>
            </a:r>
            <a:endParaRPr lang="ru-RU" dirty="0"/>
          </a:p>
        </p:txBody>
      </p:sp>
      <p:sp>
        <p:nvSpPr>
          <p:cNvPr id="4" name="Содержимое 3"/>
          <p:cNvSpPr>
            <a:spLocks noGrp="1"/>
          </p:cNvSpPr>
          <p:nvPr>
            <p:ph sz="half" idx="4294967295"/>
          </p:nvPr>
        </p:nvSpPr>
        <p:spPr>
          <a:xfrm>
            <a:off x="3643306" y="2500306"/>
            <a:ext cx="2214577" cy="1500198"/>
          </a:xfrm>
          <a:solidFill>
            <a:schemeClr val="accent6">
              <a:lumMod val="60000"/>
              <a:lumOff val="40000"/>
              <a:alpha val="65098"/>
            </a:schemeClr>
          </a:solidFill>
        </p:spPr>
        <p:txBody>
          <a:bodyPr>
            <a:normAutofit/>
          </a:bodyPr>
          <a:lstStyle/>
          <a:p>
            <a:pPr algn="ctr">
              <a:buNone/>
            </a:pPr>
            <a:r>
              <a:rPr lang="ru-RU" sz="2400" dirty="0" smtClean="0"/>
              <a:t>Решение</a:t>
            </a:r>
          </a:p>
          <a:p>
            <a:pPr algn="ctr">
              <a:buNone/>
            </a:pPr>
            <a:r>
              <a:rPr lang="ru-RU" sz="2400" dirty="0" smtClean="0"/>
              <a:t>педагогических ситуаций</a:t>
            </a:r>
            <a:endParaRPr lang="ru-RU" sz="2400" dirty="0"/>
          </a:p>
        </p:txBody>
      </p:sp>
      <p:cxnSp>
        <p:nvCxnSpPr>
          <p:cNvPr id="6" name="Прямая со стрелкой 5"/>
          <p:cNvCxnSpPr/>
          <p:nvPr/>
        </p:nvCxnSpPr>
        <p:spPr>
          <a:xfrm rot="5400000">
            <a:off x="1393009" y="2035959"/>
            <a:ext cx="928694" cy="1588"/>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6200000" flipH="1">
            <a:off x="4179091" y="2035959"/>
            <a:ext cx="928696" cy="1"/>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5400000">
            <a:off x="7037405" y="2035959"/>
            <a:ext cx="927900" cy="794"/>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Параллелограмм 4"/>
          <p:cNvSpPr/>
          <p:nvPr/>
        </p:nvSpPr>
        <p:spPr>
          <a:xfrm>
            <a:off x="9396536" y="-33696"/>
            <a:ext cx="1656184" cy="2664296"/>
          </a:xfrm>
          <a:prstGeom prst="parallelogram">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держимое 3"/>
          <p:cNvSpPr txBox="1">
            <a:spLocks/>
          </p:cNvSpPr>
          <p:nvPr/>
        </p:nvSpPr>
        <p:spPr>
          <a:xfrm>
            <a:off x="6286512" y="2500307"/>
            <a:ext cx="2232248" cy="642941"/>
          </a:xfrm>
          <a:prstGeom prst="rect">
            <a:avLst/>
          </a:prstGeom>
          <a:solidFill>
            <a:srgbClr val="92D050">
              <a:alpha val="65000"/>
            </a:srgb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ctr">
              <a:buNone/>
            </a:pPr>
            <a:r>
              <a:rPr lang="ru-RU" sz="2200" dirty="0" smtClean="0"/>
              <a:t>тестирование</a:t>
            </a:r>
            <a:endParaRPr lang="ru-RU" sz="2200" dirty="0"/>
          </a:p>
        </p:txBody>
      </p:sp>
      <p:cxnSp>
        <p:nvCxnSpPr>
          <p:cNvPr id="11" name="Прямая соединительная линия 10"/>
          <p:cNvCxnSpPr/>
          <p:nvPr/>
        </p:nvCxnSpPr>
        <p:spPr>
          <a:xfrm>
            <a:off x="1857356" y="1571612"/>
            <a:ext cx="5643602" cy="1588"/>
          </a:xfrm>
          <a:prstGeom prst="line">
            <a:avLst/>
          </a:prstGeom>
          <a:ln w="60325" cmpd="sng">
            <a:solidFill>
              <a:srgbClr val="6633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Самооценка профессиональной деятельности учителя </a:t>
            </a:r>
            <a:r>
              <a:rPr lang="ru-RU" dirty="0" smtClean="0"/>
              <a:t/>
            </a:r>
            <a:br>
              <a:rPr lang="ru-RU" dirty="0" smtClean="0"/>
            </a:br>
            <a:endParaRPr lang="ru-RU" dirty="0"/>
          </a:p>
        </p:txBody>
      </p:sp>
      <p:sp>
        <p:nvSpPr>
          <p:cNvPr id="4" name="Содержимое 3"/>
          <p:cNvSpPr>
            <a:spLocks noGrp="1"/>
          </p:cNvSpPr>
          <p:nvPr>
            <p:ph idx="1"/>
          </p:nvPr>
        </p:nvSpPr>
        <p:spPr/>
        <p:txBody>
          <a:bodyPr/>
          <a:lstStyle/>
          <a:p>
            <a:r>
              <a:rPr lang="ru-RU" b="1" dirty="0" smtClean="0"/>
              <a:t>Лист самооценки профессиональной деятельности учителя</a:t>
            </a:r>
          </a:p>
          <a:p>
            <a:r>
              <a:rPr lang="ru-RU" b="1" dirty="0" smtClean="0"/>
              <a:t> (</a:t>
            </a:r>
            <a:r>
              <a:rPr lang="ru-RU" dirty="0" smtClean="0"/>
              <a:t>готовит каждый аттестуемый на себя)</a:t>
            </a:r>
            <a:endParaRPr lang="en-US" dirty="0" smtClean="0"/>
          </a:p>
        </p:txBody>
      </p:sp>
    </p:spTree>
  </p:cSld>
  <p:clrMapOvr>
    <a:masterClrMapping/>
  </p:clrMapOvr>
  <p:transition spd="med">
    <p:pull dir="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endParaRPr lang="ru-RU" smtClean="0"/>
          </a:p>
        </p:txBody>
      </p:sp>
      <p:pic>
        <p:nvPicPr>
          <p:cNvPr id="71683" name="Picture 3" descr="Рисунок1"/>
          <p:cNvPicPr>
            <a:picLocks noChangeAspect="1" noChangeArrowheads="1"/>
          </p:cNvPicPr>
          <p:nvPr/>
        </p:nvPicPr>
        <p:blipFill>
          <a:blip r:embed="rId2"/>
          <a:srcRect/>
          <a:stretch>
            <a:fillRect/>
          </a:stretch>
        </p:blipFill>
        <p:spPr bwMode="auto">
          <a:xfrm>
            <a:off x="0" y="0"/>
            <a:ext cx="9144000" cy="6884988"/>
          </a:xfrm>
          <a:prstGeom prst="rect">
            <a:avLst/>
          </a:prstGeom>
          <a:noFill/>
          <a:ln w="9525">
            <a:noFill/>
            <a:miter lim="800000"/>
            <a:headEnd/>
            <a:tailEnd/>
          </a:ln>
        </p:spPr>
      </p:pic>
      <p:pic>
        <p:nvPicPr>
          <p:cNvPr id="71684" name="Picture 4" descr="01140826"/>
          <p:cNvPicPr>
            <a:picLocks noChangeAspect="1" noChangeArrowheads="1"/>
          </p:cNvPicPr>
          <p:nvPr/>
        </p:nvPicPr>
        <p:blipFill>
          <a:blip r:embed="rId3">
            <a:lum bright="6000"/>
          </a:blip>
          <a:srcRect t="38405" b="37025"/>
          <a:stretch>
            <a:fillRect/>
          </a:stretch>
        </p:blipFill>
        <p:spPr bwMode="auto">
          <a:xfrm>
            <a:off x="0" y="0"/>
            <a:ext cx="9144000" cy="1557338"/>
          </a:xfrm>
          <a:prstGeom prst="rect">
            <a:avLst/>
          </a:prstGeom>
          <a:noFill/>
          <a:ln w="9525">
            <a:noFill/>
            <a:miter lim="800000"/>
            <a:headEnd/>
            <a:tailEnd/>
          </a:ln>
        </p:spPr>
      </p:pic>
      <p:sp>
        <p:nvSpPr>
          <p:cNvPr id="71685" name="Rectangle 5"/>
          <p:cNvSpPr>
            <a:spLocks noRot="1" noChangeArrowheads="1"/>
          </p:cNvSpPr>
          <p:nvPr/>
        </p:nvSpPr>
        <p:spPr bwMode="auto">
          <a:xfrm>
            <a:off x="395288" y="0"/>
            <a:ext cx="8385175" cy="447675"/>
          </a:xfrm>
          <a:prstGeom prst="rect">
            <a:avLst/>
          </a:prstGeom>
          <a:noFill/>
          <a:ln w="9525">
            <a:noFill/>
            <a:miter lim="800000"/>
            <a:headEnd/>
            <a:tailEnd/>
          </a:ln>
        </p:spPr>
        <p:txBody>
          <a:bodyPr anchor="ctr"/>
          <a:lstStyle/>
          <a:p>
            <a:r>
              <a:rPr lang="ru-RU" sz="1900" b="1">
                <a:solidFill>
                  <a:schemeClr val="bg1"/>
                </a:solidFill>
                <a:latin typeface="Garamond" pitchFamily="18" charset="0"/>
              </a:rPr>
              <a:t>Лепестковая Диаграмма</a:t>
            </a:r>
          </a:p>
        </p:txBody>
      </p:sp>
      <p:pic>
        <p:nvPicPr>
          <p:cNvPr id="71686" name="Picture 6"/>
          <p:cNvPicPr>
            <a:picLocks noChangeAspect="1" noChangeArrowheads="1"/>
          </p:cNvPicPr>
          <p:nvPr/>
        </p:nvPicPr>
        <p:blipFill>
          <a:blip r:embed="rId4"/>
          <a:srcRect/>
          <a:stretch>
            <a:fillRect/>
          </a:stretch>
        </p:blipFill>
        <p:spPr bwMode="auto">
          <a:xfrm>
            <a:off x="0" y="0"/>
            <a:ext cx="9144000" cy="6677025"/>
          </a:xfrm>
          <a:prstGeom prst="rect">
            <a:avLst/>
          </a:prstGeom>
          <a:noFill/>
          <a:ln w="9525">
            <a:noFill/>
            <a:miter lim="800000"/>
            <a:headEnd/>
            <a:tailEnd/>
          </a:ln>
        </p:spPr>
      </p:pic>
    </p:spTree>
  </p:cSld>
  <p:clrMapOvr>
    <a:masterClrMapping/>
  </p:clrMapOvr>
  <p:transition spd="med">
    <p:pull dir="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43000"/>
          </a:xfrm>
        </p:spPr>
        <p:txBody>
          <a:bodyPr>
            <a:normAutofit fontScale="90000"/>
          </a:bodyPr>
          <a:lstStyle/>
          <a:p>
            <a:r>
              <a:rPr lang="ru-RU" sz="3100" b="1" dirty="0" smtClean="0"/>
              <a:t>Нормативная таблица для определения соответствия требованиям первой или высшей квалификационным категориям</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0" y="1600200"/>
          <a:ext cx="7901014" cy="3471873"/>
        </p:xfrm>
        <a:graphic>
          <a:graphicData uri="http://schemas.openxmlformats.org/drawingml/2006/table">
            <a:tbl>
              <a:tblPr firstRow="1" bandRow="1">
                <a:tableStyleId>{5C22544A-7EE6-4342-B048-85BDC9FD1C3A}</a:tableStyleId>
              </a:tblPr>
              <a:tblGrid>
                <a:gridCol w="3950507"/>
                <a:gridCol w="3950507"/>
              </a:tblGrid>
              <a:tr h="1157291">
                <a:tc>
                  <a:txBody>
                    <a:bodyPr/>
                    <a:lstStyle/>
                    <a:p>
                      <a:pPr algn="ctr">
                        <a:lnSpc>
                          <a:spcPct val="130000"/>
                        </a:lnSpc>
                        <a:spcAft>
                          <a:spcPts val="0"/>
                        </a:spcAft>
                      </a:pPr>
                      <a:r>
                        <a:rPr lang="ru-RU" sz="2400" dirty="0">
                          <a:latin typeface="Times New Roman"/>
                          <a:ea typeface="Times New Roman"/>
                        </a:rPr>
                        <a:t>Уровень квалификации</a:t>
                      </a:r>
                    </a:p>
                  </a:txBody>
                  <a:tcPr marL="68580" marR="68580" marT="0" marB="0"/>
                </a:tc>
                <a:tc>
                  <a:txBody>
                    <a:bodyPr/>
                    <a:lstStyle/>
                    <a:p>
                      <a:pPr algn="ctr">
                        <a:lnSpc>
                          <a:spcPct val="130000"/>
                        </a:lnSpc>
                        <a:spcAft>
                          <a:spcPts val="0"/>
                        </a:spcAft>
                      </a:pPr>
                      <a:r>
                        <a:rPr lang="ru-RU" sz="2400">
                          <a:latin typeface="Times New Roman"/>
                          <a:ea typeface="Times New Roman"/>
                        </a:rPr>
                        <a:t>Значение показателя уровня квалификации</a:t>
                      </a:r>
                    </a:p>
                  </a:txBody>
                  <a:tcPr marL="68580" marR="68580" marT="0" marB="0"/>
                </a:tc>
              </a:tr>
              <a:tr h="1157291">
                <a:tc>
                  <a:txBody>
                    <a:bodyPr/>
                    <a:lstStyle/>
                    <a:p>
                      <a:pPr algn="ctr">
                        <a:lnSpc>
                          <a:spcPct val="130000"/>
                        </a:lnSpc>
                        <a:spcAft>
                          <a:spcPts val="0"/>
                        </a:spcAft>
                      </a:pPr>
                      <a:r>
                        <a:rPr lang="ru-RU" sz="2400">
                          <a:latin typeface="Times New Roman"/>
                          <a:ea typeface="Times New Roman"/>
                        </a:rPr>
                        <a:t>Первая квалификационная категория</a:t>
                      </a:r>
                    </a:p>
                  </a:txBody>
                  <a:tcPr marL="68580" marR="68580" marT="0" marB="0"/>
                </a:tc>
                <a:tc>
                  <a:txBody>
                    <a:bodyPr/>
                    <a:lstStyle/>
                    <a:p>
                      <a:pPr algn="ctr">
                        <a:lnSpc>
                          <a:spcPct val="130000"/>
                        </a:lnSpc>
                        <a:spcAft>
                          <a:spcPts val="0"/>
                        </a:spcAft>
                      </a:pPr>
                      <a:r>
                        <a:rPr lang="ru-RU" sz="2400">
                          <a:latin typeface="Times New Roman"/>
                          <a:ea typeface="Times New Roman"/>
                        </a:rPr>
                        <a:t>от 3,3 до 4,29</a:t>
                      </a:r>
                    </a:p>
                  </a:txBody>
                  <a:tcPr marL="68580" marR="68580" marT="0" marB="0"/>
                </a:tc>
              </a:tr>
              <a:tr h="1157291">
                <a:tc>
                  <a:txBody>
                    <a:bodyPr/>
                    <a:lstStyle/>
                    <a:p>
                      <a:pPr algn="ctr">
                        <a:lnSpc>
                          <a:spcPct val="130000"/>
                        </a:lnSpc>
                        <a:spcAft>
                          <a:spcPts val="0"/>
                        </a:spcAft>
                      </a:pPr>
                      <a:r>
                        <a:rPr lang="ru-RU" sz="2400">
                          <a:latin typeface="Times New Roman"/>
                          <a:ea typeface="Times New Roman"/>
                        </a:rPr>
                        <a:t>Высшая квалификационная категория</a:t>
                      </a:r>
                    </a:p>
                  </a:txBody>
                  <a:tcPr marL="68580" marR="68580" marT="0" marB="0"/>
                </a:tc>
                <a:tc>
                  <a:txBody>
                    <a:bodyPr/>
                    <a:lstStyle/>
                    <a:p>
                      <a:pPr algn="ctr">
                        <a:lnSpc>
                          <a:spcPct val="130000"/>
                        </a:lnSpc>
                        <a:spcAft>
                          <a:spcPts val="0"/>
                        </a:spcAft>
                      </a:pPr>
                      <a:r>
                        <a:rPr lang="ru-RU" sz="2400" dirty="0">
                          <a:latin typeface="Times New Roman"/>
                          <a:ea typeface="Times New Roman"/>
                        </a:rPr>
                        <a:t>от 4,3-х баллов и выше</a:t>
                      </a:r>
                    </a:p>
                  </a:txBody>
                  <a:tcPr marL="68580" marR="68580" marT="0" marB="0"/>
                </a:tc>
              </a:tr>
            </a:tbl>
          </a:graphicData>
        </a:graphic>
      </p:graphicFrame>
    </p:spTree>
  </p:cSld>
  <p:clrMapOvr>
    <a:masterClrMapping/>
  </p:clrMapOvr>
  <p:transition spd="med">
    <p:pull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143000"/>
          </a:xfrm>
        </p:spPr>
        <p:txBody>
          <a:bodyPr>
            <a:normAutofit fontScale="90000"/>
          </a:bodyPr>
          <a:lstStyle/>
          <a:p>
            <a:r>
              <a:rPr lang="ru-RU" dirty="0" smtClean="0"/>
              <a:t/>
            </a:r>
            <a:br>
              <a:rPr lang="ru-RU" dirty="0" smtClean="0"/>
            </a:br>
            <a:r>
              <a:rPr lang="ru-RU" sz="2700" b="1" dirty="0" smtClean="0">
                <a:solidFill>
                  <a:srgbClr val="CC3399"/>
                </a:solidFill>
              </a:rPr>
              <a:t>Варианты проведения </a:t>
            </a:r>
            <a:r>
              <a:rPr lang="ru-RU" sz="2700" b="1" dirty="0" smtClean="0">
                <a:solidFill>
                  <a:srgbClr val="CC3399"/>
                </a:solidFill>
              </a:rPr>
              <a:t>ОЗ с </a:t>
            </a:r>
            <a:r>
              <a:rPr lang="ru-RU" sz="2700" b="1" dirty="0" smtClean="0">
                <a:solidFill>
                  <a:srgbClr val="CC3399"/>
                </a:solidFill>
              </a:rPr>
              <a:t>целью подтверждения соответствия занимаемой должности</a:t>
            </a:r>
            <a:br>
              <a:rPr lang="ru-RU" sz="2700" b="1" dirty="0" smtClean="0">
                <a:solidFill>
                  <a:srgbClr val="CC3399"/>
                </a:solidFill>
              </a:rPr>
            </a:br>
            <a:endParaRPr lang="ru-RU" sz="2700" dirty="0">
              <a:solidFill>
                <a:srgbClr val="002060"/>
              </a:solidFill>
            </a:endParaRPr>
          </a:p>
        </p:txBody>
      </p:sp>
      <p:sp>
        <p:nvSpPr>
          <p:cNvPr id="3" name="Содержимое 2"/>
          <p:cNvSpPr>
            <a:spLocks noGrp="1"/>
          </p:cNvSpPr>
          <p:nvPr>
            <p:ph sz="half" idx="4294967295"/>
          </p:nvPr>
        </p:nvSpPr>
        <p:spPr>
          <a:xfrm>
            <a:off x="683568" y="2500306"/>
            <a:ext cx="7817522" cy="2428892"/>
          </a:xfrm>
          <a:solidFill>
            <a:srgbClr val="FFC000">
              <a:alpha val="65000"/>
            </a:srgbClr>
          </a:solidFill>
        </p:spPr>
        <p:txBody>
          <a:bodyPr>
            <a:normAutofit/>
          </a:bodyPr>
          <a:lstStyle/>
          <a:p>
            <a:pPr algn="ctr">
              <a:buNone/>
            </a:pPr>
            <a:r>
              <a:rPr lang="ru-RU" sz="3400" dirty="0" smtClean="0"/>
              <a:t>подготовка </a:t>
            </a:r>
          </a:p>
          <a:p>
            <a:pPr algn="ctr">
              <a:buNone/>
            </a:pPr>
            <a:r>
              <a:rPr lang="ru-RU" sz="3400" dirty="0" smtClean="0"/>
              <a:t>Конспекта урока (занятия)</a:t>
            </a:r>
          </a:p>
          <a:p>
            <a:pPr algn="ctr">
              <a:buNone/>
            </a:pPr>
            <a:r>
              <a:rPr lang="ru-RU" sz="3400" dirty="0" smtClean="0"/>
              <a:t> по предмету, который он преподает в текущем </a:t>
            </a:r>
            <a:r>
              <a:rPr lang="ru-RU" dirty="0" smtClean="0"/>
              <a:t>году</a:t>
            </a:r>
            <a:endParaRPr lang="ru-RU" dirty="0"/>
          </a:p>
        </p:txBody>
      </p:sp>
      <p:cxnSp>
        <p:nvCxnSpPr>
          <p:cNvPr id="6" name="Прямая со стрелкой 5"/>
          <p:cNvCxnSpPr/>
          <p:nvPr/>
        </p:nvCxnSpPr>
        <p:spPr>
          <a:xfrm rot="5400000">
            <a:off x="1393009" y="2035959"/>
            <a:ext cx="928694" cy="1588"/>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6200000" flipH="1">
            <a:off x="4179091" y="2035959"/>
            <a:ext cx="928696" cy="1"/>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5400000">
            <a:off x="7037405" y="2035959"/>
            <a:ext cx="927900" cy="794"/>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Параллелограмм 4"/>
          <p:cNvSpPr/>
          <p:nvPr/>
        </p:nvSpPr>
        <p:spPr>
          <a:xfrm>
            <a:off x="9396536" y="-33696"/>
            <a:ext cx="1656184" cy="2664296"/>
          </a:xfrm>
          <a:prstGeom prst="parallelogram">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единительная линия 10"/>
          <p:cNvCxnSpPr/>
          <p:nvPr/>
        </p:nvCxnSpPr>
        <p:spPr>
          <a:xfrm>
            <a:off x="1857356" y="1571612"/>
            <a:ext cx="5643602" cy="1588"/>
          </a:xfrm>
          <a:prstGeom prst="line">
            <a:avLst/>
          </a:prstGeom>
          <a:ln w="60325" cmpd="sng">
            <a:solidFill>
              <a:srgbClr val="6633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b="1" dirty="0" smtClean="0"/>
              <a:t>Проведение </a:t>
            </a:r>
            <a:r>
              <a:rPr lang="ru-RU" sz="2700" b="1" dirty="0" smtClean="0"/>
              <a:t>ОЗ (квалификационных испытаний) </a:t>
            </a:r>
            <a:r>
              <a:rPr lang="ru-RU" sz="2700" b="1" dirty="0" smtClean="0"/>
              <a:t>с целью подтверждения соответствия занимаемой должности </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8229600" cy="4983179"/>
          </a:xfrm>
        </p:spPr>
        <p:txBody>
          <a:bodyPr>
            <a:normAutofit/>
          </a:bodyPr>
          <a:lstStyle/>
          <a:p>
            <a:r>
              <a:rPr lang="ru-RU" dirty="0" smtClean="0"/>
              <a:t>Проводится  по вопросам, связанным с осуществлением педагогической деятельности по занимаемой должности.</a:t>
            </a:r>
            <a:endParaRPr lang="en-US" dirty="0" smtClean="0"/>
          </a:p>
          <a:p>
            <a:r>
              <a:rPr lang="ru-RU" dirty="0" smtClean="0"/>
              <a:t>На основе  результатов </a:t>
            </a:r>
            <a:r>
              <a:rPr lang="ru-RU" dirty="0" smtClean="0"/>
              <a:t>ОЗ проводится оценка </a:t>
            </a:r>
            <a:r>
              <a:rPr lang="ru-RU" dirty="0" smtClean="0"/>
              <a:t>уровня квалификации педагогического работника и при необходимости   вырабатываются рекомендации по дальнейшему профессиональному развитию.</a:t>
            </a:r>
            <a:endParaRPr lang="ru-RU" dirty="0"/>
          </a:p>
        </p:txBody>
      </p:sp>
    </p:spTree>
  </p:cSld>
  <p:clrMapOvr>
    <a:masterClrMapping/>
  </p:clrMapOvr>
  <p:transition spd="med">
    <p:pull dir="ru"/>
  </p:transition>
  <p:timing>
    <p:tnLst>
      <p:par>
        <p:cTn id="1" dur="indefinite" restart="never" nodeType="tmRoot"/>
      </p:par>
    </p:tnLst>
  </p:timing>
</p:sld>
</file>

<file path=ppt/theme/theme1.xml><?xml version="1.0" encoding="utf-8"?>
<a:theme xmlns:a="http://schemas.openxmlformats.org/drawingml/2006/main" name="Тема27">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Тема27</Template>
  <TotalTime>1023</TotalTime>
  <Words>5254</Words>
  <Application>Microsoft Office PowerPoint</Application>
  <PresentationFormat>Экран (4:3)</PresentationFormat>
  <Paragraphs>595</Paragraphs>
  <Slides>72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72</vt:i4>
      </vt:variant>
    </vt:vector>
  </HeadingPairs>
  <TitlesOfParts>
    <vt:vector size="73" baseType="lpstr">
      <vt:lpstr>Тема27</vt:lpstr>
      <vt:lpstr>Формы и процедуры проведения аттестации педагогических работников Республики Татарстан</vt:lpstr>
      <vt:lpstr>Презентация PowerPoint</vt:lpstr>
      <vt:lpstr>Презентация PowerPoint</vt:lpstr>
      <vt:lpstr>Взаимосвязь базовых компетенций с успешностью  педагогической деятельности </vt:lpstr>
      <vt:lpstr>  Проведение оценки профессиональных знаний </vt:lpstr>
      <vt:lpstr>Презентация PowerPoint</vt:lpstr>
      <vt:lpstr> Варианты проведения оценки знаний с целью подтверждения соответствия занимаемой должности </vt:lpstr>
      <vt:lpstr> Варианты проведения ОЗ с целью подтверждения соответствия занимаемой должности </vt:lpstr>
      <vt:lpstr>Проведение ОЗ (квалификационных испытаний) с целью подтверждения соответствия занимаемой должности  </vt:lpstr>
      <vt:lpstr>Ряд условий успешной реализации указанных целей </vt:lpstr>
      <vt:lpstr>Порядок проведения аттестации педагогических работников с целью подтверждения соответствия занимаемой должности  </vt:lpstr>
      <vt:lpstr>I. Предварительный этап </vt:lpstr>
      <vt:lpstr>III. Принятие решения о соответствии занимаемой должности </vt:lpstr>
      <vt:lpstr>Последствия по итогам СЗД</vt:lpstr>
      <vt:lpstr>Презентация PowerPoint</vt:lpstr>
      <vt:lpstr>Подготовка конспекта урока как форма оценки профессиональной деятельности с целью подтверждения соответствия занимаемой должности учителя</vt:lpstr>
      <vt:lpstr>Общие требования к написанию конспекта</vt:lpstr>
      <vt:lpstr>Схема конспекта урока  </vt:lpstr>
      <vt:lpstr>Схема конспекта урока  </vt:lpstr>
      <vt:lpstr>Схема конспекта урока  </vt:lpstr>
      <vt:lpstr>Критерии оценки письменной работы педагога </vt:lpstr>
      <vt:lpstr>Критерии оценки письменной работы педагога </vt:lpstr>
      <vt:lpstr>Критерии оценки письменной работы педагога </vt:lpstr>
      <vt:lpstr>Критерии оценки письменной работы педагога </vt:lpstr>
      <vt:lpstr>Критерии оценки письменной работы педагога </vt:lpstr>
      <vt:lpstr>Критерии оценки письменной работы педагога </vt:lpstr>
      <vt:lpstr>Критерии оценки письменной работы педагога </vt:lpstr>
      <vt:lpstr>Схема оценки письменной работы педагога </vt:lpstr>
      <vt:lpstr>Пример оценки письменной работы педагога </vt:lpstr>
      <vt:lpstr>Итоговый балл, представляющий собой среднее значение по оценкам базовых педагогических компетенций. </vt:lpstr>
      <vt:lpstr>Экспертное заключение</vt:lpstr>
      <vt:lpstr>Форма для заполнения</vt:lpstr>
      <vt:lpstr> Варианты проведения письменного квалификационного испытания с целью подтверждения соответствия занимаемой должности </vt:lpstr>
      <vt:lpstr>Решение педагогических ситуаций как форма квалификационного испытания с целью подтверждения соответствия занимаемой должности учителя</vt:lpstr>
      <vt:lpstr>Задание для проведения квалификационного испытания в форме решения педагогических ситуаций </vt:lpstr>
      <vt:lpstr>Задание для проведения квалификационного испытания в форме решения педагогических ситуаций </vt:lpstr>
      <vt:lpstr>Задание для проведения квалификационного испытания в форме решения педагогических ситуаций </vt:lpstr>
      <vt:lpstr>Задание для проведения квалификационного испытания в форме решения педагогических ситуаций </vt:lpstr>
      <vt:lpstr>Задание для проведения квалификационного испытания в форме решения педагогических ситуаций </vt:lpstr>
      <vt:lpstr>Примеры заданий</vt:lpstr>
      <vt:lpstr>Подготовка экспертного заключения  </vt:lpstr>
      <vt:lpstr> Варианты проведения письменного квалификационного испытания с целью подтверждения соответствия занимаемой должности </vt:lpstr>
      <vt:lpstr>Презентация PowerPoint</vt:lpstr>
      <vt:lpstr>Презентация PowerPoint</vt:lpstr>
      <vt:lpstr>Возможные источники информации для проведения экспертной оценки профессиональной деятельности учителя </vt:lpstr>
      <vt:lpstr>Экспертиза для установления квалификационной категории</vt:lpstr>
      <vt:lpstr>Проведение экспертной оценки (самооценки) педагогической деятельности</vt:lpstr>
      <vt:lpstr>Принятие решения о соответствии требованиям первой (высшей) квалификационных категорий</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Экспертный лист   оценки уровня квалификации учителя </vt:lpstr>
      <vt:lpstr>Подготовка экспертного заключения </vt:lpstr>
      <vt:lpstr>Форма экспертного листа </vt:lpstr>
      <vt:lpstr>Форма экспертного заключения</vt:lpstr>
      <vt:lpstr>Самооценка профессиональной деятельности учителя  </vt:lpstr>
      <vt:lpstr>Презентация PowerPoint</vt:lpstr>
      <vt:lpstr>Нормативная таблица для определения соответствия требованиям первой или высшей квалификационным категориям </vt:lpstr>
    </vt:vector>
  </TitlesOfParts>
  <Company>МОУ СОШ № 6</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Аттестация</dc:title>
  <dc:creator>ольга</dc:creator>
  <cp:lastModifiedBy>Shayahmetova</cp:lastModifiedBy>
  <cp:revision>111</cp:revision>
  <dcterms:created xsi:type="dcterms:W3CDTF">2011-04-11T14:01:20Z</dcterms:created>
  <dcterms:modified xsi:type="dcterms:W3CDTF">2014-09-26T17:11:12Z</dcterms:modified>
</cp:coreProperties>
</file>