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sldIdLst>
    <p:sldId id="257" r:id="rId3"/>
    <p:sldId id="261" r:id="rId4"/>
    <p:sldId id="272" r:id="rId5"/>
    <p:sldId id="276" r:id="rId6"/>
    <p:sldId id="289" r:id="rId7"/>
    <p:sldId id="291" r:id="rId8"/>
    <p:sldId id="274" r:id="rId9"/>
    <p:sldId id="273" r:id="rId10"/>
    <p:sldId id="278" r:id="rId11"/>
    <p:sldId id="279" r:id="rId12"/>
    <p:sldId id="281" r:id="rId13"/>
    <p:sldId id="282" r:id="rId14"/>
    <p:sldId id="292" r:id="rId15"/>
    <p:sldId id="28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4943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7" autoAdjust="0"/>
    <p:restoredTop sz="94660"/>
  </p:normalViewPr>
  <p:slideViewPr>
    <p:cSldViewPr>
      <p:cViewPr varScale="1">
        <p:scale>
          <a:sx n="109" d="100"/>
          <a:sy n="109" d="100"/>
        </p:scale>
        <p:origin x="171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510C7A-2CA9-4022-BD61-A04171145DE1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2665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1BEAAE-C345-4856-934C-83115DF893BF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7234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ADDB50-99D6-4BB8-9677-6F6A0AC1646A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7713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87280-21DA-42E0-BBDF-1358BB08A785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3789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6972C7-7E2C-4EBD-86E1-AA5854BDD004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2843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3B0DBD-AE63-4D25-828A-65B2C5ED8AEB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2392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73BD75-0454-43B8-A45A-8CBC9F0C328C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01215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7EDD2-4ED1-4C34-86A1-40AAE38158A8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203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C3EEB8-C801-450D-8C87-E422E59B90DC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06875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3299B0-E2B3-4F5F-9B03-F427BDE94B42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2344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9A6DB4-C0B9-4242-A2E8-571437F581A9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139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ru-RU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ru-RU" smtClean="0"/>
              <a:t>Haga clic para modificar el estilo de texto del patrón</a:t>
            </a:r>
          </a:p>
          <a:p>
            <a:pPr lvl="1"/>
            <a:r>
              <a:rPr lang="es-ES" altLang="ru-RU" smtClean="0"/>
              <a:t>Segundo nivel</a:t>
            </a:r>
          </a:p>
          <a:p>
            <a:pPr lvl="2"/>
            <a:r>
              <a:rPr lang="es-ES" altLang="ru-RU" smtClean="0"/>
              <a:t>Tercer nivel</a:t>
            </a:r>
          </a:p>
          <a:p>
            <a:pPr lvl="3"/>
            <a:r>
              <a:rPr lang="es-ES" altLang="ru-RU" smtClean="0"/>
              <a:t>Cuarto nivel</a:t>
            </a:r>
          </a:p>
          <a:p>
            <a:pPr lvl="4"/>
            <a:r>
              <a:rPr lang="es-ES" altLang="ru-RU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6E8A408-2BCE-4B70-979C-5070776CB49E}" type="slidenum">
              <a:rPr lang="es-E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2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122"/>
          <p:cNvSpPr>
            <a:spLocks noChangeArrowheads="1"/>
          </p:cNvSpPr>
          <p:nvPr/>
        </p:nvSpPr>
        <p:spPr bwMode="auto">
          <a:xfrm>
            <a:off x="5076825" y="1557338"/>
            <a:ext cx="3671888" cy="50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2000" b="1" smtClean="0">
              <a:solidFill>
                <a:srgbClr val="003300"/>
              </a:solidFill>
            </a:endParaRPr>
          </a:p>
        </p:txBody>
      </p:sp>
      <p:sp>
        <p:nvSpPr>
          <p:cNvPr id="2053" name="TextBox 2"/>
          <p:cNvSpPr txBox="1">
            <a:spLocks noChangeArrowheads="1"/>
          </p:cNvSpPr>
          <p:nvPr/>
        </p:nvSpPr>
        <p:spPr bwMode="auto">
          <a:xfrm>
            <a:off x="683568" y="404664"/>
            <a:ext cx="8208963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fontAlgn="t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4400" b="1" dirty="0" smtClean="0">
                <a:solidFill>
                  <a:schemeClr val="accent1">
                    <a:lumMod val="25000"/>
                  </a:schemeClr>
                </a:solidFill>
              </a:rPr>
              <a:t>«ПУТЬ К УСПЕХУ. МАСТЕРСТВО ДОСТИЖЕНИЯ ЦЕЛЕЙ» </a:t>
            </a:r>
          </a:p>
          <a:p>
            <a:pPr algn="ctr" fontAlgn="t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4400" b="1" dirty="0" smtClean="0">
                <a:solidFill>
                  <a:schemeClr val="accent1">
                    <a:lumMod val="25000"/>
                  </a:schemeClr>
                </a:solidFill>
              </a:rPr>
              <a:t>(из опыта работы куратора ШНОР)</a:t>
            </a:r>
            <a:endParaRPr lang="ru-RU" altLang="ru-RU" sz="4400" dirty="0" smtClean="0">
              <a:solidFill>
                <a:schemeClr val="accent1">
                  <a:lumMod val="25000"/>
                </a:schemeClr>
              </a:solidFill>
            </a:endParaRPr>
          </a:p>
        </p:txBody>
      </p:sp>
      <p:sp>
        <p:nvSpPr>
          <p:cNvPr id="2054" name="TextBox 1"/>
          <p:cNvSpPr txBox="1">
            <a:spLocks noChangeArrowheads="1"/>
          </p:cNvSpPr>
          <p:nvPr/>
        </p:nvSpPr>
        <p:spPr bwMode="auto">
          <a:xfrm>
            <a:off x="3171577" y="5373216"/>
            <a:ext cx="597930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b="1" i="1" dirty="0" smtClean="0">
                <a:solidFill>
                  <a:srgbClr val="FFFFFF"/>
                </a:solidFill>
              </a:rPr>
              <a:t>Заместитель директора по УР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b="1" i="1" dirty="0" smtClean="0">
                <a:solidFill>
                  <a:srgbClr val="FFFFFF"/>
                </a:solidFill>
              </a:rPr>
              <a:t>МБОУ «</a:t>
            </a:r>
            <a:r>
              <a:rPr lang="ru-RU" altLang="ru-RU" sz="2400" b="1" i="1" dirty="0" err="1" smtClean="0">
                <a:solidFill>
                  <a:srgbClr val="FFFFFF"/>
                </a:solidFill>
              </a:rPr>
              <a:t>Шеморданский</a:t>
            </a:r>
            <a:r>
              <a:rPr lang="ru-RU" altLang="ru-RU" sz="2400" b="1" i="1" dirty="0" smtClean="0">
                <a:solidFill>
                  <a:srgbClr val="FFFFFF"/>
                </a:solidFill>
              </a:rPr>
              <a:t> лицей «Рост»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b="1" i="1" dirty="0" err="1" smtClean="0">
                <a:solidFill>
                  <a:srgbClr val="FFFFFF"/>
                </a:solidFill>
              </a:rPr>
              <a:t>Валиуллина</a:t>
            </a:r>
            <a:r>
              <a:rPr lang="ru-RU" altLang="ru-RU" sz="2400" b="1" i="1" dirty="0" smtClean="0">
                <a:solidFill>
                  <a:srgbClr val="FFFFFF"/>
                </a:solidFill>
              </a:rPr>
              <a:t> </a:t>
            </a:r>
            <a:r>
              <a:rPr lang="ru-RU" altLang="ru-RU" sz="2400" b="1" i="1" dirty="0">
                <a:solidFill>
                  <a:srgbClr val="FFFFFF"/>
                </a:solidFill>
              </a:rPr>
              <a:t>Г</a:t>
            </a:r>
            <a:r>
              <a:rPr lang="ru-RU" altLang="ru-RU" sz="2400" b="1" i="1" dirty="0" smtClean="0">
                <a:solidFill>
                  <a:srgbClr val="FFFFFF"/>
                </a:solidFill>
              </a:rPr>
              <a:t>ульнара Рафаиловна</a:t>
            </a:r>
          </a:p>
        </p:txBody>
      </p:sp>
    </p:spTree>
    <p:extLst>
      <p:ext uri="{BB962C8B-B14F-4D97-AF65-F5344CB8AC3E}">
        <p14:creationId xmlns:p14="http://schemas.microsoft.com/office/powerpoint/2010/main" val="3775367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296078"/>
            <a:ext cx="8229600" cy="4525963"/>
          </a:xfrm>
        </p:spPr>
        <p:txBody>
          <a:bodyPr/>
          <a:lstStyle/>
          <a:p>
            <a:pPr marL="0" indent="0" algn="just">
              <a:lnSpc>
                <a:spcPct val="115000"/>
              </a:lnSpc>
              <a:spcAft>
                <a:spcPts val="750"/>
              </a:spcAft>
              <a:buNone/>
            </a:pPr>
            <a:r>
              <a:rPr lang="ru-RU" sz="2000" dirty="0" smtClean="0">
                <a:solidFill>
                  <a:srgbClr val="333333"/>
                </a:solidFill>
                <a:ea typeface="Times New Roman"/>
                <a:cs typeface="Times New Roman"/>
              </a:rPr>
              <a:t>    </a:t>
            </a:r>
            <a:r>
              <a:rPr lang="ru-RU" sz="2000" b="1" dirty="0" smtClean="0">
                <a:solidFill>
                  <a:srgbClr val="002060"/>
                </a:solidFill>
                <a:ea typeface="Times New Roman"/>
                <a:cs typeface="Times New Roman"/>
              </a:rPr>
              <a:t>В </a:t>
            </a:r>
            <a:r>
              <a:rPr lang="ru-RU" sz="2000" b="1" dirty="0">
                <a:solidFill>
                  <a:srgbClr val="002060"/>
                </a:solidFill>
                <a:ea typeface="Times New Roman"/>
                <a:cs typeface="Times New Roman"/>
              </a:rPr>
              <a:t>рамках реализации проекта </a:t>
            </a:r>
            <a:r>
              <a:rPr lang="ru-RU" sz="2000" b="1" dirty="0" smtClean="0">
                <a:solidFill>
                  <a:srgbClr val="002060"/>
                </a:solidFill>
                <a:ea typeface="Times New Roman"/>
                <a:cs typeface="Times New Roman"/>
              </a:rPr>
              <a:t>«500+» </a:t>
            </a:r>
            <a:r>
              <a:rPr lang="ru-RU" sz="2000" b="1" dirty="0">
                <a:solidFill>
                  <a:srgbClr val="002060"/>
                </a:solidFill>
                <a:ea typeface="Times New Roman"/>
                <a:cs typeface="Times New Roman"/>
              </a:rPr>
              <a:t>педагогическим коллективом школы при участии куратора проанализирован  рисковый профиль школы, проведена Самодиагностика, определены </a:t>
            </a:r>
            <a:r>
              <a:rPr lang="ru-RU" sz="2000" b="1" dirty="0" smtClean="0">
                <a:solidFill>
                  <a:srgbClr val="002060"/>
                </a:solidFill>
                <a:ea typeface="Times New Roman"/>
                <a:cs typeface="Times New Roman"/>
              </a:rPr>
              <a:t>риски, </a:t>
            </a:r>
            <a:r>
              <a:rPr lang="ru-RU" sz="2000" b="1" dirty="0">
                <a:solidFill>
                  <a:srgbClr val="002060"/>
                </a:solidFill>
                <a:ea typeface="Times New Roman"/>
                <a:cs typeface="Times New Roman"/>
              </a:rPr>
              <a:t>актуальные для </a:t>
            </a:r>
            <a:r>
              <a:rPr lang="ru-RU" sz="2000" b="1" dirty="0" smtClean="0">
                <a:solidFill>
                  <a:srgbClr val="002060"/>
                </a:solidFill>
                <a:ea typeface="Times New Roman"/>
                <a:cs typeface="Times New Roman"/>
              </a:rPr>
              <a:t>школы.</a:t>
            </a:r>
            <a:endParaRPr lang="ru-RU" sz="2000" b="1" dirty="0" smtClean="0">
              <a:solidFill>
                <a:srgbClr val="002060"/>
              </a:solidFill>
              <a:latin typeface="Calibri"/>
              <a:ea typeface="Times New Roman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750"/>
              </a:spcAft>
              <a:buNone/>
            </a:pPr>
            <a:r>
              <a:rPr lang="ru-RU" sz="2000" b="1" dirty="0">
                <a:solidFill>
                  <a:srgbClr val="002060"/>
                </a:solidFill>
                <a:latin typeface="Calibri"/>
                <a:ea typeface="Times New Roman"/>
                <a:cs typeface="Times New Roman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Calibri"/>
                <a:ea typeface="Times New Roman"/>
                <a:cs typeface="Times New Roman"/>
              </a:rPr>
              <a:t>  </a:t>
            </a:r>
            <a:r>
              <a:rPr lang="ru-RU" sz="2000" b="1" dirty="0" smtClean="0">
                <a:solidFill>
                  <a:srgbClr val="002060"/>
                </a:solidFill>
                <a:ea typeface="Times New Roman"/>
                <a:cs typeface="Times New Roman"/>
              </a:rPr>
              <a:t>По </a:t>
            </a:r>
            <a:r>
              <a:rPr lang="ru-RU" sz="2000" b="1" dirty="0">
                <a:solidFill>
                  <a:srgbClr val="002060"/>
                </a:solidFill>
                <a:ea typeface="Times New Roman"/>
                <a:cs typeface="Times New Roman"/>
              </a:rPr>
              <a:t>каждому направлению рискового профиля школой  разработаны </a:t>
            </a:r>
            <a:r>
              <a:rPr lang="ru-RU" sz="2000" b="1" dirty="0" smtClean="0">
                <a:solidFill>
                  <a:srgbClr val="002060"/>
                </a:solidFill>
                <a:ea typeface="Times New Roman"/>
                <a:cs typeface="Times New Roman"/>
              </a:rPr>
              <a:t>программы, </a:t>
            </a:r>
            <a:r>
              <a:rPr lang="ru-RU" sz="2000" b="1" dirty="0">
                <a:solidFill>
                  <a:srgbClr val="002060"/>
                </a:solidFill>
                <a:ea typeface="Times New Roman"/>
                <a:cs typeface="Times New Roman"/>
              </a:rPr>
              <a:t>которые позволят  перевести школу  в эффективный режим работы.</a:t>
            </a:r>
            <a:endParaRPr lang="ru-RU" sz="2000" b="1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460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5403902"/>
              </p:ext>
            </p:extLst>
          </p:nvPr>
        </p:nvGraphicFramePr>
        <p:xfrm>
          <a:off x="611560" y="1844824"/>
          <a:ext cx="8280920" cy="3657600"/>
        </p:xfrm>
        <a:graphic>
          <a:graphicData uri="http://schemas.openxmlformats.org/drawingml/2006/table">
            <a:tbl>
              <a:tblPr firstRow="1" bandRow="1" bandCol="1"/>
              <a:tblGrid>
                <a:gridCol w="22363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445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35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Calibri"/>
                        </a:rPr>
                        <a:t>Факторы риска (только актуальные для ОО)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3509" marR="535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4B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Calibri"/>
                        </a:rPr>
                        <a:t>Краткое описание мер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3509" marR="535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4B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426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Низкая учебная мотивация 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обучающихся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(низкий уровень)</a:t>
                      </a:r>
                      <a:endParaRPr lang="ru-RU" sz="16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3509" marR="535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Создание индивидуальных образовательных траекторий для слабоуспевающих и сильных обучающихся. Вовлечение обучающихся в проектную и внеурочную деятельность. Применение современных образовательных технологий при организации образовательного процесса.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Решение: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Усилить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применение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различных</a:t>
                      </a:r>
                      <a:r>
                        <a:rPr lang="ru-RU" sz="1600" baseline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методов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инновационные</a:t>
                      </a:r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формы  обучения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(состязательность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игровые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технологии);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познавательные, исследовательские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творческие проекты;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-организация необходимой педагогической работы среди родителей обучающихся с низкой учебной мотивацией.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509" marR="5350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Рисковый профиль</a:t>
            </a:r>
            <a:endParaRPr lang="ru-RU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754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89509093"/>
              </p:ext>
            </p:extLst>
          </p:nvPr>
        </p:nvGraphicFramePr>
        <p:xfrm>
          <a:off x="611560" y="1844824"/>
          <a:ext cx="8280920" cy="4325620"/>
        </p:xfrm>
        <a:graphic>
          <a:graphicData uri="http://schemas.openxmlformats.org/drawingml/2006/table">
            <a:tbl>
              <a:tblPr firstRow="1" bandRow="1" bandCol="1"/>
              <a:tblGrid>
                <a:gridCol w="22363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445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35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Calibri"/>
                        </a:rPr>
                        <a:t>Факторы риска (только актуальные для ОО)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3509" marR="535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4B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Calibri"/>
                        </a:rPr>
                        <a:t>Краткое описание мер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3509" marR="535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4B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442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Высокая доля обучающихся с рисками учебной </a:t>
                      </a:r>
                      <a:r>
                        <a:rPr lang="ru-RU" sz="1600" b="1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неуспешности</a:t>
                      </a:r>
                      <a:endParaRPr lang="ru-RU" sz="1600" b="1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(низкий уровень)</a:t>
                      </a:r>
                      <a:endParaRPr lang="ru-RU" sz="16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3509" marR="535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59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    Педагогическая диагностика - систематический контроль и оценка результатов обучения, своевременное выявление пробелов (административные диагностические контрольные работы). Индивидуализация и дифференциация процесса обучения (составление индивидуальных образовательных маршрутов для обучающихся). Вовлечение обучающихся в различные виды познавательной, трудовой, общественной, спортивной, художественной деятельности. Взаимодействие ОО, семьи, внешкольных учреждений, общественности в воспитательной работе с детьми и подростками. </a:t>
                      </a:r>
                      <a:r>
                        <a:rPr lang="ru-RU" sz="1500" dirty="0" smtClean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/>
                        </a:rPr>
                        <a:t> </a:t>
                      </a:r>
                      <a:endParaRPr lang="ru-RU" sz="15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61595" algn="just">
                        <a:lnSpc>
                          <a:spcPts val="1310"/>
                        </a:lnSpc>
                        <a:spcAft>
                          <a:spcPts val="0"/>
                        </a:spcAft>
                      </a:pPr>
                      <a:r>
                        <a:rPr lang="ru-RU" sz="1500" baseline="0" dirty="0" smtClean="0">
                          <a:effectLst/>
                          <a:latin typeface="Times New Roman"/>
                          <a:ea typeface="Times New Roman"/>
                        </a:rPr>
                        <a:t>    </a:t>
                      </a:r>
                      <a:r>
                        <a:rPr lang="ru-RU" sz="1500" dirty="0" smtClean="0">
                          <a:effectLst/>
                          <a:latin typeface="Times New Roman"/>
                          <a:ea typeface="Times New Roman"/>
                        </a:rPr>
                        <a:t>Диагностика</a:t>
                      </a:r>
                      <a:r>
                        <a:rPr lang="ru-RU" sz="1500" spc="-25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500" dirty="0" smtClean="0">
                          <a:effectLst/>
                          <a:latin typeface="Times New Roman"/>
                          <a:ea typeface="Times New Roman"/>
                        </a:rPr>
                        <a:t>причин:</a:t>
                      </a:r>
                      <a:endParaRPr lang="ru-RU" sz="15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61595" algn="just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/>
                          <a:ea typeface="Times New Roman"/>
                        </a:rPr>
                        <a:t>-составление мониторинговых карт </a:t>
                      </a:r>
                      <a:r>
                        <a:rPr lang="ru-RU" sz="1500" spc="-285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500" dirty="0">
                          <a:effectLst/>
                          <a:latin typeface="Times New Roman"/>
                          <a:ea typeface="Times New Roman"/>
                        </a:rPr>
                        <a:t>учащихся;</a:t>
                      </a:r>
                    </a:p>
                    <a:p>
                      <a:pPr marL="61595" algn="just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/>
                          <a:ea typeface="Times New Roman"/>
                        </a:rPr>
                        <a:t>-подготовка рекомендаций по </a:t>
                      </a:r>
                      <a:r>
                        <a:rPr lang="ru-RU" sz="1500" spc="-285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500" dirty="0">
                          <a:effectLst/>
                          <a:latin typeface="Times New Roman"/>
                          <a:ea typeface="Times New Roman"/>
                        </a:rPr>
                        <a:t>устранению</a:t>
                      </a:r>
                      <a:r>
                        <a:rPr lang="ru-RU" sz="1500" spc="-5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500" dirty="0">
                          <a:effectLst/>
                          <a:latin typeface="Times New Roman"/>
                          <a:ea typeface="Times New Roman"/>
                        </a:rPr>
                        <a:t>пробелов;</a:t>
                      </a:r>
                    </a:p>
                    <a:p>
                      <a:pPr marL="61595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/>
                          <a:ea typeface="Times New Roman"/>
                        </a:rPr>
                        <a:t>- повышение индивидуальной работы учителя</a:t>
                      </a:r>
                      <a:r>
                        <a:rPr lang="ru-RU" sz="1500" spc="-1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500" dirty="0">
                          <a:effectLst/>
                          <a:latin typeface="Times New Roman"/>
                          <a:ea typeface="Times New Roman"/>
                        </a:rPr>
                        <a:t>с</a:t>
                      </a:r>
                      <a:r>
                        <a:rPr lang="ru-RU" sz="1500" spc="15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500" dirty="0">
                          <a:effectLst/>
                          <a:latin typeface="Times New Roman"/>
                          <a:ea typeface="Times New Roman"/>
                        </a:rPr>
                        <a:t>учащимися;</a:t>
                      </a:r>
                    </a:p>
                    <a:p>
                      <a:pPr marL="61595" algn="just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/>
                          <a:ea typeface="Times New Roman"/>
                        </a:rPr>
                        <a:t>-индивидуальная работа </a:t>
                      </a:r>
                      <a:r>
                        <a:rPr lang="ru-RU" sz="1500" dirty="0" smtClean="0">
                          <a:effectLst/>
                          <a:latin typeface="Times New Roman"/>
                          <a:ea typeface="Times New Roman"/>
                        </a:rPr>
                        <a:t>психологов </a:t>
                      </a:r>
                      <a:r>
                        <a:rPr lang="ru-RU" sz="1500" dirty="0">
                          <a:effectLst/>
                          <a:latin typeface="Times New Roman"/>
                          <a:ea typeface="Times New Roman"/>
                        </a:rPr>
                        <a:t>ППМС службы «</a:t>
                      </a:r>
                      <a:r>
                        <a:rPr lang="ru-RU" sz="1500" dirty="0" err="1">
                          <a:effectLst/>
                          <a:latin typeface="Times New Roman"/>
                          <a:ea typeface="Times New Roman"/>
                        </a:rPr>
                        <a:t>Семицветик</a:t>
                      </a:r>
                      <a:r>
                        <a:rPr lang="ru-RU" sz="1500" dirty="0" smtClean="0">
                          <a:effectLst/>
                          <a:latin typeface="Times New Roman"/>
                          <a:ea typeface="Times New Roman"/>
                        </a:rPr>
                        <a:t>» с учащимися  ;</a:t>
                      </a:r>
                      <a:endParaRPr lang="ru-RU" sz="15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-работа</a:t>
                      </a:r>
                      <a:r>
                        <a:rPr lang="ru-RU" sz="1500" spc="-2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5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классного</a:t>
                      </a:r>
                      <a:r>
                        <a:rPr lang="ru-RU" sz="1500" spc="-2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5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руководителя</a:t>
                      </a:r>
                      <a:r>
                        <a:rPr lang="ru-RU" sz="1500" spc="-2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5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с</a:t>
                      </a:r>
                      <a:r>
                        <a:rPr lang="ru-RU" sz="1500" spc="-28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5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семьей,</a:t>
                      </a:r>
                      <a:r>
                        <a:rPr lang="ru-RU" sz="1500" spc="-1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5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классным</a:t>
                      </a:r>
                      <a:r>
                        <a:rPr lang="ru-RU" sz="1500" spc="-1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5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коллективом.</a:t>
                      </a:r>
                    </a:p>
                  </a:txBody>
                  <a:tcPr marL="53509" marR="5350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Рисковый профиль</a:t>
            </a:r>
            <a:endParaRPr lang="ru-RU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7685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844824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/>
              <a:t> 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Подготовлены следующие документы школы совместно с куратором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Стартовая диагностика 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диагностика</a:t>
            </a:r>
          </a:p>
          <a:p>
            <a:pPr marL="0" indent="0">
              <a:buNone/>
            </a:pP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Самообследование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развития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Концепция ПР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Среднесрочная программа – Дорожная карта по направлениям, которые определены в самодиагностике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701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86" y="391569"/>
            <a:ext cx="3344932" cy="2500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196" y="645280"/>
            <a:ext cx="2628292" cy="2628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86" y="3501008"/>
            <a:ext cx="3344932" cy="2502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1494" y="3717032"/>
            <a:ext cx="2664296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811" y="2348880"/>
            <a:ext cx="2578851" cy="1928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0339" y="260648"/>
            <a:ext cx="2116938" cy="1698778"/>
          </a:xfrm>
          <a:prstGeom prst="rect">
            <a:avLst/>
          </a:prstGeom>
          <a:noFill/>
          <a:ln w="76200">
            <a:solidFill>
              <a:srgbClr val="FF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9294" y="4581128"/>
            <a:ext cx="2116938" cy="1698778"/>
          </a:xfrm>
          <a:prstGeom prst="rect">
            <a:avLst/>
          </a:prstGeom>
          <a:noFill/>
          <a:ln w="76200">
            <a:solidFill>
              <a:srgbClr val="FF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4296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060848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4400" b="1" dirty="0">
                <a:solidFill>
                  <a:schemeClr val="accent1">
                    <a:lumMod val="25000"/>
                  </a:schemeClr>
                </a:solidFill>
                <a:ea typeface="Calibri"/>
              </a:rPr>
              <a:t>Залог </a:t>
            </a:r>
            <a:r>
              <a:rPr lang="ru-RU" sz="4400" b="1" dirty="0" smtClean="0">
                <a:solidFill>
                  <a:schemeClr val="accent1">
                    <a:lumMod val="25000"/>
                  </a:schemeClr>
                </a:solidFill>
                <a:ea typeface="Calibri"/>
              </a:rPr>
              <a:t> успеха  -  </a:t>
            </a:r>
            <a:r>
              <a:rPr lang="ru-RU" sz="4400" b="1" dirty="0">
                <a:solidFill>
                  <a:schemeClr val="accent1">
                    <a:lumMod val="25000"/>
                  </a:schemeClr>
                </a:solidFill>
                <a:ea typeface="Calibri"/>
              </a:rPr>
              <a:t>постоянное стремление </a:t>
            </a:r>
            <a:r>
              <a:rPr lang="ru-RU" sz="4400" b="1" dirty="0" smtClean="0">
                <a:solidFill>
                  <a:schemeClr val="accent1">
                    <a:lumMod val="25000"/>
                  </a:schemeClr>
                </a:solidFill>
                <a:ea typeface="Calibri"/>
              </a:rPr>
              <a:t> вперёд</a:t>
            </a:r>
            <a:r>
              <a:rPr lang="ru-RU" sz="4400" b="1" dirty="0">
                <a:solidFill>
                  <a:schemeClr val="accent1">
                    <a:lumMod val="25000"/>
                  </a:schemeClr>
                </a:solidFill>
              </a:rPr>
              <a:t/>
            </a:r>
            <a:br>
              <a:rPr lang="ru-RU" sz="4400" b="1" dirty="0">
                <a:solidFill>
                  <a:schemeClr val="accent1">
                    <a:lumMod val="25000"/>
                  </a:schemeClr>
                </a:solidFill>
              </a:rPr>
            </a:br>
            <a:endParaRPr lang="ru-RU" sz="4400" b="1" dirty="0">
              <a:solidFill>
                <a:schemeClr val="accent1">
                  <a:lumMod val="2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0015" y="3789040"/>
            <a:ext cx="3816424" cy="2112284"/>
          </a:xfrm>
          <a:prstGeom prst="rect">
            <a:avLst/>
          </a:prstGeom>
          <a:noFill/>
          <a:ln w="44450">
            <a:solidFill>
              <a:schemeClr val="accent5">
                <a:lumMod val="1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5827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Шемордан Лицей\Desktop\1_1450689230-800x702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532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4049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Муниципальное </a:t>
            </a:r>
            <a:r>
              <a:rPr lang="ru-RU" sz="2000" b="1" dirty="0">
                <a:solidFill>
                  <a:schemeClr val="bg1"/>
                </a:solidFill>
              </a:rPr>
              <a:t>бюджетное общеобразовательное учреждение «</a:t>
            </a:r>
            <a:r>
              <a:rPr lang="ru-RU" sz="2000" b="1" dirty="0" err="1">
                <a:solidFill>
                  <a:schemeClr val="bg1"/>
                </a:solidFill>
              </a:rPr>
              <a:t>Большешинарская</a:t>
            </a:r>
            <a:r>
              <a:rPr lang="ru-RU" sz="2000" b="1" dirty="0">
                <a:solidFill>
                  <a:schemeClr val="bg1"/>
                </a:solidFill>
              </a:rPr>
              <a:t> средняя общеобразовательная школа Сабинского муниципального района Республики Татарстан</a:t>
            </a:r>
            <a:r>
              <a:rPr lang="ru-RU" sz="2000" b="1" dirty="0" smtClean="0">
                <a:solidFill>
                  <a:schemeClr val="bg1"/>
                </a:solidFill>
              </a:rPr>
              <a:t>»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844824"/>
            <a:ext cx="8229600" cy="4525963"/>
          </a:xfrm>
        </p:spPr>
        <p:txBody>
          <a:bodyPr/>
          <a:lstStyle/>
          <a:p>
            <a:r>
              <a:rPr lang="ru-RU" sz="2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школе работают 24 </a:t>
            </a:r>
            <a:r>
              <a:rPr lang="ru-RU" sz="20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учителя, </a:t>
            </a:r>
            <a:r>
              <a:rPr lang="ru-RU" sz="2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1 педагог-организатор детского коллектива.</a:t>
            </a:r>
          </a:p>
          <a:p>
            <a:r>
              <a:rPr lang="ru-RU" sz="2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школе </a:t>
            </a:r>
            <a:r>
              <a:rPr lang="ru-RU" sz="20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обучаются </a:t>
            </a:r>
            <a:r>
              <a:rPr lang="ru-RU" sz="2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85 учащихся:</a:t>
            </a:r>
            <a:br>
              <a:rPr lang="ru-RU" sz="2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начальное общее </a:t>
            </a:r>
            <a:r>
              <a:rPr lang="ru-RU" sz="20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образование(1-4 классы) – 30 учащихся</a:t>
            </a:r>
            <a:r>
              <a:rPr lang="ru-RU" sz="2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основное общее образование (</a:t>
            </a:r>
            <a:r>
              <a:rPr lang="ru-RU" sz="20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5-9 классы) </a:t>
            </a:r>
            <a:r>
              <a:rPr lang="ru-RU" sz="2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- 44 учащихся</a:t>
            </a:r>
            <a:br>
              <a:rPr lang="ru-RU" sz="2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среднее общее образование (</a:t>
            </a:r>
            <a:r>
              <a:rPr lang="ru-RU" sz="20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10-11 классы) </a:t>
            </a:r>
            <a:r>
              <a:rPr lang="ru-RU" sz="2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11 учащихся   </a:t>
            </a:r>
          </a:p>
          <a:p>
            <a:r>
              <a:rPr lang="ru-RU" sz="2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школе обучаются учащиеся из 5  </a:t>
            </a:r>
            <a:r>
              <a:rPr lang="ru-RU" sz="20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населённых пунктов:</a:t>
            </a:r>
          </a:p>
          <a:p>
            <a:pPr marL="0" indent="0">
              <a:buNone/>
            </a:pPr>
            <a:r>
              <a:rPr lang="ru-RU" sz="20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с.Большой</a:t>
            </a:r>
            <a:r>
              <a:rPr lang="ru-RU" sz="20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Шинар</a:t>
            </a:r>
            <a:r>
              <a:rPr lang="ru-RU" sz="2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Сабинского </a:t>
            </a:r>
            <a:r>
              <a:rPr lang="ru-RU" sz="20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</a:t>
            </a:r>
          </a:p>
          <a:p>
            <a:pPr marL="0" indent="0">
              <a:buNone/>
            </a:pPr>
            <a:r>
              <a:rPr lang="ru-RU" sz="20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с.Малый</a:t>
            </a:r>
            <a:r>
              <a:rPr lang="ru-RU" sz="20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Шинар</a:t>
            </a:r>
            <a:r>
              <a:rPr lang="ru-RU" sz="2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Сабинского </a:t>
            </a:r>
            <a:r>
              <a:rPr lang="ru-RU" sz="20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Уют Сабинского района 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Чулпыч</a:t>
            </a:r>
            <a:r>
              <a:rPr lang="ru-RU" sz="2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Сабинского района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</a:t>
            </a:r>
            <a:r>
              <a:rPr lang="ru-RU" sz="20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Сабаево</a:t>
            </a:r>
            <a:r>
              <a:rPr lang="ru-RU" sz="2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Сабинского </a:t>
            </a:r>
            <a:r>
              <a:rPr lang="ru-RU" sz="20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</a:t>
            </a:r>
            <a:endParaRPr lang="ru-RU" sz="20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4166884"/>
            <a:ext cx="3541223" cy="2235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38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ts val="2855"/>
              </a:lnSpc>
              <a:spcBef>
                <a:spcPts val="100"/>
              </a:spcBef>
              <a:spcAft>
                <a:spcPts val="0"/>
              </a:spcAft>
              <a:tabLst/>
              <a:defRPr/>
            </a:pPr>
            <a:r>
              <a:rPr lang="ru-RU" sz="2800" b="1" dirty="0">
                <a:solidFill>
                  <a:schemeClr val="bg1"/>
                </a:solidFill>
                <a:latin typeface="Times New Roman"/>
                <a:cs typeface="Times New Roman"/>
              </a:rPr>
              <a:t>Особенности</a:t>
            </a:r>
            <a:r>
              <a:rPr lang="ru-RU" sz="2800" b="1" spc="-10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ru-RU" sz="2800" b="1" spc="-5" dirty="0">
                <a:solidFill>
                  <a:schemeClr val="bg1"/>
                </a:solidFill>
                <a:latin typeface="Times New Roman"/>
                <a:cs typeface="Times New Roman"/>
              </a:rPr>
              <a:t>работы </a:t>
            </a:r>
            <a:r>
              <a:rPr lang="ru-RU" sz="2800" b="1" spc="-5" dirty="0" smtClean="0">
                <a:solidFill>
                  <a:schemeClr val="bg1"/>
                </a:solidFill>
                <a:latin typeface="Times New Roman"/>
                <a:cs typeface="Times New Roman"/>
              </a:rPr>
              <a:t>куратора</a:t>
            </a:r>
            <a:r>
              <a:rPr lang="ru-RU" sz="2800" b="1" spc="-35" dirty="0" smtClean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br>
              <a:rPr lang="ru-RU" sz="2800" b="1" spc="-35" dirty="0" smtClean="0">
                <a:solidFill>
                  <a:schemeClr val="bg1"/>
                </a:solidFill>
                <a:latin typeface="Times New Roman"/>
                <a:cs typeface="Times New Roman"/>
              </a:rPr>
            </a:br>
            <a:r>
              <a:rPr lang="ru-RU" sz="2800" b="1" spc="-5" dirty="0" smtClean="0">
                <a:solidFill>
                  <a:schemeClr val="bg1"/>
                </a:solidFill>
                <a:latin typeface="Times New Roman"/>
                <a:cs typeface="Times New Roman"/>
              </a:rPr>
              <a:t>по проекту  </a:t>
            </a:r>
            <a:r>
              <a:rPr lang="ru-RU" sz="2800" b="1" dirty="0" smtClean="0">
                <a:solidFill>
                  <a:schemeClr val="bg1"/>
                </a:solidFill>
                <a:latin typeface="Calibri"/>
                <a:cs typeface="Calibri"/>
              </a:rPr>
              <a:t>«</a:t>
            </a:r>
            <a:r>
              <a:rPr lang="ru-RU" sz="2800" b="1" dirty="0" smtClean="0">
                <a:solidFill>
                  <a:schemeClr val="bg1"/>
                </a:solidFill>
                <a:latin typeface="Times New Roman"/>
                <a:cs typeface="Times New Roman"/>
              </a:rPr>
              <a:t>500</a:t>
            </a:r>
            <a:r>
              <a:rPr lang="ru-RU" sz="2800" b="1" spc="-60" dirty="0" smtClean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ru-RU" sz="2800" b="1" dirty="0">
                <a:solidFill>
                  <a:schemeClr val="bg1"/>
                </a:solidFill>
                <a:latin typeface="Times New Roman"/>
                <a:cs typeface="Times New Roman"/>
              </a:rPr>
              <a:t>+</a:t>
            </a:r>
            <a:r>
              <a:rPr lang="ru-RU" sz="2800" b="1" dirty="0">
                <a:solidFill>
                  <a:schemeClr val="bg1"/>
                </a:solidFill>
                <a:latin typeface="Calibri"/>
                <a:cs typeface="Calibri"/>
              </a:rPr>
              <a:t>»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2700" lvl="0" indent="0" eaLnBrk="1" fontAlgn="auto" hangingPunct="1">
              <a:spcBef>
                <a:spcPts val="105"/>
              </a:spcBef>
              <a:spcAft>
                <a:spcPts val="0"/>
              </a:spcAft>
              <a:buNone/>
              <a:defRPr/>
            </a:pPr>
            <a:r>
              <a:rPr lang="ru-RU" sz="1700" b="1" kern="1200" spc="-5" dirty="0" smtClean="0">
                <a:solidFill>
                  <a:srgbClr val="002060"/>
                </a:solidFill>
                <a:latin typeface="Times New Roman"/>
                <a:cs typeface="Times New Roman"/>
              </a:rPr>
              <a:t>               </a:t>
            </a:r>
          </a:p>
          <a:p>
            <a:pPr marL="12700" lvl="0" indent="0" eaLnBrk="1" fontAlgn="auto" hangingPunct="1">
              <a:spcBef>
                <a:spcPts val="105"/>
              </a:spcBef>
              <a:spcAft>
                <a:spcPts val="0"/>
              </a:spcAft>
              <a:buNone/>
              <a:defRPr/>
            </a:pPr>
            <a:r>
              <a:rPr lang="ru-RU" sz="1700" b="1" kern="1200" spc="-5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sz="1700" b="1" kern="1200" spc="-5" dirty="0" smtClean="0">
                <a:solidFill>
                  <a:srgbClr val="002060"/>
                </a:solidFill>
                <a:latin typeface="Times New Roman"/>
                <a:cs typeface="Times New Roman"/>
              </a:rPr>
              <a:t>              </a:t>
            </a:r>
            <a:r>
              <a:rPr lang="ru-RU" sz="2000" b="1" kern="1200" spc="-5" dirty="0" smtClean="0">
                <a:solidFill>
                  <a:srgbClr val="002060"/>
                </a:solidFill>
                <a:latin typeface="Times New Roman"/>
                <a:cs typeface="Times New Roman"/>
              </a:rPr>
              <a:t>Установление</a:t>
            </a:r>
            <a:r>
              <a:rPr lang="ru-RU" sz="2000" b="1" kern="1200" spc="-55" dirty="0" smtClean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sz="2000" b="1" kern="1200" dirty="0">
                <a:solidFill>
                  <a:srgbClr val="002060"/>
                </a:solidFill>
                <a:latin typeface="Times New Roman"/>
                <a:cs typeface="Times New Roman"/>
              </a:rPr>
              <a:t>контакта</a:t>
            </a:r>
            <a:r>
              <a:rPr lang="ru-RU" sz="2000" b="1" kern="1200" spc="415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sz="2000" b="1" kern="1200" dirty="0">
                <a:solidFill>
                  <a:srgbClr val="002060"/>
                </a:solidFill>
                <a:latin typeface="Times New Roman"/>
                <a:cs typeface="Times New Roman"/>
              </a:rPr>
              <a:t>со</a:t>
            </a:r>
            <a:r>
              <a:rPr lang="ru-RU" sz="2000" b="1" kern="1200" spc="-15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sz="2000" b="1" kern="1200" spc="-5" dirty="0">
                <a:solidFill>
                  <a:srgbClr val="002060"/>
                </a:solidFill>
                <a:latin typeface="Times New Roman"/>
                <a:cs typeface="Times New Roman"/>
              </a:rPr>
              <a:t>школой,</a:t>
            </a:r>
            <a:r>
              <a:rPr lang="ru-RU" sz="2000" b="1" kern="1200" spc="-10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sz="2000" b="1" kern="1200" spc="-5" dirty="0">
                <a:solidFill>
                  <a:srgbClr val="002060"/>
                </a:solidFill>
                <a:latin typeface="Times New Roman"/>
                <a:cs typeface="Times New Roman"/>
              </a:rPr>
              <a:t>начало</a:t>
            </a:r>
            <a:r>
              <a:rPr lang="ru-RU" sz="2000" b="1" kern="1200" spc="-25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sz="2000" b="1" kern="1200" spc="-5" dirty="0">
                <a:solidFill>
                  <a:srgbClr val="002060"/>
                </a:solidFill>
                <a:latin typeface="Times New Roman"/>
                <a:cs typeface="Times New Roman"/>
              </a:rPr>
              <a:t>работы</a:t>
            </a:r>
            <a:r>
              <a:rPr lang="ru-RU" sz="2000" b="1" kern="1200" spc="5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sz="2000" b="1" kern="1200" spc="-5" dirty="0">
                <a:solidFill>
                  <a:srgbClr val="002060"/>
                </a:solidFill>
                <a:latin typeface="Times New Roman"/>
                <a:cs typeface="Times New Roman"/>
              </a:rPr>
              <a:t>по</a:t>
            </a:r>
            <a:r>
              <a:rPr lang="ru-RU" sz="2000" b="1" kern="1200" spc="-15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sz="2000" b="1" kern="1200" spc="-5" dirty="0">
                <a:solidFill>
                  <a:srgbClr val="002060"/>
                </a:solidFill>
                <a:latin typeface="Times New Roman"/>
                <a:cs typeface="Times New Roman"/>
              </a:rPr>
              <a:t>проекту</a:t>
            </a:r>
            <a:endParaRPr lang="ru-RU" sz="2000" b="1" kern="1200" dirty="0">
              <a:solidFill>
                <a:srgbClr val="002060"/>
              </a:solidFill>
              <a:latin typeface="Times New Roman"/>
              <a:cs typeface="Times New Roman"/>
            </a:endParaRPr>
          </a:p>
          <a:p>
            <a:pPr marL="12700" lvl="0" indent="0" eaLnBrk="1" fontAlgn="auto" hangingPunct="1">
              <a:spcBef>
                <a:spcPts val="1630"/>
              </a:spcBef>
              <a:spcAft>
                <a:spcPts val="0"/>
              </a:spcAft>
              <a:buNone/>
              <a:defRPr/>
            </a:pPr>
            <a:r>
              <a:rPr lang="ru-RU" sz="2000" b="1" kern="1200" dirty="0" smtClean="0">
                <a:solidFill>
                  <a:srgbClr val="002060"/>
                </a:solidFill>
                <a:latin typeface="Times New Roman"/>
                <a:cs typeface="Times New Roman"/>
              </a:rPr>
              <a:t>Трудности:</a:t>
            </a:r>
          </a:p>
          <a:p>
            <a:pPr marL="12700" lvl="0" indent="0" algn="just" eaLnBrk="1" fontAlgn="auto" hangingPunct="1">
              <a:spcBef>
                <a:spcPts val="1630"/>
              </a:spcBef>
              <a:spcAft>
                <a:spcPts val="0"/>
              </a:spcAft>
              <a:buNone/>
              <a:defRPr/>
            </a:pPr>
            <a:r>
              <a:rPr lang="ru-RU" sz="1700" b="1" kern="1200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sz="1700" b="1" kern="1200" dirty="0" smtClean="0">
                <a:solidFill>
                  <a:srgbClr val="002060"/>
                </a:solidFill>
                <a:latin typeface="Times New Roman"/>
                <a:cs typeface="Times New Roman"/>
              </a:rPr>
              <a:t>    </a:t>
            </a:r>
            <a:r>
              <a:rPr lang="ru-RU" sz="1700" kern="120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z="1700" kern="1200" dirty="0" smtClean="0">
                <a:solidFill>
                  <a:prstClr val="black"/>
                </a:solidFill>
                <a:latin typeface="Times New Roman"/>
                <a:cs typeface="Times New Roman"/>
              </a:rPr>
              <a:t>    </a:t>
            </a:r>
            <a:r>
              <a:rPr lang="ru-RU" sz="1700" kern="1200" dirty="0" smtClean="0">
                <a:solidFill>
                  <a:srgbClr val="002060"/>
                </a:solidFill>
                <a:latin typeface="Times New Roman"/>
                <a:cs typeface="Times New Roman"/>
              </a:rPr>
              <a:t>1. Психологическая</a:t>
            </a:r>
            <a:r>
              <a:rPr lang="ru-RU" sz="1700" kern="1200" spc="-30" dirty="0" smtClean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sz="1700" kern="1200" spc="-5" dirty="0">
                <a:solidFill>
                  <a:srgbClr val="002060"/>
                </a:solidFill>
                <a:latin typeface="Times New Roman"/>
                <a:cs typeface="Times New Roman"/>
              </a:rPr>
              <a:t>неготовность</a:t>
            </a:r>
            <a:r>
              <a:rPr lang="ru-RU" sz="1700" kern="1200" spc="-30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sz="1700" kern="1200" spc="-5" dirty="0">
                <a:solidFill>
                  <a:srgbClr val="002060"/>
                </a:solidFill>
                <a:latin typeface="Times New Roman"/>
                <a:cs typeface="Times New Roman"/>
              </a:rPr>
              <a:t>педагогического</a:t>
            </a:r>
            <a:r>
              <a:rPr lang="ru-RU" sz="1700" kern="1200" spc="-30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sz="1700" kern="1200" dirty="0">
                <a:solidFill>
                  <a:srgbClr val="002060"/>
                </a:solidFill>
                <a:latin typeface="Times New Roman"/>
                <a:cs typeface="Times New Roman"/>
              </a:rPr>
              <a:t>коллектива</a:t>
            </a:r>
            <a:r>
              <a:rPr lang="ru-RU" sz="1700" kern="1200" spc="-20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sz="1700" kern="1200" dirty="0">
                <a:solidFill>
                  <a:srgbClr val="002060"/>
                </a:solidFill>
                <a:latin typeface="Times New Roman"/>
                <a:cs typeface="Times New Roman"/>
              </a:rPr>
              <a:t>к</a:t>
            </a:r>
            <a:r>
              <a:rPr lang="ru-RU" sz="1700" kern="1200" spc="-5" dirty="0">
                <a:solidFill>
                  <a:srgbClr val="002060"/>
                </a:solidFill>
                <a:latin typeface="Times New Roman"/>
                <a:cs typeface="Times New Roman"/>
              </a:rPr>
              <a:t> изменениям, </a:t>
            </a:r>
            <a:r>
              <a:rPr lang="ru-RU" sz="1700" kern="1200" dirty="0">
                <a:solidFill>
                  <a:srgbClr val="002060"/>
                </a:solidFill>
                <a:latin typeface="Times New Roman"/>
                <a:cs typeface="Times New Roman"/>
              </a:rPr>
              <a:t>к</a:t>
            </a:r>
          </a:p>
          <a:p>
            <a:pPr marL="545465" lvl="0" indent="0" algn="just" eaLnBrk="1" fontAlgn="auto" hangingPunct="1">
              <a:lnSpc>
                <a:spcPts val="1939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700" kern="1200" spc="-5" dirty="0">
                <a:solidFill>
                  <a:srgbClr val="002060"/>
                </a:solidFill>
                <a:latin typeface="Times New Roman"/>
                <a:cs typeface="Times New Roman"/>
              </a:rPr>
              <a:t>пониманию</a:t>
            </a:r>
            <a:r>
              <a:rPr lang="ru-RU" sz="1700" kern="1200" spc="-10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sz="1700" kern="1200" spc="-5" dirty="0">
                <a:solidFill>
                  <a:srgbClr val="002060"/>
                </a:solidFill>
                <a:latin typeface="Times New Roman"/>
                <a:cs typeface="Times New Roman"/>
              </a:rPr>
              <a:t>необходимости</a:t>
            </a:r>
            <a:r>
              <a:rPr lang="ru-RU" sz="1700" kern="1200" spc="-45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sz="1700" kern="1200" spc="-5" dirty="0">
                <a:solidFill>
                  <a:srgbClr val="002060"/>
                </a:solidFill>
                <a:latin typeface="Times New Roman"/>
                <a:cs typeface="Times New Roman"/>
              </a:rPr>
              <a:t>изменений;</a:t>
            </a:r>
            <a:endParaRPr lang="ru-RU" sz="1700" kern="1200" dirty="0">
              <a:solidFill>
                <a:srgbClr val="002060"/>
              </a:solidFill>
              <a:latin typeface="Times New Roman"/>
              <a:cs typeface="Times New Roman"/>
            </a:endParaRPr>
          </a:p>
          <a:p>
            <a:pPr marL="545465" marR="5080" lvl="1" indent="0" algn="just" eaLnBrk="1" fontAlgn="auto" hangingPunct="1">
              <a:lnSpc>
                <a:spcPts val="1839"/>
              </a:lnSpc>
              <a:spcBef>
                <a:spcPts val="434"/>
              </a:spcBef>
              <a:spcAft>
                <a:spcPts val="0"/>
              </a:spcAft>
              <a:buNone/>
              <a:tabLst>
                <a:tab pos="762635" algn="l"/>
              </a:tabLst>
              <a:defRPr/>
            </a:pPr>
            <a:r>
              <a:rPr lang="ru-RU" sz="1700" kern="1200" dirty="0" smtClean="0">
                <a:solidFill>
                  <a:srgbClr val="002060"/>
                </a:solidFill>
                <a:latin typeface="Times New Roman"/>
                <a:ea typeface="+mn-ea"/>
                <a:cs typeface="Times New Roman"/>
              </a:rPr>
              <a:t>2. Отсутствие </a:t>
            </a:r>
            <a:r>
              <a:rPr lang="ru-RU" sz="1700" kern="1200" spc="-5" dirty="0">
                <a:solidFill>
                  <a:srgbClr val="002060"/>
                </a:solidFill>
                <a:latin typeface="Times New Roman"/>
                <a:ea typeface="+mn-ea"/>
                <a:cs typeface="Times New Roman"/>
              </a:rPr>
              <a:t>представления </a:t>
            </a:r>
            <a:r>
              <a:rPr lang="ru-RU" sz="1700" kern="1200" dirty="0">
                <a:solidFill>
                  <a:srgbClr val="002060"/>
                </a:solidFill>
                <a:latin typeface="Times New Roman"/>
                <a:ea typeface="+mn-ea"/>
                <a:cs typeface="Times New Roman"/>
              </a:rPr>
              <a:t>и какой-либо </a:t>
            </a:r>
            <a:r>
              <a:rPr lang="ru-RU" sz="1700" kern="1200" spc="-5" dirty="0">
                <a:solidFill>
                  <a:srgbClr val="002060"/>
                </a:solidFill>
                <a:latin typeface="Times New Roman"/>
                <a:ea typeface="+mn-ea"/>
                <a:cs typeface="Times New Roman"/>
              </a:rPr>
              <a:t>информации </a:t>
            </a:r>
            <a:r>
              <a:rPr lang="ru-RU" sz="1700" kern="1200" dirty="0">
                <a:solidFill>
                  <a:srgbClr val="002060"/>
                </a:solidFill>
                <a:latin typeface="Times New Roman"/>
                <a:ea typeface="+mn-ea"/>
                <a:cs typeface="Times New Roman"/>
              </a:rPr>
              <a:t>о </a:t>
            </a:r>
            <a:r>
              <a:rPr lang="ru-RU" sz="1700" kern="1200" spc="-5" dirty="0">
                <a:solidFill>
                  <a:srgbClr val="002060"/>
                </a:solidFill>
                <a:latin typeface="Times New Roman"/>
                <a:ea typeface="+mn-ea"/>
                <a:cs typeface="Times New Roman"/>
              </a:rPr>
              <a:t>проекте «500+»</a:t>
            </a:r>
            <a:r>
              <a:rPr lang="ru-RU" sz="1700" kern="1200" dirty="0">
                <a:solidFill>
                  <a:srgbClr val="002060"/>
                </a:solidFill>
                <a:latin typeface="Times New Roman"/>
                <a:ea typeface="+mn-ea"/>
                <a:cs typeface="Times New Roman"/>
              </a:rPr>
              <a:t> у </a:t>
            </a:r>
            <a:r>
              <a:rPr lang="ru-RU" sz="1700" kern="1200" spc="5" dirty="0">
                <a:solidFill>
                  <a:srgbClr val="002060"/>
                </a:solidFill>
                <a:latin typeface="Times New Roman"/>
                <a:ea typeface="+mn-ea"/>
                <a:cs typeface="Times New Roman"/>
              </a:rPr>
              <a:t> </a:t>
            </a:r>
            <a:r>
              <a:rPr lang="ru-RU" sz="1700" kern="1200" spc="-5" dirty="0">
                <a:solidFill>
                  <a:srgbClr val="002060"/>
                </a:solidFill>
                <a:latin typeface="Times New Roman"/>
                <a:ea typeface="+mn-ea"/>
                <a:cs typeface="Times New Roman"/>
              </a:rPr>
              <a:t>педагогов </a:t>
            </a:r>
            <a:r>
              <a:rPr lang="ru-RU" sz="1700" kern="1200" dirty="0">
                <a:solidFill>
                  <a:srgbClr val="002060"/>
                </a:solidFill>
                <a:latin typeface="Times New Roman"/>
                <a:ea typeface="+mn-ea"/>
                <a:cs typeface="Times New Roman"/>
              </a:rPr>
              <a:t>школы, </a:t>
            </a:r>
            <a:r>
              <a:rPr lang="ru-RU" sz="1700" kern="1200" spc="-5" dirty="0">
                <a:solidFill>
                  <a:srgbClr val="002060"/>
                </a:solidFill>
                <a:latin typeface="Times New Roman"/>
                <a:ea typeface="+mn-ea"/>
                <a:cs typeface="Times New Roman"/>
              </a:rPr>
              <a:t>отсутствие </a:t>
            </a:r>
            <a:r>
              <a:rPr lang="ru-RU" sz="1700" kern="1200" spc="-5" dirty="0" smtClean="0">
                <a:solidFill>
                  <a:srgbClr val="002060"/>
                </a:solidFill>
                <a:latin typeface="Times New Roman"/>
                <a:ea typeface="+mn-ea"/>
                <a:cs typeface="Times New Roman"/>
              </a:rPr>
              <a:t>понимания, </a:t>
            </a:r>
            <a:r>
              <a:rPr lang="ru-RU" sz="1700" kern="1200" dirty="0">
                <a:solidFill>
                  <a:srgbClr val="002060"/>
                </a:solidFill>
                <a:latin typeface="Times New Roman"/>
                <a:ea typeface="+mn-ea"/>
                <a:cs typeface="Times New Roman"/>
              </a:rPr>
              <a:t>с </a:t>
            </a:r>
            <a:r>
              <a:rPr lang="ru-RU" sz="1700" kern="1200" spc="-5" dirty="0">
                <a:solidFill>
                  <a:srgbClr val="002060"/>
                </a:solidFill>
                <a:latin typeface="Times New Roman"/>
                <a:ea typeface="+mn-ea"/>
                <a:cs typeface="Times New Roman"/>
              </a:rPr>
              <a:t>чего начинать </a:t>
            </a:r>
            <a:r>
              <a:rPr lang="ru-RU" sz="1700" kern="1200" dirty="0">
                <a:solidFill>
                  <a:srgbClr val="002060"/>
                </a:solidFill>
                <a:latin typeface="Times New Roman"/>
                <a:ea typeface="+mn-ea"/>
                <a:cs typeface="Times New Roman"/>
              </a:rPr>
              <a:t>работу </a:t>
            </a:r>
            <a:r>
              <a:rPr lang="ru-RU" sz="1700" kern="1200" spc="-5" dirty="0">
                <a:solidFill>
                  <a:srgbClr val="002060"/>
                </a:solidFill>
                <a:latin typeface="Times New Roman"/>
                <a:ea typeface="+mn-ea"/>
                <a:cs typeface="Times New Roman"/>
              </a:rPr>
              <a:t>по проекту, </a:t>
            </a:r>
            <a:r>
              <a:rPr lang="ru-RU" sz="1700" kern="1200" dirty="0">
                <a:solidFill>
                  <a:srgbClr val="002060"/>
                </a:solidFill>
                <a:latin typeface="Times New Roman"/>
                <a:ea typeface="+mn-ea"/>
                <a:cs typeface="Times New Roman"/>
              </a:rPr>
              <a:t>как </a:t>
            </a:r>
            <a:r>
              <a:rPr lang="ru-RU" sz="1700" kern="1200" spc="-409" dirty="0">
                <a:solidFill>
                  <a:srgbClr val="002060"/>
                </a:solidFill>
                <a:latin typeface="Times New Roman"/>
                <a:ea typeface="+mn-ea"/>
                <a:cs typeface="Times New Roman"/>
              </a:rPr>
              <a:t> </a:t>
            </a:r>
            <a:r>
              <a:rPr lang="ru-RU" sz="1700" kern="1200" spc="-5" dirty="0">
                <a:solidFill>
                  <a:srgbClr val="002060"/>
                </a:solidFill>
                <a:latin typeface="Times New Roman"/>
                <a:ea typeface="+mn-ea"/>
                <a:cs typeface="Times New Roman"/>
              </a:rPr>
              <a:t>интерпретировать</a:t>
            </a:r>
            <a:r>
              <a:rPr lang="ru-RU" sz="1700" kern="1200" spc="390" dirty="0">
                <a:solidFill>
                  <a:srgbClr val="002060"/>
                </a:solidFill>
                <a:latin typeface="Times New Roman"/>
                <a:ea typeface="+mn-ea"/>
                <a:cs typeface="Times New Roman"/>
              </a:rPr>
              <a:t> </a:t>
            </a:r>
            <a:r>
              <a:rPr lang="ru-RU" sz="1700" kern="1200" dirty="0">
                <a:solidFill>
                  <a:srgbClr val="002060"/>
                </a:solidFill>
                <a:latin typeface="Times New Roman"/>
                <a:ea typeface="+mn-ea"/>
                <a:cs typeface="Times New Roman"/>
              </a:rPr>
              <a:t>данные</a:t>
            </a:r>
            <a:r>
              <a:rPr lang="ru-RU" sz="1700" kern="1200" spc="-20" dirty="0">
                <a:solidFill>
                  <a:srgbClr val="002060"/>
                </a:solidFill>
                <a:latin typeface="Times New Roman"/>
                <a:ea typeface="+mn-ea"/>
                <a:cs typeface="Times New Roman"/>
              </a:rPr>
              <a:t> </a:t>
            </a:r>
            <a:r>
              <a:rPr lang="ru-RU" sz="1700" kern="1200" dirty="0">
                <a:solidFill>
                  <a:srgbClr val="002060"/>
                </a:solidFill>
                <a:latin typeface="Times New Roman"/>
                <a:ea typeface="+mn-ea"/>
                <a:cs typeface="Times New Roman"/>
              </a:rPr>
              <a:t>рискового</a:t>
            </a:r>
            <a:r>
              <a:rPr lang="ru-RU" sz="1700" kern="1200" spc="-20" dirty="0">
                <a:solidFill>
                  <a:srgbClr val="002060"/>
                </a:solidFill>
                <a:latin typeface="Times New Roman"/>
                <a:ea typeface="+mn-ea"/>
                <a:cs typeface="Times New Roman"/>
              </a:rPr>
              <a:t> </a:t>
            </a:r>
            <a:r>
              <a:rPr lang="ru-RU" sz="1700" kern="1200" spc="-5" dirty="0">
                <a:solidFill>
                  <a:srgbClr val="002060"/>
                </a:solidFill>
                <a:latin typeface="Times New Roman"/>
                <a:ea typeface="+mn-ea"/>
                <a:cs typeface="Times New Roman"/>
              </a:rPr>
              <a:t>профиля,</a:t>
            </a:r>
            <a:r>
              <a:rPr lang="ru-RU" sz="1700" kern="1200" spc="-15" dirty="0">
                <a:solidFill>
                  <a:srgbClr val="002060"/>
                </a:solidFill>
                <a:latin typeface="Times New Roman"/>
                <a:ea typeface="+mn-ea"/>
                <a:cs typeface="Times New Roman"/>
              </a:rPr>
              <a:t> </a:t>
            </a:r>
            <a:r>
              <a:rPr lang="ru-RU" sz="1700" kern="1200" dirty="0">
                <a:solidFill>
                  <a:srgbClr val="002060"/>
                </a:solidFill>
                <a:latin typeface="Times New Roman"/>
                <a:ea typeface="+mn-ea"/>
                <a:cs typeface="Times New Roman"/>
              </a:rPr>
              <a:t>к</a:t>
            </a:r>
            <a:r>
              <a:rPr lang="ru-RU" sz="1700" kern="1200" spc="5" dirty="0">
                <a:solidFill>
                  <a:srgbClr val="002060"/>
                </a:solidFill>
                <a:latin typeface="Times New Roman"/>
                <a:ea typeface="+mn-ea"/>
                <a:cs typeface="Times New Roman"/>
              </a:rPr>
              <a:t> </a:t>
            </a:r>
            <a:r>
              <a:rPr lang="ru-RU" sz="1700" kern="1200" dirty="0">
                <a:solidFill>
                  <a:srgbClr val="002060"/>
                </a:solidFill>
                <a:latin typeface="Times New Roman"/>
                <a:ea typeface="+mn-ea"/>
                <a:cs typeface="Times New Roman"/>
              </a:rPr>
              <a:t>каким</a:t>
            </a:r>
            <a:r>
              <a:rPr lang="ru-RU" sz="1700" kern="1200" spc="-20" dirty="0">
                <a:solidFill>
                  <a:srgbClr val="002060"/>
                </a:solidFill>
                <a:latin typeface="Times New Roman"/>
                <a:ea typeface="+mn-ea"/>
                <a:cs typeface="Times New Roman"/>
              </a:rPr>
              <a:t> </a:t>
            </a:r>
            <a:r>
              <a:rPr lang="ru-RU" sz="1700" kern="1200" spc="-5" dirty="0">
                <a:solidFill>
                  <a:srgbClr val="002060"/>
                </a:solidFill>
                <a:latin typeface="Times New Roman"/>
                <a:ea typeface="+mn-ea"/>
                <a:cs typeface="Times New Roman"/>
              </a:rPr>
              <a:t>показателям</a:t>
            </a:r>
            <a:r>
              <a:rPr lang="ru-RU" sz="1700" kern="1200" spc="-30" dirty="0">
                <a:solidFill>
                  <a:srgbClr val="002060"/>
                </a:solidFill>
                <a:latin typeface="Times New Roman"/>
                <a:ea typeface="+mn-ea"/>
                <a:cs typeface="Times New Roman"/>
              </a:rPr>
              <a:t> </a:t>
            </a:r>
            <a:r>
              <a:rPr lang="ru-RU" sz="1700" kern="1200" spc="-5" dirty="0">
                <a:solidFill>
                  <a:srgbClr val="002060"/>
                </a:solidFill>
                <a:latin typeface="Times New Roman"/>
                <a:ea typeface="+mn-ea"/>
                <a:cs typeface="Times New Roman"/>
              </a:rPr>
              <a:t>школа</a:t>
            </a:r>
            <a:endParaRPr lang="ru-RU" sz="1700" kern="1200" dirty="0">
              <a:solidFill>
                <a:srgbClr val="002060"/>
              </a:solidFill>
              <a:latin typeface="Times New Roman"/>
              <a:ea typeface="+mn-ea"/>
              <a:cs typeface="Times New Roman"/>
            </a:endParaRPr>
          </a:p>
          <a:p>
            <a:pPr marL="545465" lvl="0" indent="0" algn="just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700" kern="1200" dirty="0">
                <a:solidFill>
                  <a:srgbClr val="002060"/>
                </a:solidFill>
                <a:latin typeface="Times New Roman"/>
                <a:cs typeface="Times New Roman"/>
              </a:rPr>
              <a:t>должна</a:t>
            </a:r>
            <a:r>
              <a:rPr lang="ru-RU" sz="1700" kern="1200" spc="-55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sz="1700" kern="1200" dirty="0" smtClean="0">
                <a:solidFill>
                  <a:srgbClr val="002060"/>
                </a:solidFill>
                <a:latin typeface="Times New Roman"/>
                <a:cs typeface="Times New Roman"/>
              </a:rPr>
              <a:t>стремиться;</a:t>
            </a:r>
          </a:p>
          <a:p>
            <a:pPr marL="545465" lvl="0" indent="0" algn="just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700" kern="1200" spc="-5" dirty="0" smtClean="0">
                <a:solidFill>
                  <a:srgbClr val="002060"/>
                </a:solidFill>
                <a:latin typeface="Times New Roman"/>
                <a:cs typeface="Times New Roman"/>
              </a:rPr>
              <a:t>3. Отсутствие</a:t>
            </a:r>
            <a:r>
              <a:rPr lang="ru-RU" sz="1700" kern="1200" spc="-50" dirty="0" smtClean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sz="1700" kern="1200" dirty="0">
                <a:solidFill>
                  <a:srgbClr val="002060"/>
                </a:solidFill>
                <a:latin typeface="Times New Roman"/>
                <a:cs typeface="Times New Roman"/>
              </a:rPr>
              <a:t>уверенности</a:t>
            </a:r>
            <a:r>
              <a:rPr lang="ru-RU" sz="1700" kern="1200" spc="385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sz="1700" kern="1200" dirty="0">
                <a:solidFill>
                  <a:srgbClr val="002060"/>
                </a:solidFill>
                <a:latin typeface="Times New Roman"/>
                <a:cs typeface="Times New Roman"/>
              </a:rPr>
              <a:t>в</a:t>
            </a:r>
            <a:r>
              <a:rPr lang="ru-RU" sz="1700" kern="1200" spc="-5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sz="1700" kern="1200" dirty="0">
                <a:solidFill>
                  <a:srgbClr val="002060"/>
                </a:solidFill>
                <a:latin typeface="Times New Roman"/>
                <a:cs typeface="Times New Roman"/>
              </a:rPr>
              <a:t>своих</a:t>
            </a:r>
            <a:r>
              <a:rPr lang="ru-RU" sz="1700" kern="1200" spc="-20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sz="1700" kern="1200" dirty="0">
                <a:solidFill>
                  <a:srgbClr val="002060"/>
                </a:solidFill>
                <a:latin typeface="Times New Roman"/>
                <a:cs typeface="Times New Roman"/>
              </a:rPr>
              <a:t>силах,</a:t>
            </a:r>
            <a:r>
              <a:rPr lang="ru-RU" sz="1700" kern="1200" spc="409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sz="1700" kern="1200" dirty="0">
                <a:solidFill>
                  <a:srgbClr val="002060"/>
                </a:solidFill>
                <a:latin typeface="Times New Roman"/>
                <a:cs typeface="Times New Roman"/>
              </a:rPr>
              <a:t>в</a:t>
            </a:r>
            <a:r>
              <a:rPr lang="ru-RU" sz="1700" kern="1200" spc="-15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sz="1700" kern="1200" dirty="0" smtClean="0">
                <a:solidFill>
                  <a:srgbClr val="002060"/>
                </a:solidFill>
                <a:latin typeface="Times New Roman"/>
                <a:cs typeface="Times New Roman"/>
              </a:rPr>
              <a:t>реальности</a:t>
            </a:r>
            <a:r>
              <a:rPr lang="ru-RU" sz="1700" kern="1200" spc="-45" dirty="0" smtClean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sz="1700" kern="1200" dirty="0">
                <a:solidFill>
                  <a:srgbClr val="002060"/>
                </a:solidFill>
                <a:latin typeface="Times New Roman"/>
                <a:cs typeface="Times New Roman"/>
              </a:rPr>
              <a:t>наступления</a:t>
            </a:r>
          </a:p>
          <a:p>
            <a:pPr marL="545465" lvl="0" indent="0" algn="just" eaLnBrk="1" fontAlgn="auto" hangingPunct="1">
              <a:lnSpc>
                <a:spcPts val="1939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700" kern="1200" spc="-5" dirty="0">
                <a:solidFill>
                  <a:srgbClr val="002060"/>
                </a:solidFill>
                <a:latin typeface="Times New Roman"/>
                <a:cs typeface="Times New Roman"/>
              </a:rPr>
              <a:t>положительных</a:t>
            </a:r>
            <a:r>
              <a:rPr lang="ru-RU" sz="1700" kern="1200" spc="-30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sz="1700" kern="1200" spc="-5" dirty="0">
                <a:solidFill>
                  <a:srgbClr val="002060"/>
                </a:solidFill>
                <a:latin typeface="Times New Roman"/>
                <a:cs typeface="Times New Roman"/>
              </a:rPr>
              <a:t>изменений</a:t>
            </a:r>
            <a:r>
              <a:rPr lang="ru-RU" sz="1700" kern="1200" spc="-10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sz="1700" kern="1200" dirty="0">
                <a:solidFill>
                  <a:srgbClr val="002060"/>
                </a:solidFill>
                <a:latin typeface="Times New Roman"/>
                <a:cs typeface="Times New Roman"/>
              </a:rPr>
              <a:t>в</a:t>
            </a:r>
            <a:r>
              <a:rPr lang="ru-RU" sz="1700" kern="1200" spc="10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sz="1700" kern="1200" spc="-5" dirty="0">
                <a:solidFill>
                  <a:srgbClr val="002060"/>
                </a:solidFill>
                <a:latin typeface="Times New Roman"/>
                <a:cs typeface="Times New Roman"/>
              </a:rPr>
              <a:t>образовательном</a:t>
            </a:r>
            <a:r>
              <a:rPr lang="ru-RU" sz="1700" kern="1200" spc="-35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sz="1700" kern="1200" spc="-5" dirty="0" smtClean="0">
                <a:solidFill>
                  <a:srgbClr val="002060"/>
                </a:solidFill>
                <a:latin typeface="Times New Roman"/>
                <a:cs typeface="Times New Roman"/>
              </a:rPr>
              <a:t>процессе;</a:t>
            </a:r>
            <a:endParaRPr lang="ru-RU" sz="1700" kern="1200" dirty="0" smtClean="0">
              <a:solidFill>
                <a:srgbClr val="002060"/>
              </a:solidFill>
              <a:latin typeface="Times New Roman"/>
              <a:cs typeface="Times New Roman"/>
            </a:endParaRPr>
          </a:p>
          <a:p>
            <a:pPr marL="545465" lvl="0" indent="0" algn="just" eaLnBrk="1" fontAlgn="auto" hangingPunct="1">
              <a:lnSpc>
                <a:spcPts val="1939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700" kern="1200" spc="-5" dirty="0" smtClean="0">
                <a:solidFill>
                  <a:srgbClr val="002060"/>
                </a:solidFill>
                <a:latin typeface="Times New Roman"/>
                <a:cs typeface="Times New Roman"/>
              </a:rPr>
              <a:t>4. Опасение</a:t>
            </a:r>
            <a:r>
              <a:rPr lang="ru-RU" sz="1700" kern="1200" spc="-35" dirty="0" smtClean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sz="1700" kern="1200" dirty="0">
                <a:solidFill>
                  <a:srgbClr val="002060"/>
                </a:solidFill>
                <a:latin typeface="Times New Roman"/>
                <a:cs typeface="Times New Roman"/>
              </a:rPr>
              <a:t>в</a:t>
            </a:r>
            <a:r>
              <a:rPr lang="ru-RU" sz="1700" kern="1200" spc="-10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sz="1700" kern="1200" dirty="0">
                <a:solidFill>
                  <a:srgbClr val="002060"/>
                </a:solidFill>
                <a:latin typeface="Times New Roman"/>
                <a:cs typeface="Times New Roman"/>
              </a:rPr>
              <a:t>том,</a:t>
            </a:r>
            <a:r>
              <a:rPr lang="ru-RU" sz="1700" kern="1200" spc="-15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sz="1700" kern="1200" dirty="0">
                <a:solidFill>
                  <a:srgbClr val="002060"/>
                </a:solidFill>
                <a:latin typeface="Times New Roman"/>
                <a:cs typeface="Times New Roman"/>
              </a:rPr>
              <a:t>что</a:t>
            </a:r>
            <a:r>
              <a:rPr lang="ru-RU" sz="1700" kern="1200" spc="-10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sz="1700" kern="1200" dirty="0">
                <a:solidFill>
                  <a:srgbClr val="002060"/>
                </a:solidFill>
                <a:latin typeface="Times New Roman"/>
                <a:cs typeface="Times New Roman"/>
              </a:rPr>
              <a:t>участие</a:t>
            </a:r>
            <a:r>
              <a:rPr lang="ru-RU" sz="1700" kern="1200" spc="-35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sz="1700" kern="1200" dirty="0">
                <a:solidFill>
                  <a:srgbClr val="002060"/>
                </a:solidFill>
                <a:latin typeface="Times New Roman"/>
                <a:cs typeface="Times New Roman"/>
              </a:rPr>
              <a:t>в</a:t>
            </a:r>
            <a:r>
              <a:rPr lang="ru-RU" sz="1700" kern="1200" spc="-10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sz="1700" kern="1200" spc="-5" dirty="0">
                <a:solidFill>
                  <a:srgbClr val="002060"/>
                </a:solidFill>
                <a:latin typeface="Times New Roman"/>
                <a:cs typeface="Times New Roman"/>
              </a:rPr>
              <a:t>проекте</a:t>
            </a:r>
            <a:r>
              <a:rPr lang="ru-RU" sz="1700" kern="1200" spc="-30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sz="1700" kern="1200" spc="-5" dirty="0">
                <a:solidFill>
                  <a:srgbClr val="002060"/>
                </a:solidFill>
                <a:latin typeface="Times New Roman"/>
                <a:cs typeface="Times New Roman"/>
              </a:rPr>
              <a:t>вызовет</a:t>
            </a:r>
            <a:r>
              <a:rPr lang="ru-RU" sz="1700" kern="1200" spc="-20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sz="1700" kern="1200" dirty="0">
                <a:solidFill>
                  <a:srgbClr val="002060"/>
                </a:solidFill>
                <a:latin typeface="Times New Roman"/>
                <a:cs typeface="Times New Roman"/>
              </a:rPr>
              <a:t>увеличение</a:t>
            </a:r>
            <a:r>
              <a:rPr lang="ru-RU" sz="1700" kern="1200" spc="-35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sz="1700" kern="1200" dirty="0">
                <a:solidFill>
                  <a:srgbClr val="002060"/>
                </a:solidFill>
                <a:latin typeface="Times New Roman"/>
                <a:cs typeface="Times New Roman"/>
              </a:rPr>
              <a:t>количества </a:t>
            </a:r>
            <a:r>
              <a:rPr lang="ru-RU" sz="1700" kern="1200" spc="-409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sz="1700" kern="1200" dirty="0">
                <a:solidFill>
                  <a:srgbClr val="002060"/>
                </a:solidFill>
                <a:latin typeface="Times New Roman"/>
                <a:cs typeface="Times New Roman"/>
              </a:rPr>
              <a:t>отчетности</a:t>
            </a:r>
            <a:r>
              <a:rPr lang="ru-RU" sz="1700" kern="1200" spc="-50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sz="1700" kern="1200" dirty="0">
                <a:solidFill>
                  <a:srgbClr val="002060"/>
                </a:solidFill>
                <a:latin typeface="Times New Roman"/>
                <a:cs typeface="Times New Roman"/>
              </a:rPr>
              <a:t>и</a:t>
            </a:r>
            <a:r>
              <a:rPr lang="ru-RU" sz="1700" kern="1200" spc="5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sz="1700" kern="1200" spc="-5" dirty="0" smtClean="0">
                <a:solidFill>
                  <a:srgbClr val="002060"/>
                </a:solidFill>
                <a:latin typeface="Times New Roman"/>
                <a:cs typeface="Times New Roman"/>
              </a:rPr>
              <a:t>проверок.</a:t>
            </a:r>
            <a:endParaRPr lang="ru-RU" sz="1700" kern="1200" dirty="0">
              <a:solidFill>
                <a:srgbClr val="002060"/>
              </a:solidFill>
              <a:latin typeface="Times New Roman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103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ts val="2855"/>
              </a:lnSpc>
              <a:spcBef>
                <a:spcPts val="100"/>
              </a:spcBef>
              <a:spcAft>
                <a:spcPts val="0"/>
              </a:spcAft>
              <a:tabLst/>
              <a:defRPr/>
            </a:pPr>
            <a:r>
              <a:rPr lang="ru-RU" sz="2800" b="1" spc="-5" dirty="0">
                <a:solidFill>
                  <a:schemeClr val="bg1"/>
                </a:solidFill>
                <a:latin typeface="Times New Roman"/>
                <a:cs typeface="Times New Roman"/>
              </a:rPr>
              <a:t>Особенности</a:t>
            </a:r>
            <a:r>
              <a:rPr lang="ru-RU" sz="2800" b="1" spc="-10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ru-RU" sz="2800" b="1" spc="-5" dirty="0">
                <a:solidFill>
                  <a:schemeClr val="bg1"/>
                </a:solidFill>
                <a:latin typeface="Times New Roman"/>
                <a:cs typeface="Times New Roman"/>
              </a:rPr>
              <a:t>работы</a:t>
            </a:r>
            <a:r>
              <a:rPr lang="ru-RU" sz="2800" b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ru-RU" sz="2800" b="1" spc="-5" dirty="0">
                <a:solidFill>
                  <a:schemeClr val="bg1"/>
                </a:solidFill>
                <a:latin typeface="Times New Roman"/>
                <a:cs typeface="Times New Roman"/>
              </a:rPr>
              <a:t>куратора</a:t>
            </a:r>
            <a:r>
              <a:rPr lang="ru-RU" sz="2800" b="1" spc="15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ru-RU" sz="2800" b="1" spc="-5" dirty="0" smtClean="0">
                <a:solidFill>
                  <a:schemeClr val="bg1"/>
                </a:solidFill>
                <a:latin typeface="Times New Roman"/>
                <a:cs typeface="Times New Roman"/>
              </a:rPr>
              <a:t>по</a:t>
            </a:r>
            <a:r>
              <a:rPr lang="ru-RU" sz="2800" b="1" spc="5" dirty="0" smtClean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ru-RU" sz="2800" b="1" spc="-5" dirty="0">
                <a:solidFill>
                  <a:schemeClr val="bg1"/>
                </a:solidFill>
                <a:latin typeface="Times New Roman"/>
                <a:cs typeface="Times New Roman"/>
              </a:rPr>
              <a:t>проекту</a:t>
            </a:r>
            <a:br>
              <a:rPr lang="ru-RU" sz="2800" b="1" spc="-5" dirty="0">
                <a:solidFill>
                  <a:schemeClr val="bg1"/>
                </a:solidFill>
                <a:latin typeface="Times New Roman"/>
                <a:cs typeface="Times New Roman"/>
              </a:rPr>
            </a:br>
            <a:r>
              <a:rPr lang="ru-RU" sz="2800" b="1" dirty="0">
                <a:solidFill>
                  <a:schemeClr val="bg1"/>
                </a:solidFill>
                <a:latin typeface="Calibri"/>
                <a:cs typeface="Calibri"/>
              </a:rPr>
              <a:t>«</a:t>
            </a:r>
            <a:r>
              <a:rPr lang="ru-RU" sz="2800" b="1" dirty="0">
                <a:solidFill>
                  <a:schemeClr val="bg1"/>
                </a:solidFill>
                <a:latin typeface="Times New Roman"/>
                <a:cs typeface="Times New Roman"/>
              </a:rPr>
              <a:t>500</a:t>
            </a:r>
            <a:r>
              <a:rPr lang="ru-RU" sz="2800" b="1" spc="-60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ru-RU" sz="2800" b="1" dirty="0">
                <a:solidFill>
                  <a:schemeClr val="bg1"/>
                </a:solidFill>
                <a:latin typeface="Times New Roman"/>
                <a:cs typeface="Times New Roman"/>
              </a:rPr>
              <a:t>+</a:t>
            </a:r>
            <a:r>
              <a:rPr lang="ru-RU" sz="2800" b="1" dirty="0">
                <a:solidFill>
                  <a:schemeClr val="bg1"/>
                </a:solidFill>
                <a:latin typeface="Calibri"/>
                <a:cs typeface="Calibri"/>
              </a:rPr>
              <a:t>»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525963"/>
          </a:xfrm>
        </p:spPr>
        <p:txBody>
          <a:bodyPr/>
          <a:lstStyle/>
          <a:p>
            <a:pPr marL="12700" marR="5080" lvl="0" indent="0" algn="just" eaLnBrk="1" fontAlgn="auto" hangingPunct="1">
              <a:lnSpc>
                <a:spcPct val="148200"/>
              </a:lnSpc>
              <a:spcBef>
                <a:spcPts val="100"/>
              </a:spcBef>
              <a:spcAft>
                <a:spcPts val="0"/>
              </a:spcAft>
              <a:buNone/>
              <a:defRPr/>
            </a:pPr>
            <a:r>
              <a:rPr lang="ru-RU" sz="2000" b="1" kern="1200" spc="-5" dirty="0" smtClean="0">
                <a:solidFill>
                  <a:srgbClr val="1A395F"/>
                </a:solidFill>
                <a:latin typeface="Times New Roman"/>
                <a:cs typeface="Times New Roman"/>
              </a:rPr>
              <a:t>Преодоление</a:t>
            </a:r>
            <a:r>
              <a:rPr lang="ru-RU" sz="2000" b="1" kern="1200" spc="390" dirty="0" smtClean="0">
                <a:solidFill>
                  <a:srgbClr val="1A395F"/>
                </a:solidFill>
                <a:latin typeface="Times New Roman"/>
                <a:cs typeface="Times New Roman"/>
              </a:rPr>
              <a:t> </a:t>
            </a:r>
            <a:r>
              <a:rPr lang="ru-RU" sz="2000" b="1" kern="1200" spc="-5" dirty="0">
                <a:solidFill>
                  <a:srgbClr val="1A395F"/>
                </a:solidFill>
                <a:latin typeface="Times New Roman"/>
                <a:cs typeface="Times New Roman"/>
              </a:rPr>
              <a:t>затруднений:</a:t>
            </a:r>
            <a:endParaRPr lang="ru-RU" sz="2000" kern="120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065" marR="344170" lvl="0" indent="0" algn="just" eaLnBrk="1" fontAlgn="auto" hangingPunct="1">
              <a:spcBef>
                <a:spcPts val="95"/>
              </a:spcBef>
              <a:spcAft>
                <a:spcPts val="0"/>
              </a:spcAft>
              <a:buClr>
                <a:srgbClr val="3E2EB5"/>
              </a:buClr>
              <a:buNone/>
              <a:tabLst>
                <a:tab pos="545465" algn="l"/>
                <a:tab pos="546100" algn="l"/>
              </a:tabLst>
            </a:pPr>
            <a:r>
              <a:rPr lang="ru-RU" sz="1600" spc="-10" dirty="0" smtClean="0">
                <a:solidFill>
                  <a:prstClr val="black"/>
                </a:solidFill>
                <a:latin typeface="Times New Roman"/>
                <a:cs typeface="Times New Roman"/>
              </a:rPr>
              <a:t>         1.  Установление</a:t>
            </a:r>
            <a:r>
              <a:rPr lang="ru-RU" sz="1600" spc="70" dirty="0" smtClean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контакта</a:t>
            </a:r>
            <a:r>
              <a:rPr lang="ru-RU" sz="1600" spc="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с</a:t>
            </a:r>
            <a:r>
              <a:rPr lang="ru-RU" sz="1600" spc="1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администрацией</a:t>
            </a:r>
            <a:r>
              <a:rPr lang="ru-RU" sz="1600" spc="5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и</a:t>
            </a:r>
            <a:r>
              <a:rPr lang="ru-RU" sz="1600" spc="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коллективом</a:t>
            </a:r>
            <a:r>
              <a:rPr lang="ru-RU" sz="1600" spc="2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школы,</a:t>
            </a:r>
            <a:r>
              <a:rPr lang="ru-RU" sz="1600" spc="5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z="1600" b="1" spc="-5" dirty="0">
                <a:solidFill>
                  <a:prstClr val="black"/>
                </a:solidFill>
                <a:latin typeface="Times New Roman"/>
                <a:cs typeface="Times New Roman"/>
              </a:rPr>
              <a:t>создание </a:t>
            </a:r>
            <a:r>
              <a:rPr lang="ru-RU" sz="1600" b="1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z="1600" b="1" spc="-5" dirty="0">
                <a:solidFill>
                  <a:prstClr val="black"/>
                </a:solidFill>
                <a:latin typeface="Times New Roman"/>
                <a:cs typeface="Times New Roman"/>
              </a:rPr>
              <a:t>обстановки</a:t>
            </a:r>
            <a:r>
              <a:rPr lang="ru-RU" sz="1600" b="1" spc="1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z="1600" b="1" spc="-10" dirty="0">
                <a:solidFill>
                  <a:prstClr val="black"/>
                </a:solidFill>
                <a:latin typeface="Times New Roman"/>
                <a:cs typeface="Times New Roman"/>
              </a:rPr>
              <a:t>сотрудничества</a:t>
            </a:r>
            <a:r>
              <a:rPr lang="ru-RU" sz="1600" b="1" spc="6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z="1600" b="1" spc="-5" dirty="0">
                <a:solidFill>
                  <a:prstClr val="black"/>
                </a:solidFill>
                <a:latin typeface="Times New Roman"/>
                <a:cs typeface="Times New Roman"/>
              </a:rPr>
              <a:t>и</a:t>
            </a:r>
            <a:r>
              <a:rPr lang="ru-RU" sz="1600" b="1" spc="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z="1600" b="1" spc="-5" dirty="0">
                <a:solidFill>
                  <a:prstClr val="black"/>
                </a:solidFill>
                <a:latin typeface="Times New Roman"/>
                <a:cs typeface="Times New Roman"/>
              </a:rPr>
              <a:t>доверительных</a:t>
            </a:r>
            <a:r>
              <a:rPr lang="ru-RU" sz="1600" b="1" spc="4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z="1600" b="1" spc="-10" dirty="0" smtClean="0">
                <a:solidFill>
                  <a:prstClr val="black"/>
                </a:solidFill>
                <a:latin typeface="Times New Roman"/>
                <a:cs typeface="Times New Roman"/>
              </a:rPr>
              <a:t>отношений.</a:t>
            </a:r>
            <a:r>
              <a:rPr lang="ru-RU" sz="1600" b="1" spc="45" dirty="0" smtClean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</a:p>
          <a:p>
            <a:pPr marL="12065" marR="344170" lvl="0" indent="0" algn="just" eaLnBrk="1" fontAlgn="auto" hangingPunct="1">
              <a:spcBef>
                <a:spcPts val="95"/>
              </a:spcBef>
              <a:spcAft>
                <a:spcPts val="0"/>
              </a:spcAft>
              <a:buClr>
                <a:srgbClr val="3E2EB5"/>
              </a:buClr>
              <a:buNone/>
              <a:tabLst>
                <a:tab pos="545465" algn="l"/>
                <a:tab pos="546100" algn="l"/>
              </a:tabLst>
            </a:pPr>
            <a:r>
              <a:rPr lang="ru-RU" sz="1600" b="1" spc="4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z="1600" b="1" spc="4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     </a:t>
            </a:r>
            <a:r>
              <a:rPr lang="ru-RU" sz="1600" spc="-5" dirty="0" smtClean="0">
                <a:solidFill>
                  <a:sysClr val="windowText" lastClr="000000"/>
                </a:solidFill>
                <a:latin typeface="Times New Roman"/>
                <a:cs typeface="Times New Roman"/>
              </a:rPr>
              <a:t>2. Обсуждение</a:t>
            </a:r>
            <a:r>
              <a:rPr lang="ru-RU" sz="1600" spc="40" dirty="0" smtClean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lang="ru-RU" sz="1600" spc="-5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с</a:t>
            </a:r>
            <a:r>
              <a:rPr lang="ru-RU" sz="1600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lang="ru-RU" sz="1600" spc="-5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коллективом</a:t>
            </a:r>
            <a:r>
              <a:rPr lang="ru-RU" sz="1600" spc="20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lang="ru-RU" sz="1600" spc="-5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курируемой</a:t>
            </a:r>
            <a:r>
              <a:rPr lang="ru-RU" sz="1600" spc="35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lang="ru-RU" sz="1600" spc="-5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школы</a:t>
            </a:r>
            <a:r>
              <a:rPr lang="ru-RU" sz="1600" spc="15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lang="ru-RU" sz="1600" spc="-5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информации</a:t>
            </a:r>
            <a:r>
              <a:rPr lang="ru-RU" sz="1600" spc="50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lang="ru-RU" sz="1600" spc="-5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о</a:t>
            </a:r>
            <a:r>
              <a:rPr lang="ru-RU" sz="1600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lang="ru-RU" sz="1600" spc="-5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федеральном </a:t>
            </a:r>
            <a:r>
              <a:rPr lang="ru-RU" sz="1600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lang="ru-RU" sz="1600" spc="-5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проекте</a:t>
            </a:r>
            <a:r>
              <a:rPr lang="ru-RU" sz="1600" spc="10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lang="ru-RU" sz="1600" spc="-10" dirty="0" smtClean="0">
                <a:solidFill>
                  <a:sysClr val="windowText" lastClr="000000"/>
                </a:solidFill>
                <a:latin typeface="Times New Roman"/>
                <a:cs typeface="Times New Roman"/>
              </a:rPr>
              <a:t>«</a:t>
            </a:r>
            <a:r>
              <a:rPr lang="ru-RU" sz="1600" spc="-10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500+»,</a:t>
            </a:r>
            <a:r>
              <a:rPr lang="ru-RU" sz="1600" spc="30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lang="ru-RU" sz="1600" spc="-10">
                <a:solidFill>
                  <a:sysClr val="windowText" lastClr="000000"/>
                </a:solidFill>
                <a:latin typeface="Times New Roman"/>
                <a:cs typeface="Times New Roman"/>
              </a:rPr>
              <a:t>причинах</a:t>
            </a:r>
            <a:r>
              <a:rPr lang="ru-RU" sz="1600" spc="35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lang="ru-RU" sz="1600" spc="35" smtClean="0">
                <a:solidFill>
                  <a:sysClr val="windowText" lastClr="000000"/>
                </a:solidFill>
                <a:latin typeface="Times New Roman"/>
                <a:cs typeface="Times New Roman"/>
              </a:rPr>
              <a:t>включения </a:t>
            </a:r>
            <a:r>
              <a:rPr lang="ru-RU" sz="1600" spc="-5" smtClean="0">
                <a:solidFill>
                  <a:sysClr val="windowText" lastClr="000000"/>
                </a:solidFill>
                <a:latin typeface="Times New Roman"/>
                <a:cs typeface="Times New Roman"/>
              </a:rPr>
              <a:t>школы</a:t>
            </a:r>
            <a:r>
              <a:rPr lang="ru-RU" sz="1600" spc="15" smtClean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lang="ru-RU" sz="1600" spc="-5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в</a:t>
            </a:r>
            <a:r>
              <a:rPr lang="ru-RU" sz="1600" spc="5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lang="ru-RU" sz="1600" spc="-5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список</a:t>
            </a:r>
            <a:r>
              <a:rPr lang="ru-RU" sz="1600" spc="25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lang="ru-RU" sz="1600" spc="-5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НОР, </a:t>
            </a:r>
            <a:r>
              <a:rPr lang="ru-RU" sz="1600" spc="-5" dirty="0" smtClean="0">
                <a:solidFill>
                  <a:sysClr val="windowText" lastClr="000000"/>
                </a:solidFill>
                <a:latin typeface="Times New Roman"/>
                <a:cs typeface="Times New Roman"/>
              </a:rPr>
              <a:t>регламенте </a:t>
            </a:r>
            <a:r>
              <a:rPr lang="ru-RU" sz="1600" spc="50" dirty="0" smtClean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lang="ru-RU" sz="1600" spc="-5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работы </a:t>
            </a:r>
            <a:r>
              <a:rPr lang="ru-RU" sz="1600" spc="-10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по </a:t>
            </a:r>
            <a:r>
              <a:rPr lang="ru-RU" sz="1600" spc="-385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lang="ru-RU" sz="1600" spc="-5" dirty="0" smtClean="0">
                <a:solidFill>
                  <a:sysClr val="windowText" lastClr="000000"/>
                </a:solidFill>
                <a:latin typeface="Times New Roman"/>
                <a:cs typeface="Times New Roman"/>
              </a:rPr>
              <a:t>проекту.</a:t>
            </a:r>
            <a:endParaRPr lang="ru-RU" sz="1600" dirty="0" smtClean="0">
              <a:solidFill>
                <a:sysClr val="windowText" lastClr="000000"/>
              </a:solidFill>
              <a:latin typeface="Times New Roman"/>
              <a:cs typeface="Times New Roman"/>
            </a:endParaRPr>
          </a:p>
          <a:p>
            <a:pPr marL="12065" marR="344170" lvl="0" indent="0" algn="just" eaLnBrk="1" fontAlgn="auto" hangingPunct="1">
              <a:spcBef>
                <a:spcPts val="95"/>
              </a:spcBef>
              <a:spcAft>
                <a:spcPts val="0"/>
              </a:spcAft>
              <a:buClr>
                <a:srgbClr val="3E2EB5"/>
              </a:buClr>
              <a:buNone/>
              <a:tabLst>
                <a:tab pos="545465" algn="l"/>
                <a:tab pos="546100" algn="l"/>
              </a:tabLst>
            </a:pPr>
            <a:r>
              <a:rPr lang="ru-RU" sz="1600" spc="-5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lang="ru-RU" sz="1600" spc="-5" dirty="0" smtClean="0">
                <a:solidFill>
                  <a:sysClr val="windowText" lastClr="000000"/>
                </a:solidFill>
                <a:latin typeface="Times New Roman"/>
                <a:cs typeface="Times New Roman"/>
              </a:rPr>
              <a:t>         </a:t>
            </a:r>
            <a:r>
              <a:rPr lang="ru-RU" sz="1600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Важно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дать</a:t>
            </a:r>
            <a:r>
              <a:rPr lang="ru-RU" sz="1600" spc="1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z="1600" spc="-10" dirty="0">
                <a:solidFill>
                  <a:prstClr val="black"/>
                </a:solidFill>
                <a:latin typeface="Times New Roman"/>
                <a:cs typeface="Times New Roman"/>
              </a:rPr>
              <a:t>понять,</a:t>
            </a:r>
            <a:r>
              <a:rPr lang="ru-RU" sz="1600" spc="2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что</a:t>
            </a:r>
            <a:r>
              <a:rPr lang="ru-RU" sz="1600" spc="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ШНОР</a:t>
            </a:r>
            <a:r>
              <a:rPr lang="ru-RU" sz="160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–</a:t>
            </a:r>
            <a:r>
              <a:rPr lang="ru-RU" sz="1600" spc="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не</a:t>
            </a:r>
            <a:r>
              <a:rPr lang="ru-RU" sz="1600" spc="2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приговор,</a:t>
            </a:r>
            <a:r>
              <a:rPr lang="ru-RU" sz="1600" spc="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а</a:t>
            </a:r>
            <a:r>
              <a:rPr lang="ru-RU" sz="1600" spc="2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z="1600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реальная</a:t>
            </a:r>
            <a:r>
              <a:rPr lang="ru-RU" sz="1600" spc="20" dirty="0" smtClean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возможность</a:t>
            </a:r>
            <a:r>
              <a:rPr lang="ru-RU" sz="1600" spc="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z="1600" spc="5" dirty="0" smtClean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z="1600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для </a:t>
            </a:r>
            <a:r>
              <a:rPr lang="ru-RU" sz="1600" spc="-385" dirty="0" smtClean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z="1600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улучшения</a:t>
            </a:r>
            <a:r>
              <a:rPr lang="ru-RU" sz="1600" spc="-10" dirty="0">
                <a:solidFill>
                  <a:prstClr val="black"/>
                </a:solidFill>
                <a:latin typeface="Times New Roman"/>
                <a:cs typeface="Times New Roman"/>
              </a:rPr>
              <a:t> (сигнал!)</a:t>
            </a:r>
            <a:r>
              <a:rPr lang="ru-RU" sz="1600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.</a:t>
            </a:r>
          </a:p>
          <a:p>
            <a:pPr marL="12065" marR="344170" lvl="0" indent="0" algn="ctr" eaLnBrk="1" fontAlgn="auto" hangingPunct="1">
              <a:spcBef>
                <a:spcPts val="95"/>
              </a:spcBef>
              <a:spcAft>
                <a:spcPts val="0"/>
              </a:spcAft>
              <a:buClr>
                <a:srgbClr val="3E2EB5"/>
              </a:buClr>
              <a:buNone/>
              <a:tabLst>
                <a:tab pos="545465" algn="l"/>
                <a:tab pos="546100" algn="l"/>
              </a:tabLst>
            </a:pPr>
            <a:r>
              <a:rPr lang="ru-RU" sz="1600" b="1" spc="-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z="1600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z="2000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Реализация</a:t>
            </a:r>
            <a:r>
              <a:rPr lang="ru-RU" sz="2000" b="1" spc="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sz="20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проекта</a:t>
            </a:r>
            <a:r>
              <a:rPr lang="ru-RU" sz="2000" b="1" spc="2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sz="20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–</a:t>
            </a:r>
            <a:r>
              <a:rPr lang="ru-RU" sz="2000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sz="2000" b="1" spc="20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sz="20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командная </a:t>
            </a:r>
            <a:r>
              <a:rPr lang="ru-RU" sz="2000"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работа,</a:t>
            </a:r>
            <a:r>
              <a:rPr lang="ru-RU" sz="2000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endParaRPr lang="ru-RU" sz="2000" b="1" dirty="0" smtClean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065" marR="344170" lvl="0" indent="0" algn="ctr" eaLnBrk="1" fontAlgn="auto" hangingPunct="1">
              <a:spcBef>
                <a:spcPts val="95"/>
              </a:spcBef>
              <a:spcAft>
                <a:spcPts val="0"/>
              </a:spcAft>
              <a:buClr>
                <a:srgbClr val="3E2EB5"/>
              </a:buClr>
              <a:buNone/>
              <a:tabLst>
                <a:tab pos="545465" algn="l"/>
                <a:tab pos="546100" algn="l"/>
              </a:tabLst>
            </a:pPr>
            <a:r>
              <a:rPr lang="ru-RU" sz="20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к</a:t>
            </a:r>
            <a:r>
              <a:rPr lang="ru-RU" sz="2000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уратор - участник </a:t>
            </a:r>
            <a:r>
              <a:rPr lang="ru-RU" sz="2000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sz="2000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команды.</a:t>
            </a:r>
          </a:p>
          <a:p>
            <a:pPr marL="545465" marR="5080" lvl="0" indent="0" algn="just" defTabSz="914400" eaLnBrk="1" fontAlgn="auto" latinLnBrk="0" hangingPunct="1">
              <a:lnSpc>
                <a:spcPct val="100000"/>
              </a:lnSpc>
              <a:spcBef>
                <a:spcPts val="3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600" b="1" spc="-5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545465" marR="5080" lvl="0" indent="0" algn="just" defTabSz="914400" eaLnBrk="1" fontAlgn="auto" latinLnBrk="0" hangingPunct="1">
              <a:lnSpc>
                <a:spcPct val="100000"/>
              </a:lnSpc>
              <a:spcBef>
                <a:spcPts val="3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3. </a:t>
            </a:r>
            <a:r>
              <a:rPr lang="ru-RU" sz="1600" spc="-5" dirty="0" smtClean="0">
                <a:solidFill>
                  <a:sysClr val="windowText" lastClr="000000"/>
                </a:solidFill>
                <a:latin typeface="Times New Roman"/>
                <a:cs typeface="Times New Roman"/>
              </a:rPr>
              <a:t>Составление</a:t>
            </a:r>
            <a:r>
              <a:rPr lang="ru-RU" sz="1600" spc="40" dirty="0" smtClean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lang="ru-RU" sz="1600" spc="-5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примерного</a:t>
            </a:r>
            <a:r>
              <a:rPr lang="ru-RU" sz="1600" spc="25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lang="ru-RU" sz="1600" spc="-5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плана</a:t>
            </a:r>
            <a:r>
              <a:rPr lang="ru-RU" sz="1600" spc="40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lang="ru-RU" sz="1600" spc="-5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работы по</a:t>
            </a:r>
            <a:r>
              <a:rPr lang="ru-RU" sz="1600" spc="10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lang="ru-RU" sz="1600" spc="-5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проекту,</a:t>
            </a:r>
            <a:r>
              <a:rPr lang="ru-RU" sz="1600" spc="15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lang="ru-RU" sz="1600" spc="-5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распределение</a:t>
            </a:r>
            <a:r>
              <a:rPr lang="ru-RU" sz="1600" spc="55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lang="ru-RU" sz="1600" spc="-5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обязанностей. </a:t>
            </a:r>
            <a:r>
              <a:rPr lang="ru-RU" sz="1600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450320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4595018"/>
            <a:ext cx="8229600" cy="4525963"/>
          </a:xfrm>
        </p:spPr>
        <p:txBody>
          <a:bodyPr/>
          <a:lstStyle/>
          <a:p>
            <a:pPr marL="0" lvl="0" indent="0" algn="ctr">
              <a:buNone/>
            </a:pPr>
            <a:r>
              <a:rPr lang="ru-RU" sz="2000" dirty="0" smtClean="0">
                <a:solidFill>
                  <a:srgbClr val="464646"/>
                </a:solidFill>
                <a:latin typeface="Verdana"/>
                <a:ea typeface="Calibri"/>
                <a:cs typeface="Times New Roman"/>
              </a:rPr>
              <a:t>  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Первое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посещение куратора, общение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представителями администрации и руководителями школьных методических объединений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знакомство с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актуальными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документами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на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момент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начала работы  проекта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738472"/>
            <a:ext cx="2889396" cy="385654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253" y="743346"/>
            <a:ext cx="2885745" cy="3851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975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64" y="197849"/>
            <a:ext cx="3293507" cy="2462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727" y="98505"/>
            <a:ext cx="3459922" cy="2586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780363"/>
            <a:ext cx="2813755" cy="2103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90033" y="4869515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Посещение уроков 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(математика, родная литература, информатика)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7491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4797152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 smtClean="0">
                <a:solidFill>
                  <a:srgbClr val="464646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Проведение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семинара по теме «ФГОС: проблемы и решения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».</a:t>
            </a:r>
          </a:p>
          <a:p>
            <a:pPr marL="0" indent="0" algn="ctr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Даны рекомендации,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поставлены цели и задачи реализации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проекта «500+»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749376"/>
            <a:ext cx="5114374" cy="3823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113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559</TotalTime>
  <Words>540</Words>
  <Application>Microsoft Office PowerPoint</Application>
  <PresentationFormat>Экран (4:3)</PresentationFormat>
  <Paragraphs>74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Times New Roman</vt:lpstr>
      <vt:lpstr>Verdana</vt:lpstr>
      <vt:lpstr>Тема Office</vt:lpstr>
      <vt:lpstr>1_Diseño predeterminado</vt:lpstr>
      <vt:lpstr>Презентация PowerPoint</vt:lpstr>
      <vt:lpstr>Презентация PowerPoint</vt:lpstr>
      <vt:lpstr>Презентация PowerPoint</vt:lpstr>
      <vt:lpstr>Муниципальное бюджетное общеобразовательное учреждение «Большешинарская средняя общеобразовательная школа Сабинского муниципального района Республики Татарстан»</vt:lpstr>
      <vt:lpstr>Особенности работы куратора  по проекту  «500 +»</vt:lpstr>
      <vt:lpstr>Особенности работы куратора по проекту «500 +»</vt:lpstr>
      <vt:lpstr>Презентация PowerPoint</vt:lpstr>
      <vt:lpstr>Презентация PowerPoint</vt:lpstr>
      <vt:lpstr>Презентация PowerPoint</vt:lpstr>
      <vt:lpstr>Презентация PowerPoint</vt:lpstr>
      <vt:lpstr>Рисковый профиль</vt:lpstr>
      <vt:lpstr>Рисковый профиль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WS-Gulnara</cp:lastModifiedBy>
  <cp:revision>59</cp:revision>
  <dcterms:created xsi:type="dcterms:W3CDTF">2019-03-18T15:25:51Z</dcterms:created>
  <dcterms:modified xsi:type="dcterms:W3CDTF">2021-06-04T05:58:42Z</dcterms:modified>
</cp:coreProperties>
</file>