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33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9800" y="115887"/>
            <a:ext cx="7772400" cy="2387600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7000"/>
                </a:schemeClr>
              </a:gs>
              <a:gs pos="100000">
                <a:srgbClr val="004C8A"/>
              </a:gs>
            </a:gsLst>
            <a:lin ang="0" scaled="1"/>
            <a:tileRect/>
          </a:gradFill>
        </p:spPr>
        <p:txBody>
          <a:bodyPr anchor="b"/>
          <a:lstStyle>
            <a:lvl1pPr algn="ctr">
              <a:defRPr sz="6000" b="1" cap="none" spc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800" dist="38100" dir="18900000" algn="bl" rotWithShape="0">
                    <a:prstClr val="black">
                      <a:alpha val="81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11550" y="2774157"/>
            <a:ext cx="520065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896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4759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1965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4236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6979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9542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595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69465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2023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5053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5864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AC9AE-9BF9-410E-AA5B-AF4E8D2791DC}" type="datetimeFigureOut">
              <a:rPr lang="en-US" smtClean="0"/>
              <a:pPr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F220B-2789-4BB5-B7A1-2C8F6BA63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077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>
            <a:solidFill>
              <a:srgbClr val="FFFF00"/>
            </a:solidFill>
          </a:ln>
          <a:solidFill>
            <a:srgbClr val="FFFF00"/>
          </a:solidFill>
          <a:effectLst>
            <a:outerShdw blurRad="50800" dist="38100" dir="18900000" algn="bl" rotWithShape="0">
              <a:prstClr val="black">
                <a:alpha val="78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18186"/>
            <a:ext cx="9144000" cy="1279994"/>
          </a:xfrm>
        </p:spPr>
        <p:txBody>
          <a:bodyPr/>
          <a:lstStyle/>
          <a:p>
            <a:r>
              <a:rPr lang="ru-RU" dirty="0" smtClean="0"/>
              <a:t>Кариес у детей и взрослых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3011" y="4096870"/>
            <a:ext cx="4320989" cy="276113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выполнила: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абибрахманова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Зиля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Н., ученица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класса МБОУ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СОШ-интернат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одаренных детей»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Каримова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Гульзира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Д., учитель биологии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70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814" y="265766"/>
            <a:ext cx="8685680" cy="407315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Цель </a:t>
            </a:r>
            <a:r>
              <a:rPr lang="ru-RU" b="1" dirty="0" smtClean="0"/>
              <a:t>проекта:</a:t>
            </a:r>
            <a:r>
              <a:rPr lang="ru-RU" dirty="0" smtClean="0"/>
              <a:t> </a:t>
            </a:r>
            <a:r>
              <a:rPr lang="ru-RU" dirty="0" smtClean="0"/>
              <a:t>выяснение причин образования кариеса у детей и </a:t>
            </a:r>
            <a:r>
              <a:rPr lang="ru-RU" dirty="0" smtClean="0"/>
              <a:t>взрослых</a:t>
            </a:r>
            <a:endParaRPr lang="ru-RU" dirty="0" smtClean="0"/>
          </a:p>
          <a:p>
            <a:r>
              <a:rPr lang="ru-RU" b="1" dirty="0" smtClean="0"/>
              <a:t>Задачи проекта:</a:t>
            </a:r>
            <a:endParaRPr lang="ru-RU" dirty="0" smtClean="0"/>
          </a:p>
          <a:p>
            <a:pPr lvl="0"/>
            <a:r>
              <a:rPr lang="ru-RU" dirty="0" smtClean="0"/>
              <a:t>познакомиться со строением зуба;</a:t>
            </a:r>
          </a:p>
          <a:p>
            <a:pPr lvl="0"/>
            <a:r>
              <a:rPr lang="ru-RU" dirty="0" smtClean="0"/>
              <a:t>изучить причины возникновения кариеса;</a:t>
            </a:r>
          </a:p>
          <a:p>
            <a:pPr lvl="0"/>
            <a:r>
              <a:rPr lang="ru-RU" dirty="0" smtClean="0"/>
              <a:t>узнать, как предотвратить возникновение кариеса у детей;</a:t>
            </a:r>
          </a:p>
          <a:p>
            <a:pPr lvl="0"/>
            <a:r>
              <a:rPr lang="ru-RU" dirty="0" smtClean="0"/>
              <a:t>определить уровень гигиенических навыков одноклассников;</a:t>
            </a:r>
          </a:p>
          <a:p>
            <a:pPr lvl="0"/>
            <a:r>
              <a:rPr lang="ru-RU" dirty="0" smtClean="0"/>
              <a:t>разработать рекомендации по профилактике кариеса у младших школьников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2052" name="Picture 4" descr="https://media.istockphoto.com/vectors/tooth-and-caries-vector-id155343137?k=20&amp;amp;m=155343137&amp;amp;s=612x612&amp;amp;w=0&amp;amp;h=_0tfOZWNBiqq34T1JEiI8bQlpxpKVjI7Fi_DT41RSAk="/>
          <p:cNvPicPr>
            <a:picLocks noChangeAspect="1" noChangeArrowheads="1"/>
          </p:cNvPicPr>
          <p:nvPr/>
        </p:nvPicPr>
        <p:blipFill>
          <a:blip r:embed="rId2" cstate="print"/>
          <a:srcRect l="7369" t="8404" r="8616" b="13443"/>
          <a:stretch>
            <a:fillRect/>
          </a:stretch>
        </p:blipFill>
        <p:spPr bwMode="auto">
          <a:xfrm>
            <a:off x="4616823" y="4012591"/>
            <a:ext cx="3765177" cy="26302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0884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za-rozhdenie.ru/wp-content/uploads/2019/08/5u4wzv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012" y="3854823"/>
            <a:ext cx="3191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Рис.1.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Строение зуба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s://dentconsult.ru/wp-content/uploads/2019/12/stroenie-zuba.jpg"/>
          <p:cNvPicPr>
            <a:picLocks noChangeAspect="1" noChangeArrowheads="1"/>
          </p:cNvPicPr>
          <p:nvPr/>
        </p:nvPicPr>
        <p:blipFill>
          <a:blip r:embed="rId2" cstate="print"/>
          <a:srcRect l="16915" r="15426"/>
          <a:stretch>
            <a:fillRect/>
          </a:stretch>
        </p:blipFill>
        <p:spPr bwMode="auto">
          <a:xfrm>
            <a:off x="251011" y="938918"/>
            <a:ext cx="3370730" cy="2906943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83827" y="0"/>
            <a:ext cx="7886700" cy="919724"/>
          </a:xfrm>
        </p:spPr>
        <p:txBody>
          <a:bodyPr/>
          <a:lstStyle/>
          <a:p>
            <a:pPr algn="ctr"/>
            <a:r>
              <a:rPr lang="ru-RU" b="1" dirty="0" smtClean="0"/>
              <a:t>Строение зуба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47247" y="995079"/>
            <a:ext cx="519056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Эмаль – самый верхний зубной слой, изначально покрытый кутикулой. Под воздействием слюны на нем образуется защитная оболочка – пелликула.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Дентин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это зубная основа. По строению очень схож с костью, но его прочность повышается за счет насыщенности минералами.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Дентиновый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слой скрывается под эмалью, а в тех местах, где эмали анатомически нет, его защищает цемент.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Пульпа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представляет собой соединительную ткань, имеющую губчатое строение и пронизанную нервами и сосудами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826" y="0"/>
            <a:ext cx="7886700" cy="767324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Зубной кариес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047" y="833717"/>
            <a:ext cx="8606118" cy="5549153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Природные </a:t>
            </a:r>
            <a:r>
              <a:rPr lang="ru-RU" b="1" dirty="0" smtClean="0"/>
              <a:t>и наследственные факторы, которые влияют на развитие кариеса:</a:t>
            </a:r>
          </a:p>
          <a:p>
            <a:pPr algn="just"/>
            <a:r>
              <a:rPr lang="ru-RU" dirty="0" smtClean="0"/>
              <a:t>- Неровно расположенные зубы. </a:t>
            </a:r>
          </a:p>
          <a:p>
            <a:pPr algn="just"/>
            <a:r>
              <a:rPr lang="ru-RU" dirty="0" smtClean="0"/>
              <a:t>- Плохое слюноотделение. </a:t>
            </a:r>
          </a:p>
          <a:p>
            <a:pPr algn="just"/>
            <a:r>
              <a:rPr lang="ru-RU" dirty="0" smtClean="0"/>
              <a:t>- Низкая щёлочность слюны. </a:t>
            </a:r>
          </a:p>
          <a:p>
            <a:pPr algn="just"/>
            <a:r>
              <a:rPr lang="ru-RU" dirty="0" smtClean="0"/>
              <a:t>- Неправильное питание. </a:t>
            </a:r>
          </a:p>
          <a:p>
            <a:pPr algn="just"/>
            <a:r>
              <a:rPr lang="ru-RU" dirty="0" smtClean="0"/>
              <a:t>- Нервозность. </a:t>
            </a:r>
          </a:p>
          <a:p>
            <a:endParaRPr lang="ru-RU" dirty="0"/>
          </a:p>
        </p:txBody>
      </p:sp>
      <p:pic>
        <p:nvPicPr>
          <p:cNvPr id="17410" name="Picture 2" descr="https://temperaturka.com/wp-content/uploads/f/b/8/fb85f0c1bbc205081d1a0d7ecd70f9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528" y="2830857"/>
            <a:ext cx="4071472" cy="30499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74023" y="5943601"/>
            <a:ext cx="3845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Рис.2. Зубной кариес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544" y="0"/>
            <a:ext cx="7886700" cy="856971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Практическая часть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4118" y="995083"/>
            <a:ext cx="8641976" cy="292249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Вопросы опроса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Сколько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 Вы чистите зубы в день?</a:t>
            </a:r>
          </a:p>
          <a:p>
            <a:pPr marL="0" indent="0">
              <a:buNone/>
              <a:tabLst>
                <a:tab pos="4476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	Много ли Вы употребляете вредную еду (например, чипсы,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кириешки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Из напитков: колу,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фанту и т.д.)</a:t>
            </a:r>
          </a:p>
          <a:p>
            <a:pPr marL="0" indent="0">
              <a:buNone/>
              <a:tabLst>
                <a:tab pos="88900" algn="l"/>
                <a:tab pos="268288" algn="l"/>
                <a:tab pos="447675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	Часто ли Вы ходите на профилактический осмотр к стоматологу?</a:t>
            </a:r>
          </a:p>
          <a:p>
            <a:endParaRPr lang="ru-RU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 l="34632" t="46667" r="35809" b="30457"/>
          <a:stretch>
            <a:fillRect/>
          </a:stretch>
        </p:blipFill>
        <p:spPr bwMode="auto">
          <a:xfrm>
            <a:off x="170330" y="4159623"/>
            <a:ext cx="4303981" cy="187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84094" y="5988423"/>
            <a:ext cx="3971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Рис.3. Диаграмма «Сколько раз Вы чистите зубы в день?»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49905" y="6042211"/>
            <a:ext cx="3818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Рис.4. Диаграмма «Много ли Вы употребляете вредную еду?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 l="35588" t="52026" r="33603" b="26144"/>
          <a:stretch>
            <a:fillRect/>
          </a:stretch>
        </p:blipFill>
        <p:spPr bwMode="auto">
          <a:xfrm>
            <a:off x="4623051" y="4186519"/>
            <a:ext cx="4520949" cy="1801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304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«Кока-Кола и скорлупа куриного яйца»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2" name="Picture 6" descr="https://cf.ppt-online.org/files/slide/8/8sPjkzYiy1BTM0On3l2eu7q9WAwFxQvatfUGrZ/slide-15.jpg"/>
          <p:cNvPicPr>
            <a:picLocks noChangeAspect="1" noChangeArrowheads="1"/>
          </p:cNvPicPr>
          <p:nvPr/>
        </p:nvPicPr>
        <p:blipFill>
          <a:blip r:embed="rId2" cstate="print"/>
          <a:srcRect l="2643" t="22616" r="34523" b="15631"/>
          <a:stretch>
            <a:fillRect/>
          </a:stretch>
        </p:blipFill>
        <p:spPr bwMode="auto">
          <a:xfrm>
            <a:off x="4238072" y="2681788"/>
            <a:ext cx="4905928" cy="36114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58234" y="6338048"/>
            <a:ext cx="4885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Рис.5. Результаты опыта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919353"/>
            <a:ext cx="89288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ХОД ОПЫТА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Взяли яйцо.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Положила яйцо в бокал с «Кока-колой»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Следили за яйцом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755" y="0"/>
            <a:ext cx="7886700" cy="106316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224" y="1147483"/>
            <a:ext cx="8722657" cy="4948798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Таким образом, главной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причиной образования кариеса у детей является плохая гигиена полости рта и большое употребление сладостей. При правильном уходе за зубами, употребляя в пищу полезные продукты, ваша улыбка будет оставаться красивой, а зубы будут крепкими и здоровыми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012" y="1075765"/>
            <a:ext cx="8641977" cy="2563906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</TotalTime>
  <Words>305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Кариес у детей и взрослых</vt:lpstr>
      <vt:lpstr>Слайд 2</vt:lpstr>
      <vt:lpstr>Слайд 3</vt:lpstr>
      <vt:lpstr>Строение зуба</vt:lpstr>
      <vt:lpstr>Зубной кариес</vt:lpstr>
      <vt:lpstr>Практическая часть</vt:lpstr>
      <vt:lpstr>Опыт «Кока-Кола и скорлупа куриного яйца»</vt:lpstr>
      <vt:lpstr>Заключение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Acer Aspire</cp:lastModifiedBy>
  <cp:revision>13</cp:revision>
  <dcterms:created xsi:type="dcterms:W3CDTF">2018-01-18T10:11:50Z</dcterms:created>
  <dcterms:modified xsi:type="dcterms:W3CDTF">2022-02-15T15:45:57Z</dcterms:modified>
</cp:coreProperties>
</file>