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34"/>
  </p:notesMasterIdLst>
  <p:sldIdLst>
    <p:sldId id="256" r:id="rId2"/>
    <p:sldId id="282" r:id="rId3"/>
    <p:sldId id="270" r:id="rId4"/>
    <p:sldId id="296" r:id="rId5"/>
    <p:sldId id="295" r:id="rId6"/>
    <p:sldId id="312" r:id="rId7"/>
    <p:sldId id="313" r:id="rId8"/>
    <p:sldId id="314" r:id="rId9"/>
    <p:sldId id="315" r:id="rId10"/>
    <p:sldId id="316" r:id="rId11"/>
    <p:sldId id="318" r:id="rId12"/>
    <p:sldId id="319" r:id="rId13"/>
    <p:sldId id="321" r:id="rId14"/>
    <p:sldId id="334" r:id="rId15"/>
    <p:sldId id="322" r:id="rId16"/>
    <p:sldId id="323" r:id="rId17"/>
    <p:sldId id="324" r:id="rId18"/>
    <p:sldId id="332" r:id="rId19"/>
    <p:sldId id="331" r:id="rId20"/>
    <p:sldId id="271" r:id="rId21"/>
    <p:sldId id="333" r:id="rId22"/>
    <p:sldId id="272" r:id="rId23"/>
    <p:sldId id="328" r:id="rId24"/>
    <p:sldId id="329" r:id="rId25"/>
    <p:sldId id="290" r:id="rId26"/>
    <p:sldId id="291" r:id="rId27"/>
    <p:sldId id="305" r:id="rId28"/>
    <p:sldId id="302" r:id="rId29"/>
    <p:sldId id="308" r:id="rId30"/>
    <p:sldId id="310" r:id="rId31"/>
    <p:sldId id="294" r:id="rId32"/>
    <p:sldId id="29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89324" autoAdjust="0"/>
  </p:normalViewPr>
  <p:slideViewPr>
    <p:cSldViewPr>
      <p:cViewPr>
        <p:scale>
          <a:sx n="72" d="100"/>
          <a:sy n="72" d="100"/>
        </p:scale>
        <p:origin x="-140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48C544-F78D-4BF9-8943-E7723D7B0E20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7A2F26-6B1A-4A45-8212-33ECF08ACB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589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A2F26-6B1A-4A45-8212-33ECF08ACBF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846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kray.kurskonb.ru/virt/korneev1/files/assets/common/page-substrates/page002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180" y="1"/>
            <a:ext cx="91711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8208912" cy="2238509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182880" indent="0">
              <a:buNone/>
            </a:pPr>
            <a:r>
              <a:rPr lang="tt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tt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алык </a:t>
            </a:r>
            <a:r>
              <a:rPr lang="tt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Бистәсе муни</a:t>
            </a:r>
            <a:r>
              <a:rPr lang="ru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tt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ипал</a:t>
            </a:r>
            <a:r>
              <a:rPr lang="ru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r>
              <a:rPr lang="tt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районы</a:t>
            </a:r>
            <a:r>
              <a:rPr lang="ru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« Балык 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Бистәсе</a:t>
            </a: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tt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нче  урта гомуми белем бирү </a:t>
            </a:r>
            <a:r>
              <a:rPr lang="tt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мәктәбе”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нең</a:t>
            </a: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туган</a:t>
            </a: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тел 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һәм</a:t>
            </a: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әдәбияты</a:t>
            </a: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укытучысы</a:t>
            </a: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Хәбибуллина</a:t>
            </a: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Рәзилә</a:t>
            </a: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Нурмөхәммәт</a:t>
            </a:r>
            <a:r>
              <a:rPr lang="ru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кызыны</a:t>
            </a:r>
            <a:r>
              <a:rPr lang="tt-RU" sz="240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ң  ПОРТФОЛИОСЫ</a:t>
            </a:r>
            <a:endParaRPr lang="ru-RU" sz="2400" dirty="0">
              <a:ln w="12700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118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97604"/>
            <a:ext cx="2808313" cy="38491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2686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avatars.mds.yandex.net/get-pdb/1365420/53fd6e80-79d7-4375-bfb8-e60f651d0da7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Yumi\Desktop\ПОРТ\Фотки\Грамоты\Безымянн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999" y="18536"/>
            <a:ext cx="4875373" cy="6839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142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images.wallpaperscraft.ru/image/uzory_zelenyy_fon_82411_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Yumi\Desktop\ПОРТ\Фотки\Грамоты\Безымянный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785" y="-14146"/>
            <a:ext cx="4886487" cy="68721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175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.wallpaper.sc/desktop/images/5k/thumbnail/desktop-pc-1920x1080-thumbnail_000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Yumi\Desktop\ПОРТ\Фотки\Грамоты\1 - 0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16016" cy="685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Yumi\Desktop\ПОРТ\Фотки\Грамоты\1 - 00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"/>
            <a:ext cx="4564516" cy="68382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3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13018"/>
              </p:ext>
            </p:extLst>
          </p:nvPr>
        </p:nvGraphicFramePr>
        <p:xfrm>
          <a:off x="179512" y="764704"/>
          <a:ext cx="8784978" cy="5983038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792088"/>
                <a:gridCol w="1800200"/>
                <a:gridCol w="1440160"/>
                <a:gridCol w="3499437"/>
                <a:gridCol w="1253093"/>
              </a:tblGrid>
              <a:tr h="1514670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</a:rPr>
                        <a:t>№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</a:rPr>
                        <a:t>Тема, класс (группа, курс)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Уровень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</a:rPr>
                        <a:t>Вид, тематика, место проведения методического мероприятия, в рамках которого проводилось открытый урок, занятие, мероприятие 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</a:rPr>
                        <a:t>Дата</a:t>
                      </a:r>
                      <a:endParaRPr lang="ru-RU" sz="1600" b="1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554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1</a:t>
                      </a:r>
                      <a:r>
                        <a:rPr lang="ru-RU" sz="1600" dirty="0" smtClean="0">
                          <a:effectLst/>
                          <a:latin typeface="+mn-lt"/>
                        </a:rPr>
                        <a:t>.</a:t>
                      </a:r>
                      <a:endParaRPr lang="ru-RU" sz="1600" b="0" i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Га</a:t>
                      </a: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ләнең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гореф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гадәтләре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һәм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йолалары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балаларны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тәрбияләү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нигезе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ци-пальн</a:t>
                      </a: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Федераль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дәүләт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белем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бирү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стандартлары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шартларында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дәрестән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тыш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эшчәнлекне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оештыру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(“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Әкияттә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кунакта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”)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584176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2.</a:t>
                      </a:r>
                      <a:endParaRPr lang="ru-RU" sz="1600" b="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[җ]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авазы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en-US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җ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хәрефе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пальный</a:t>
                      </a:r>
                      <a:endParaRPr lang="ru-RU" sz="1600" b="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t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Открытый урок в рамках семинара для молодых учителей по теме “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«Системно-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деятельностный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подход как основа по формированию и развитию основных компетенций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учащихся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tt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проведенного на базе МБОУ “Рыбно- Слободская СОШ №</a:t>
                      </a: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2”</a:t>
                      </a:r>
                      <a:endParaRPr lang="ru-RU" sz="1600" b="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</a:tr>
              <a:tr h="248541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3.</a:t>
                      </a:r>
                      <a:endParaRPr lang="ru-RU" sz="1600" b="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Муса </a:t>
                      </a:r>
                      <a:r>
                        <a:rPr lang="tt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Җәлил-бөек шагыйр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ь»-</a:t>
                      </a:r>
                      <a:r>
                        <a:rPr lang="ru-RU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дәрес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викторина</a:t>
                      </a:r>
                      <a:endParaRPr lang="tt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пальный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b="0" i="1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Открытый урок в рамках семинара для молодых учителей </a:t>
                      </a:r>
                      <a:endParaRPr lang="ru-RU" sz="1600" b="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79512" y="92091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</a:pPr>
            <a:r>
              <a:rPr lang="ru-RU" sz="28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Үткәрелгән</a:t>
            </a:r>
            <a:r>
              <a:rPr lang="ru-RU" sz="28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ачык</a:t>
            </a:r>
            <a:r>
              <a:rPr lang="ru-RU" sz="28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дәресләр</a:t>
            </a:r>
            <a:r>
              <a:rPr lang="ru-RU" sz="28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8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чаралар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87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374302"/>
              </p:ext>
            </p:extLst>
          </p:nvPr>
        </p:nvGraphicFramePr>
        <p:xfrm>
          <a:off x="323528" y="1196751"/>
          <a:ext cx="8640031" cy="4523152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779019"/>
                <a:gridCol w="1770498"/>
                <a:gridCol w="1274758"/>
                <a:gridCol w="3583338"/>
                <a:gridCol w="1232418"/>
              </a:tblGrid>
              <a:tr h="1493440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</a:rPr>
                        <a:t>№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</a:rPr>
                        <a:t>Тема, класс (группа, курс)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+mn-lt"/>
                          <a:ea typeface="Times New Roman"/>
                          <a:cs typeface="Times New Roman" pitchFamily="18" charset="0"/>
                        </a:rPr>
                        <a:t>Уровень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</a:rPr>
                        <a:t>Вид, тематика, место проведения методического мероприятия, в рамках которого проводилось открытый урок, занятие, мероприятие </a:t>
                      </a:r>
                      <a:endParaRPr lang="ru-RU" sz="1600" b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n-lt"/>
                        </a:rPr>
                        <a:t>Дата</a:t>
                      </a:r>
                      <a:endParaRPr lang="ru-RU" sz="1600" b="1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tt-RU" sz="1600" b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4.</a:t>
                      </a:r>
                      <a:endParaRPr lang="ru-RU" sz="1600" b="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t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“Җиде кәҗә бәтие” әкиятен сәхнәләштерү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уници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пальный</a:t>
                      </a:r>
                      <a:endParaRPr lang="ru-RU" sz="1600" b="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t-RU" sz="1600" b="0" i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Внеурочное</a:t>
                      </a:r>
                      <a:r>
                        <a:rPr lang="tt-RU" sz="1600" b="0" i="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мероприятие, посвя</a:t>
                      </a:r>
                      <a:r>
                        <a:rPr lang="ru-RU" sz="1600" b="0" i="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щенное ко дню родного языка</a:t>
                      </a:r>
                      <a:endParaRPr lang="ru-RU" sz="1600" b="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tt-RU" sz="1600" dirty="0" smtClean="0">
                          <a:effectLst/>
                          <a:latin typeface="+mn-lt"/>
                        </a:rPr>
                        <a:t>201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7</a:t>
                      </a:r>
                      <a:endParaRPr lang="ru-RU" sz="1600" b="0" i="1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5</a:t>
                      </a:r>
                      <a:r>
                        <a:rPr lang="ru-RU" sz="1600" dirty="0" smtClean="0">
                          <a:effectLst/>
                          <a:latin typeface="+mn-lt"/>
                        </a:rPr>
                        <a:t>.</a:t>
                      </a:r>
                      <a:endParaRPr lang="ru-RU" sz="1600" b="0" i="1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t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Тамчы-шоу интеллектуал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ь</a:t>
                      </a:r>
                      <a:r>
                        <a:rPr lang="en-US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tt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уен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</a:t>
                      </a: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ци-пальный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Внеурочное мероприятие по творчеству татарских писателей</a:t>
                      </a: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</a:rPr>
                        <a:t>201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7</a:t>
                      </a:r>
                      <a:endParaRPr lang="ru-RU" sz="1600" i="1" dirty="0">
                        <a:effectLst/>
                        <a:latin typeface="+mn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tt-RU" sz="1600" b="0" i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t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Табигать</a:t>
                      </a:r>
                      <a:r>
                        <a:rPr lang="tt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балалары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муници-пальный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Внеурочное мероприятие ко дню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рождению  Г.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Тукая»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600" i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60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31092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+mn-lt"/>
                        </a:rPr>
                        <a:t>7</a:t>
                      </a:r>
                      <a:r>
                        <a:rPr lang="ru-RU" sz="1600" dirty="0" smtClean="0">
                          <a:effectLst/>
                          <a:latin typeface="+mn-lt"/>
                        </a:rPr>
                        <a:t>.</a:t>
                      </a:r>
                      <a:endParaRPr lang="ru-RU" sz="1600" b="0" dirty="0">
                        <a:effectLst/>
                        <a:latin typeface="+mn-lt"/>
                        <a:ea typeface="Times New Roman"/>
                        <a:cs typeface="Times New Roman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r>
                        <a:rPr lang="tt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Р.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tt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Вәлиева “ Яңа көрәк”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tt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әсәренә анализ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marL="179705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муници-пальный</a:t>
                      </a:r>
                      <a:endParaRPr lang="ru-RU" sz="1800" b="0" i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endParaRPr lang="tt-RU" sz="1600" b="0" i="1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3705225" algn="l"/>
                        </a:tabLst>
                      </a:pPr>
                      <a:r>
                        <a:rPr lang="tt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Открытый урок в рамках семинара для учителей</a:t>
                      </a:r>
                      <a:r>
                        <a:rPr lang="tt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родного языка</a:t>
                      </a:r>
                      <a:endParaRPr lang="ru-RU" sz="1600" b="0" i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9964" marR="39964" marT="0" marB="0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tt-RU" sz="1600" dirty="0" smtClean="0">
                          <a:effectLst/>
                          <a:latin typeface="+mn-lt"/>
                        </a:rPr>
                        <a:t>201</a:t>
                      </a:r>
                      <a:r>
                        <a:rPr lang="en-US" sz="1600" dirty="0" smtClean="0">
                          <a:effectLst/>
                          <a:latin typeface="+mn-lt"/>
                        </a:rPr>
                        <a:t>9</a:t>
                      </a:r>
                      <a:endParaRPr lang="ru-RU" sz="1600" b="0" i="1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39964" marR="39964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27584" y="188641"/>
            <a:ext cx="720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algn="ctr"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</a:pPr>
            <a:r>
              <a:rPr lang="ru-RU" sz="28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Үткәрелгән</a:t>
            </a:r>
            <a:r>
              <a:rPr lang="ru-RU" sz="28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ачык</a:t>
            </a:r>
            <a:r>
              <a:rPr lang="ru-RU" sz="28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дәресләр</a:t>
            </a:r>
            <a:r>
              <a:rPr lang="ru-RU" sz="28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2800" b="1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чаралар</a:t>
            </a:r>
            <a:endParaRPr lang="ru-RU" sz="2800" b="1" dirty="0" smtClean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ea typeface="Calibri" pitchFamily="34" charset="0"/>
              <a:cs typeface="Times New Roman" pitchFamily="18" charset="0"/>
            </a:endParaRPr>
          </a:p>
          <a:p>
            <a:pPr lvl="2" algn="ctr"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</a:pP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57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776079"/>
              </p:ext>
            </p:extLst>
          </p:nvPr>
        </p:nvGraphicFramePr>
        <p:xfrm>
          <a:off x="107504" y="908720"/>
          <a:ext cx="8917415" cy="4539249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1031767"/>
                <a:gridCol w="1916139"/>
                <a:gridCol w="1916139"/>
                <a:gridCol w="2936539"/>
                <a:gridCol w="1116831"/>
              </a:tblGrid>
              <a:tr h="973089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№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Тема выступления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Уровень  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Тема семинара, кем и для кого организован, место проведения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Дата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tt-RU" sz="1800" dirty="0" smtClean="0">
                          <a:effectLst/>
                        </a:rPr>
                        <a:t>1.</a:t>
                      </a:r>
                      <a:endParaRPr lang="ru-RU" sz="1800" dirty="0">
                        <a:effectLst/>
                      </a:endParaRPr>
                    </a:p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t-RU" sz="1800" dirty="0" smtClean="0">
                          <a:effectLst/>
                        </a:rPr>
                        <a:t>Туган телем </a:t>
                      </a:r>
                      <a:r>
                        <a:rPr lang="tt-RU" sz="1800" dirty="0">
                          <a:effectLst/>
                        </a:rPr>
                        <a:t>– иркә </a:t>
                      </a:r>
                      <a:r>
                        <a:rPr lang="tt-RU" sz="1800" dirty="0" smtClean="0">
                          <a:effectLst/>
                        </a:rPr>
                        <a:t>гөлем</a:t>
                      </a:r>
                      <a:endParaRPr lang="ru-RU" sz="180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t-RU" sz="1800" dirty="0" smtClean="0">
                          <a:effectLst/>
                        </a:rPr>
                        <a:t>межрегиональ- ный 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tt-RU" sz="1800" dirty="0">
                          <a:effectLst/>
                        </a:rPr>
                        <a:t>Для учителей татарского языка и литературы на   семинаре по теме: “Әдәп төбе – матур гадәт”   на  базе МБОУ </a:t>
                      </a:r>
                      <a:r>
                        <a:rPr lang="tt-RU" sz="1800" dirty="0" smtClean="0">
                          <a:effectLst/>
                        </a:rPr>
                        <a:t>«Верхне</a:t>
                      </a:r>
                      <a:r>
                        <a:rPr lang="tt-RU" sz="1800" baseline="0" dirty="0" smtClean="0">
                          <a:effectLst/>
                        </a:rPr>
                        <a:t> </a:t>
                      </a:r>
                      <a:r>
                        <a:rPr lang="tt-RU" sz="1800" dirty="0" smtClean="0">
                          <a:effectLst/>
                        </a:rPr>
                        <a:t>- Тимерлековская </a:t>
                      </a:r>
                      <a:r>
                        <a:rPr lang="tt-RU" sz="1800" dirty="0">
                          <a:effectLst/>
                        </a:rPr>
                        <a:t>СОШ»</a:t>
                      </a:r>
                      <a:endParaRPr lang="ru-RU" sz="180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tt-RU" sz="1800" dirty="0" smtClean="0">
                          <a:effectLst/>
                        </a:rPr>
                        <a:t>2015</a:t>
                      </a:r>
                      <a:r>
                        <a:rPr lang="tt-RU" sz="1800" dirty="0">
                          <a:effectLst/>
                        </a:rPr>
                        <a:t> 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281" marR="64281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tt-RU" sz="1800" dirty="0">
                          <a:effectLst/>
                        </a:rPr>
                        <a:t>2</a:t>
                      </a:r>
                      <a:r>
                        <a:rPr lang="tt-RU" sz="1800" dirty="0" smtClean="0">
                          <a:effectLst/>
                        </a:rPr>
                        <a:t>.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281" marR="64281" marT="0" marB="0"/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tt-RU" sz="1800" dirty="0" smtClean="0">
                          <a:effectLst/>
                        </a:rPr>
                        <a:t>Әдәбият </a:t>
                      </a:r>
                      <a:r>
                        <a:rPr lang="tt-RU" sz="1800" dirty="0">
                          <a:effectLst/>
                        </a:rPr>
                        <a:t>дәресләрендә әхлак </a:t>
                      </a:r>
                      <a:r>
                        <a:rPr lang="tt-RU" sz="1800" dirty="0" smtClean="0">
                          <a:effectLst/>
                        </a:rPr>
                        <a:t>тәрбиясе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281" marR="64281" marT="0" marB="0"/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tt-RU" sz="1800" dirty="0">
                          <a:effectLst/>
                        </a:rPr>
                        <a:t>м</a:t>
                      </a:r>
                      <a:r>
                        <a:rPr lang="tt-RU" sz="1800" dirty="0" smtClean="0">
                          <a:effectLst/>
                        </a:rPr>
                        <a:t>униципальный</a:t>
                      </a:r>
                      <a:endParaRPr lang="ru-RU" sz="18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</a:p>
                  </a:txBody>
                  <a:tcPr marL="64281" marR="64281" marT="0" marB="0"/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tt-RU" sz="1800" dirty="0">
                          <a:effectLst/>
                        </a:rPr>
                        <a:t>Для учителей татарского языка и литературы</a:t>
                      </a:r>
                      <a:r>
                        <a:rPr lang="ru-RU" sz="1800" dirty="0">
                          <a:effectLst/>
                        </a:rPr>
                        <a:t> на   семинаре по теме: «</a:t>
                      </a:r>
                      <a:r>
                        <a:rPr lang="tt-RU" sz="1800" dirty="0">
                          <a:effectLst/>
                        </a:rPr>
                        <a:t>Рус төркемнәрендә  әхлак тәрбиясе”</a:t>
                      </a:r>
                      <a:r>
                        <a:rPr lang="ru-RU" sz="1800" dirty="0">
                          <a:effectLst/>
                        </a:rPr>
                        <a:t> на  базе МБОУ «Рыбно-Слободская СОШ №2» 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281" marR="64281" marT="0" marB="0"/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</a:t>
                      </a:r>
                      <a:r>
                        <a:rPr lang="en-US" sz="1800" dirty="0" smtClean="0">
                          <a:effectLst/>
                        </a:rPr>
                        <a:t>8</a:t>
                      </a:r>
                      <a:endParaRPr lang="ru-RU" sz="18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281" marR="64281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19672" y="188640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СЕМИНАРЛАР </a:t>
            </a:r>
            <a:r>
              <a:rPr lang="ru-RU" sz="24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ҮТКӘРҮ, КАТНАШУ</a:t>
            </a:r>
            <a:endParaRPr lang="ru-RU" sz="2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31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082382"/>
              </p:ext>
            </p:extLst>
          </p:nvPr>
        </p:nvGraphicFramePr>
        <p:xfrm>
          <a:off x="35496" y="562925"/>
          <a:ext cx="9073008" cy="43586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36104"/>
                <a:gridCol w="1893100"/>
                <a:gridCol w="1531021"/>
                <a:gridCol w="3618777"/>
                <a:gridCol w="1094006"/>
              </a:tblGrid>
              <a:tr h="1019472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22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Чыгыш</a:t>
                      </a: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темасы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  <a:tc>
                  <a:txBody>
                    <a:bodyPr/>
                    <a:lstStyle/>
                    <a:p>
                      <a:pPr marL="0" algn="just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конференции,  кем организована, для каких категорий работников образования проведена, место проведения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</a:t>
                      </a:r>
                      <a:endParaRPr lang="ru-RU" sz="2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</a:tr>
              <a:tr h="2523514">
                <a:tc>
                  <a:txBody>
                    <a:bodyPr/>
                    <a:lstStyle/>
                    <a:p>
                      <a:pPr marL="457200"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ФГОС </a:t>
                      </a: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шартларын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да татар теле </a:t>
                      </a: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һәм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әдәбиятын</a:t>
                      </a:r>
                      <a:r>
                        <a:rPr lang="ru-RU" sz="2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aseline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укытуның</a:t>
                      </a:r>
                      <a:r>
                        <a:rPr lang="ru-RU" sz="2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aseline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сыйфатын</a:t>
                      </a:r>
                      <a:r>
                        <a:rPr lang="ru-RU" sz="22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200" baseline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камилләш-терү</a:t>
                      </a: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22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Республи-канский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учителей татарского языка и литературы   семинар на  базе КФУ</a:t>
                      </a:r>
                      <a:endParaRPr lang="ru-RU" sz="22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  <a:tc>
                  <a:txBody>
                    <a:bodyPr/>
                    <a:lstStyle/>
                    <a:p>
                      <a:pPr marL="0" algn="l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22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6415" marR="46415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62525" y="52957"/>
            <a:ext cx="5556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Конференцияләрдә</a:t>
            </a:r>
            <a:r>
              <a:rPr lang="ru-RU" sz="28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8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чыгышлар</a:t>
            </a:r>
            <a:endParaRPr lang="ru-RU" sz="28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9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DreaWolf\Рабочий стол\Дипломы на ГРАНТ\Отсканировано 06.05.2011 11-10 (4)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90046" y="929101"/>
            <a:ext cx="4174366" cy="5802038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</p:pic>
      <p:pic>
        <p:nvPicPr>
          <p:cNvPr id="3074" name="Picture 2" descr="C:\Users\Yumi\Desktop\ПОРТ\Фотки\10 - 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57" y="899108"/>
            <a:ext cx="4262355" cy="5802038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38484" y="-24222"/>
            <a:ext cx="59046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Публикациял</a:t>
            </a:r>
            <a:r>
              <a:rPr lang="tt-RU" sz="54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ә</a:t>
            </a:r>
            <a:r>
              <a:rPr lang="ru-RU" sz="5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</a:t>
            </a:r>
            <a:endParaRPr lang="ru-RU" sz="5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144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605" y="1268760"/>
            <a:ext cx="903649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Статья по теме «Бөек Ватан сугышы көннәре мәңге хәтердә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!”,</a:t>
            </a:r>
            <a:r>
              <a:rPr lang="en-US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</a:t>
            </a:r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республиканской научной  конференции «Я помню! Я горжусь!», Казань: «Деловая полиграфия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r>
              <a:rPr lang="en-US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2015;</a:t>
            </a:r>
          </a:p>
          <a:p>
            <a:endParaRPr lang="ru-RU" sz="2200" dirty="0">
              <a:ln w="18000">
                <a:solidFill>
                  <a:srgbClr val="0070C0"/>
                </a:solidFill>
                <a:prstDash val="solid"/>
                <a:miter lim="800000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2). «Әдәпле – әхлаклы камил шәхес тәрбияләү – милләтебезнең төп бурычы”, материалы республиканской научной конференции “«Әдәпле – әхлаклы камил шәхес тәрбияләү – милләтебезнең төп бурычы”, Казань. «Деловая полиграфия», 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2016;</a:t>
            </a:r>
          </a:p>
          <a:p>
            <a:endParaRPr lang="ru-RU" sz="2200" dirty="0">
              <a:ln w="18000">
                <a:solidFill>
                  <a:srgbClr val="0070C0"/>
                </a:solidFill>
                <a:prstDash val="solid"/>
                <a:miter lim="800000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3). “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Күңелләрдә </a:t>
            </a:r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Тукай”, публикация  в  газете “Авыл офыклары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2015 </a:t>
            </a:r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г, №35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2200" dirty="0">
              <a:ln w="18000">
                <a:solidFill>
                  <a:srgbClr val="0070C0"/>
                </a:solidFill>
                <a:prstDash val="solid"/>
                <a:miter lim="800000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 </a:t>
            </a:r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“Минем шигырьләрем”, 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брошюра </a:t>
            </a:r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“Илһам чишмәсе”, издана по рекомендации ТГГПУ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«</a:t>
            </a:r>
            <a:r>
              <a:rPr lang="tt-RU" sz="2200" dirty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Деловая полиграфия», 2012 г</a:t>
            </a:r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tt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“Кирәкми безгә сугыш”, брошюра “Алиш эзләреннән”, Казан</a:t>
            </a:r>
            <a:r>
              <a:rPr lang="ru-RU" sz="2200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ь, «Деловая полиграфия» 2018.</a:t>
            </a:r>
            <a:endParaRPr lang="ru-RU" sz="2200" dirty="0">
              <a:ln w="18000">
                <a:solidFill>
                  <a:srgbClr val="0070C0"/>
                </a:solidFill>
                <a:prstDash val="solid"/>
                <a:miter lim="800000"/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5771"/>
            <a:ext cx="59046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Публикациял</a:t>
            </a:r>
            <a:r>
              <a:rPr lang="tt-RU" sz="54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ә</a:t>
            </a:r>
            <a:r>
              <a:rPr lang="ru-RU" sz="5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</a:t>
            </a:r>
            <a:endParaRPr lang="ru-RU" sz="54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350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alena-vysotskaya.ru/images/000/DSC1000892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 descr="http://alena-vysotskaya.ru/images/000/DSC10008920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AutoShape 6" descr="http://alena-vysotskaya.ru/images/000/DSC100089202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056" name="Picture 8" descr="https://hostingkartinok.com/uploads/images/2011/08/0451be0449b19a602d8d5a5d162519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65" y="7938"/>
            <a:ext cx="9151965" cy="689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47637" y="2022099"/>
            <a:ext cx="68407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32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Соңгы 3 елда узган фәнни-гамәли </a:t>
            </a:r>
            <a:r>
              <a:rPr lang="tt-RU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конференцияләрдә, олимпиадаларда </a:t>
            </a:r>
            <a:r>
              <a:rPr lang="tt-RU" sz="32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һәм конкурсларда алган призлы урыннар:</a:t>
            </a:r>
            <a:endParaRPr lang="ru-RU" sz="32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15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188640"/>
            <a:ext cx="8352928" cy="12241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t-RU" sz="400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lt"/>
              </a:rPr>
              <a:t>Эчтәлек</a:t>
            </a:r>
            <a:endParaRPr lang="ru-RU" sz="4000" b="1" dirty="0">
              <a:ln w="3155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628800"/>
            <a:ext cx="88204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Бүлек </a:t>
            </a:r>
            <a:r>
              <a:rPr lang="en-US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ru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</a:t>
            </a:r>
            <a:r>
              <a:rPr lang="ru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турында</a:t>
            </a:r>
            <a:r>
              <a:rPr lang="ru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гомуми</a:t>
            </a:r>
            <a:r>
              <a:rPr lang="ru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мәгъ</a:t>
            </a:r>
            <a:r>
              <a:rPr lang="tt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лүмат</a:t>
            </a:r>
            <a:r>
              <a:rPr lang="ru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tt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t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tt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шәхси мәг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ъ</a:t>
            </a:r>
            <a:r>
              <a:rPr lang="tt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лүматлар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tt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нөс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tt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әсе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tt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цияне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күтәрү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турында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 </a:t>
            </a:r>
            <a:r>
              <a:rPr lang="tt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нөс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tt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әсе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tt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үлек </a:t>
            </a:r>
            <a:r>
              <a:rPr lang="en-US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tt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Педагогик эшчәнлек нәтиҗәләре</a:t>
            </a:r>
            <a:r>
              <a:rPr lang="ru-RU" sz="2400" dirty="0">
                <a:ln>
                  <a:solidFill>
                    <a:srgbClr val="00206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tt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фән буенча укучыларның өлгереш нәтиҗәләре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tt-RU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укытучының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еллык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эшчәнлеген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чагыштырган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анализы; 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укучыларның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мәктәп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республика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күләмендә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үткәрелгән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олимпиада,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конкурсларда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катнашуы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төрле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иҗади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конкурсларда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катнашу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семинарлар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түгәрәк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өстәл»ләр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-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класслар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оештыру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катнашу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293361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104774"/>
              </p:ext>
            </p:extLst>
          </p:nvPr>
        </p:nvGraphicFramePr>
        <p:xfrm>
          <a:off x="467544" y="516742"/>
          <a:ext cx="7937579" cy="4616532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456385"/>
                <a:gridCol w="1224136"/>
                <a:gridCol w="1935172"/>
                <a:gridCol w="1321886"/>
              </a:tblGrid>
              <a:tr h="9204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Конкурс </a:t>
                      </a:r>
                      <a:r>
                        <a:rPr lang="ru-RU" sz="1800" b="1" dirty="0" err="1" smtClean="0">
                          <a:effectLst/>
                        </a:rPr>
                        <a:t>чарасы</a:t>
                      </a:r>
                      <a:r>
                        <a:rPr lang="ru-RU" sz="1800" b="1" dirty="0" smtClean="0">
                          <a:effectLst/>
                        </a:rPr>
                        <a:t>, </a:t>
                      </a:r>
                      <a:r>
                        <a:rPr lang="ru-RU" sz="1800" b="1" dirty="0" err="1" smtClean="0">
                          <a:effectLst/>
                        </a:rPr>
                        <a:t>исеме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effectLst/>
                        </a:rPr>
                        <a:t>Катнашу</a:t>
                      </a:r>
                      <a:r>
                        <a:rPr lang="ru-RU" sz="1800" b="1" dirty="0" smtClean="0">
                          <a:effectLst/>
                        </a:rPr>
                        <a:t> </a:t>
                      </a:r>
                      <a:r>
                        <a:rPr lang="ru-RU" sz="1800" b="1" dirty="0" err="1" smtClean="0">
                          <a:effectLst/>
                        </a:rPr>
                        <a:t>елы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Ф.И.О. участника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Результат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</a:tr>
              <a:tr h="6313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Всероссийский конкурс юных писателей "</a:t>
                      </a:r>
                      <a:r>
                        <a:rPr lang="ru-RU" sz="1800" dirty="0" err="1">
                          <a:effectLst/>
                        </a:rPr>
                        <a:t>Илһам</a:t>
                      </a:r>
                      <a:r>
                        <a:rPr lang="ru-RU" sz="1800" dirty="0">
                          <a:effectLst/>
                        </a:rPr>
                        <a:t>"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t-RU" sz="1800" dirty="0" smtClean="0">
                          <a:effectLst/>
                        </a:rPr>
                        <a:t>2018</a:t>
                      </a:r>
                      <a:endParaRPr lang="ru-RU" sz="1800" b="0" i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800" dirty="0">
                          <a:effectLst/>
                        </a:rPr>
                        <a:t>Хабибуллин </a:t>
                      </a:r>
                      <a:r>
                        <a:rPr lang="tt-RU" sz="1800" dirty="0" smtClean="0">
                          <a:effectLst/>
                        </a:rPr>
                        <a:t>Инсаф</a:t>
                      </a:r>
                      <a:endParaRPr lang="ru-RU" sz="1800" b="0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Участие</a:t>
                      </a:r>
                      <a:endParaRPr lang="ru-RU" sz="1800" b="0" i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</a:tr>
              <a:tr h="87324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II</a:t>
                      </a:r>
                      <a:r>
                        <a:rPr lang="tt-RU" sz="1800" dirty="0">
                          <a:effectLst/>
                        </a:rPr>
                        <a:t> научно-исследовател</a:t>
                      </a:r>
                      <a:r>
                        <a:rPr lang="ru-RU" sz="1800" dirty="0" err="1" smtClean="0">
                          <a:effectLst/>
                        </a:rPr>
                        <a:t>ьское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чтение учащихся и студентов имени </a:t>
                      </a:r>
                      <a:r>
                        <a:rPr lang="ru-RU" sz="1800" dirty="0" smtClean="0">
                          <a:effectLst/>
                        </a:rPr>
                        <a:t>Г.</a:t>
                      </a: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ru-RU" sz="1800" dirty="0" err="1" smtClean="0">
                          <a:effectLst/>
                        </a:rPr>
                        <a:t>Каюма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2018</a:t>
                      </a:r>
                      <a:endParaRPr lang="ru-RU" sz="1800" b="0" i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800" dirty="0">
                          <a:effectLst/>
                        </a:rPr>
                        <a:t>Хабибуллин </a:t>
                      </a:r>
                      <a:r>
                        <a:rPr lang="tt-RU" sz="1800" dirty="0" smtClean="0">
                          <a:effectLst/>
                        </a:rPr>
                        <a:t>Камиль</a:t>
                      </a:r>
                      <a:endParaRPr lang="ru-RU" sz="1800" b="0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Участие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0" i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</a:tr>
              <a:tr h="88878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II</a:t>
                      </a:r>
                      <a:r>
                        <a:rPr lang="tt-RU" sz="1800" dirty="0">
                          <a:effectLst/>
                        </a:rPr>
                        <a:t> научно-исследовател</a:t>
                      </a:r>
                      <a:r>
                        <a:rPr lang="ru-RU" sz="1800" dirty="0" err="1" smtClean="0">
                          <a:effectLst/>
                        </a:rPr>
                        <a:t>ьск</a:t>
                      </a:r>
                      <a:r>
                        <a:rPr lang="tt-RU" sz="1800" dirty="0" smtClean="0">
                          <a:effectLst/>
                        </a:rPr>
                        <a:t>ое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чтение учащихся и студентов имени Г</a:t>
                      </a:r>
                      <a:r>
                        <a:rPr lang="ru-RU" sz="1800" dirty="0" smtClean="0">
                          <a:effectLst/>
                        </a:rPr>
                        <a:t>. </a:t>
                      </a:r>
                      <a:r>
                        <a:rPr lang="ru-RU" sz="1800" dirty="0" err="1" smtClean="0">
                          <a:effectLst/>
                        </a:rPr>
                        <a:t>Каюм</a:t>
                      </a:r>
                      <a:r>
                        <a:rPr lang="ru-RU" sz="1800" dirty="0" err="1">
                          <a:effectLst/>
                        </a:rPr>
                        <a:t>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tabLst>
                          <a:tab pos="3705225" algn="l"/>
                        </a:tabLst>
                      </a:pPr>
                      <a:endParaRPr lang="ru-RU" sz="18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tabLst>
                          <a:tab pos="3705225" algn="l"/>
                        </a:tabLst>
                      </a:pPr>
                      <a:r>
                        <a:rPr lang="ru-RU" sz="1800" dirty="0" smtClean="0">
                          <a:effectLst/>
                        </a:rPr>
                        <a:t>2018</a:t>
                      </a:r>
                      <a:endParaRPr lang="ru-RU" sz="1800" b="0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800" dirty="0">
                          <a:effectLst/>
                        </a:rPr>
                        <a:t>Хабибуллин </a:t>
                      </a:r>
                      <a:r>
                        <a:rPr lang="tt-RU" sz="1800" dirty="0" smtClean="0">
                          <a:effectLst/>
                        </a:rPr>
                        <a:t>Инсаф</a:t>
                      </a:r>
                      <a:endParaRPr lang="ru-RU" sz="1800" b="0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/>
                        <a:t>Сертифи</a:t>
                      </a:r>
                      <a:r>
                        <a:rPr lang="en-US" sz="1800" dirty="0" smtClean="0"/>
                        <a:t>-</a:t>
                      </a:r>
                      <a:r>
                        <a:rPr lang="ru-RU" sz="1800" dirty="0" smtClean="0"/>
                        <a:t>кат</a:t>
                      </a:r>
                      <a:endParaRPr lang="ru-RU" sz="18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73" marR="59773" marT="0" marB="0"/>
                </a:tc>
              </a:tr>
              <a:tr h="129545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t-RU" sz="180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1800" dirty="0" err="1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жрегиональный</a:t>
                      </a:r>
                      <a:r>
                        <a:rPr lang="ru-RU" sz="180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конкурс, посвящённый творчеству</a:t>
                      </a:r>
                      <a:r>
                        <a:rPr lang="ru-RU" sz="1800" baseline="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поэта прозаика Р. </a:t>
                      </a:r>
                      <a:r>
                        <a:rPr lang="ru-RU" sz="1800" baseline="0" dirty="0" err="1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Газизова</a:t>
                      </a:r>
                      <a:r>
                        <a:rPr lang="ru-RU" sz="1800" baseline="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tabLst>
                          <a:tab pos="3705225" algn="l"/>
                        </a:tabLst>
                      </a:pPr>
                      <a:endParaRPr lang="en-US" sz="1800" b="0" i="0" dirty="0" smtClean="0"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tabLst>
                          <a:tab pos="3705225" algn="l"/>
                        </a:tabLst>
                      </a:pPr>
                      <a:endParaRPr lang="en-US" sz="1800" b="0" i="0" dirty="0" smtClean="0">
                        <a:effectLst/>
                        <a:latin typeface="+mj-lt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tabLst>
                          <a:tab pos="3705225" algn="l"/>
                        </a:tabLst>
                      </a:pPr>
                      <a:r>
                        <a:rPr lang="ru-RU" sz="1800" b="0" i="0" dirty="0" smtClean="0">
                          <a:effectLst/>
                          <a:latin typeface="+mj-lt"/>
                          <a:cs typeface="Times New Roman" pitchFamily="18" charset="0"/>
                        </a:rPr>
                        <a:t>2018</a:t>
                      </a:r>
                      <a:endParaRPr lang="ru-RU" sz="1800" b="0" i="0" dirty="0"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dirty="0" err="1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Гаффарова</a:t>
                      </a:r>
                      <a:r>
                        <a:rPr lang="ru-RU" sz="1800" b="0" i="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dirty="0" err="1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Руфина</a:t>
                      </a:r>
                      <a:endParaRPr lang="ru-RU" sz="1800" b="0" i="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dirty="0" smtClean="0">
                          <a:latin typeface="+mj-lt"/>
                          <a:cs typeface="Times New Roman" panose="02020603050405020304" pitchFamily="18" charset="0"/>
                        </a:rPr>
                        <a:t>Диплом 3 место</a:t>
                      </a:r>
                      <a:endParaRPr lang="ru-RU" sz="1800" b="0" i="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59773" marR="59773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0363" y="11663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Укучыларның</a:t>
            </a:r>
            <a:r>
              <a:rPr lang="ru-RU" sz="2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000" b="1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конкурсларда</a:t>
            </a:r>
            <a:r>
              <a:rPr lang="ru-RU" sz="2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, </a:t>
            </a:r>
            <a:r>
              <a:rPr lang="ru-RU" sz="2000" b="1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конференцияләрдә</a:t>
            </a:r>
            <a:r>
              <a:rPr lang="ru-RU" sz="2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0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катнашуы</a:t>
            </a:r>
            <a:r>
              <a:rPr lang="ru-RU" sz="2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1773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026921"/>
              </p:ext>
            </p:extLst>
          </p:nvPr>
        </p:nvGraphicFramePr>
        <p:xfrm>
          <a:off x="35496" y="1196752"/>
          <a:ext cx="9073008" cy="5204495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3556565"/>
                <a:gridCol w="1339979"/>
                <a:gridCol w="1584176"/>
                <a:gridCol w="1226567"/>
                <a:gridCol w="1365721"/>
              </a:tblGrid>
              <a:tr h="17281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dirty="0" smtClean="0">
                          <a:effectLst/>
                        </a:rPr>
                        <a:t>V  научно-исследовательская конференция «Алиш эзләреннән»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endParaRPr lang="tt-RU" sz="18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r>
                        <a:rPr lang="tt-RU" sz="1800" dirty="0" smtClean="0">
                          <a:effectLst/>
                        </a:rPr>
                        <a:t>201</a:t>
                      </a:r>
                      <a:r>
                        <a:rPr lang="ru-RU" sz="1800" dirty="0" smtClean="0">
                          <a:effectLst/>
                        </a:rPr>
                        <a:t>8</a:t>
                      </a: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endParaRPr lang="ru-RU" sz="1800" b="0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dirty="0" smtClean="0">
                          <a:effectLst/>
                        </a:rPr>
                        <a:t>Хабибуллин Камиль</a:t>
                      </a:r>
                      <a:endParaRPr lang="ru-RU" sz="18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800" b="0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endParaRPr lang="ru-RU" sz="1800" b="0" i="0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r>
                        <a:rPr lang="ru-RU" sz="1800" b="0" i="0" dirty="0" smtClean="0">
                          <a:effectLst/>
                          <a:latin typeface="+mn-lt"/>
                          <a:cs typeface="Times New Roman" pitchFamily="18" charset="0"/>
                        </a:rPr>
                        <a:t>Меж-региональный</a:t>
                      </a:r>
                      <a:endParaRPr lang="ru-RU" sz="1800" b="0" i="0" dirty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Диплом.</a:t>
                      </a:r>
                      <a:r>
                        <a:rPr lang="ru-RU" sz="1800" baseline="0" dirty="0" smtClean="0"/>
                        <a:t> Лауреат</a:t>
                      </a:r>
                      <a:endParaRPr lang="ru-RU" sz="1800" dirty="0" smtClean="0"/>
                    </a:p>
                    <a:p>
                      <a:pPr algn="ctr">
                        <a:spcBef>
                          <a:spcPts val="600"/>
                        </a:spcBef>
                      </a:pPr>
                      <a:endParaRPr lang="ru-RU" sz="18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73" marR="59773" marT="0" marB="0"/>
                </a:tc>
              </a:tr>
              <a:tr h="156044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t-RU" sz="1800" dirty="0" smtClean="0">
                          <a:effectLst/>
                        </a:rPr>
                        <a:t>III Республиканская</a:t>
                      </a:r>
                      <a:endParaRPr lang="ru-RU" sz="1800" dirty="0" smtClean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t-RU" sz="1800" dirty="0" smtClean="0">
                          <a:effectLst/>
                        </a:rPr>
                        <a:t>научно-практическая конференция</a:t>
                      </a:r>
                      <a:endParaRPr lang="ru-RU" sz="1800" dirty="0" smtClean="0">
                        <a:effectLst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t-RU" sz="1800" dirty="0" smtClean="0">
                          <a:effectLst/>
                        </a:rPr>
                        <a:t>школы «Фәнсар» имени М.И. Махмутова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endParaRPr lang="tt-RU" sz="18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endParaRPr lang="tt-RU" sz="18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r>
                        <a:rPr lang="tt-RU" sz="1800" dirty="0" smtClean="0">
                          <a:effectLst/>
                        </a:rPr>
                        <a:t>2017</a:t>
                      </a:r>
                      <a:endParaRPr lang="ru-RU" sz="1800" dirty="0" smtClean="0">
                        <a:effectLst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endParaRPr lang="ru-RU" sz="1800" b="0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dirty="0" smtClean="0">
                          <a:effectLst/>
                        </a:rPr>
                        <a:t>Хабибуллин Камиль</a:t>
                      </a:r>
                      <a:endParaRPr lang="ru-RU" sz="18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800" b="0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endParaRPr lang="tt-RU" sz="1800" b="0" i="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endParaRPr lang="tt-RU" sz="1800" b="0" i="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r>
                        <a:rPr lang="tt-RU" sz="1800" b="0" i="0" dirty="0" smtClean="0">
                          <a:effectLst/>
                          <a:latin typeface="+mj-lt"/>
                          <a:cs typeface="Times New Roman" pitchFamily="18" charset="0"/>
                        </a:rPr>
                        <a:t>Республиканский</a:t>
                      </a:r>
                      <a:r>
                        <a:rPr lang="tt-RU" sz="1800" b="0" i="0" baseline="0" dirty="0" smtClean="0">
                          <a:effectLst/>
                          <a:latin typeface="+mj-lt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endParaRPr lang="ru-RU" sz="1800" b="0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ru-RU" sz="1800" dirty="0" err="1" smtClean="0"/>
                        <a:t>Таныклык</a:t>
                      </a:r>
                      <a:endParaRPr lang="ru-RU" sz="18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73" marR="59773" marT="0" marB="0"/>
                </a:tc>
              </a:tr>
              <a:tr h="18564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kern="1200" dirty="0" smtClean="0">
                          <a:effectLst/>
                        </a:rPr>
                        <a:t>Курай татарныкымы,</a:t>
                      </a:r>
                      <a:r>
                        <a:rPr lang="tt-RU" sz="1800" kern="1200" baseline="0" dirty="0" smtClean="0">
                          <a:effectLst/>
                        </a:rPr>
                        <a:t> </a:t>
                      </a:r>
                      <a:r>
                        <a:rPr lang="tt-RU" sz="1800" kern="1200" dirty="0" smtClean="0">
                          <a:effectLst/>
                        </a:rPr>
                        <a:t>әллә...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r>
                        <a:rPr lang="ru-RU" sz="1800" dirty="0" smtClean="0">
                          <a:effectLst/>
                        </a:rPr>
                        <a:t>2018</a:t>
                      </a:r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endParaRPr lang="ru-RU" sz="1800" b="0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>
                          <a:effectLst/>
                        </a:rPr>
                        <a:t>Минневалиев</a:t>
                      </a:r>
                      <a:r>
                        <a:rPr lang="ru-RU" sz="1800" dirty="0" smtClean="0">
                          <a:effectLst/>
                        </a:rPr>
                        <a:t> </a:t>
                      </a:r>
                      <a:r>
                        <a:rPr lang="ru-RU" sz="1800" dirty="0" err="1" smtClean="0">
                          <a:effectLst/>
                        </a:rPr>
                        <a:t>Азат</a:t>
                      </a:r>
                      <a:endParaRPr lang="ru-RU" sz="18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endParaRPr lang="ru-RU" sz="1800" b="0" i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r>
                        <a:rPr lang="ru-RU" sz="1800" dirty="0" err="1" smtClean="0"/>
                        <a:t>Муници</a:t>
                      </a:r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r>
                        <a:rPr lang="ru-RU" sz="1800" dirty="0" err="1" smtClean="0"/>
                        <a:t>пальный</a:t>
                      </a:r>
                      <a:endParaRPr lang="ru-RU" sz="1800" dirty="0" smtClean="0"/>
                    </a:p>
                    <a:p>
                      <a:pPr algn="ctr">
                        <a:lnSpc>
                          <a:spcPts val="1200"/>
                        </a:lnSpc>
                        <a:spcBef>
                          <a:spcPts val="600"/>
                        </a:spcBef>
                        <a:tabLst>
                          <a:tab pos="3705225" algn="l"/>
                        </a:tabLst>
                      </a:pPr>
                      <a:endParaRPr lang="ru-RU" sz="1800" b="0" i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9773" marR="59773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Призер</a:t>
                      </a:r>
                    </a:p>
                    <a:p>
                      <a:pPr algn="ctr">
                        <a:spcBef>
                          <a:spcPts val="600"/>
                        </a:spcBef>
                      </a:pPr>
                      <a:endParaRPr lang="ru-RU" sz="1800" b="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773" marR="59773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173" y="316687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Укучыларның</a:t>
            </a:r>
            <a:r>
              <a:rPr lang="ru-RU" sz="2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000" b="1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конкурсларда</a:t>
            </a:r>
            <a:r>
              <a:rPr lang="ru-RU" sz="2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, </a:t>
            </a:r>
            <a:r>
              <a:rPr lang="ru-RU" sz="2000" b="1" dirty="0" err="1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конференцияләрдә</a:t>
            </a:r>
            <a:r>
              <a:rPr lang="ru-RU" sz="2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000" b="1" dirty="0" err="1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катнашуы</a:t>
            </a:r>
            <a:r>
              <a:rPr lang="ru-RU" sz="2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77911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9203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705225" algn="l"/>
              </a:tabLst>
            </a:pPr>
            <a:r>
              <a:rPr lang="ru-RU" sz="32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Укучыларның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 республика </a:t>
            </a:r>
            <a:r>
              <a:rPr lang="ru-RU" sz="32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олимпиадасының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32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муниципаль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32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этабында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32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катнашуы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:</a:t>
            </a:r>
            <a:endParaRPr lang="ru-RU" sz="32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419379"/>
              </p:ext>
            </p:extLst>
          </p:nvPr>
        </p:nvGraphicFramePr>
        <p:xfrm>
          <a:off x="107504" y="1340768"/>
          <a:ext cx="8712968" cy="42153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8242"/>
                <a:gridCol w="2178242"/>
                <a:gridCol w="2178242"/>
                <a:gridCol w="2178242"/>
              </a:tblGrid>
              <a:tr h="102449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tabLst>
                          <a:tab pos="370522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n-lt"/>
                        </a:rPr>
                        <a:t>Предмет</a:t>
                      </a:r>
                      <a:endParaRPr lang="ru-RU" sz="1800" b="1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err="1" smtClean="0">
                          <a:effectLst/>
                          <a:latin typeface="+mn-lt"/>
                        </a:rPr>
                        <a:t>Катнашу</a:t>
                      </a:r>
                      <a:r>
                        <a:rPr lang="ru-RU" sz="1800" b="1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ru-RU" sz="1800" b="1" dirty="0" err="1" smtClean="0">
                          <a:effectLst/>
                          <a:latin typeface="+mn-lt"/>
                        </a:rPr>
                        <a:t>елы</a:t>
                      </a:r>
                      <a:endParaRPr lang="ru-RU" sz="1800" b="1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tabLst>
                          <a:tab pos="370522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n-lt"/>
                        </a:rPr>
                        <a:t>Ф.И.О. участника</a:t>
                      </a:r>
                      <a:endParaRPr lang="ru-RU" sz="1800" b="1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tabLst>
                          <a:tab pos="3705225" algn="l"/>
                        </a:tabLst>
                      </a:pPr>
                      <a:r>
                        <a:rPr lang="ru-RU" sz="1800" b="1" dirty="0" smtClean="0">
                          <a:effectLst/>
                          <a:latin typeface="+mn-lt"/>
                        </a:rPr>
                        <a:t>Результат</a:t>
                      </a:r>
                      <a:endParaRPr lang="ru-RU" sz="1800" b="1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4278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tt-RU" sz="1800" b="0" dirty="0" smtClean="0">
                          <a:effectLst/>
                          <a:latin typeface="+mn-lt"/>
                        </a:rPr>
                        <a:t>Татар теле</a:t>
                      </a:r>
                      <a:endParaRPr lang="ru-RU" sz="1800" b="0" dirty="0" smtClean="0"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  <a:latin typeface="+mn-lt"/>
                        </a:rPr>
                        <a:t>Хабибуллин </a:t>
                      </a:r>
                      <a:r>
                        <a:rPr lang="ru-RU" sz="1800" b="0" dirty="0" err="1" smtClean="0">
                          <a:effectLst/>
                          <a:latin typeface="+mn-lt"/>
                        </a:rPr>
                        <a:t>Камиль</a:t>
                      </a:r>
                      <a:endParaRPr lang="ru-RU" sz="1800" b="0" dirty="0" smtClean="0"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err="1" smtClean="0">
                          <a:effectLst/>
                          <a:latin typeface="+mn-lt"/>
                        </a:rPr>
                        <a:t>Җиңүче</a:t>
                      </a:r>
                      <a:endParaRPr lang="ru-RU" sz="1800" b="0" dirty="0">
                        <a:latin typeface="+mn-lt"/>
                      </a:endParaRPr>
                    </a:p>
                  </a:txBody>
                  <a:tcPr/>
                </a:tc>
              </a:tr>
              <a:tr h="675528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tt-RU" sz="1800" b="0" dirty="0" smtClean="0">
                          <a:effectLst/>
                          <a:latin typeface="+mn-lt"/>
                        </a:rPr>
                        <a:t>Татар теле</a:t>
                      </a:r>
                      <a:endParaRPr lang="ru-RU" sz="1800" b="0" dirty="0" smtClean="0"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b="0" dirty="0" smtClean="0">
                          <a:effectLst/>
                          <a:latin typeface="+mn-lt"/>
                        </a:rPr>
                        <a:t>2017</a:t>
                      </a:r>
                      <a:endParaRPr lang="ru-RU" sz="1800" b="0" dirty="0" smtClean="0">
                        <a:effectLst/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tabLst>
                          <a:tab pos="3705225" algn="l"/>
                        </a:tabLst>
                      </a:pPr>
                      <a:r>
                        <a:rPr lang="tt-RU" sz="1800" b="0" dirty="0" smtClean="0">
                          <a:effectLst/>
                          <a:latin typeface="+mn-lt"/>
                          <a:cs typeface="Times New Roman" pitchFamily="18" charset="0"/>
                        </a:rPr>
                        <a:t>Зиннуров Ясин</a:t>
                      </a:r>
                      <a:endParaRPr lang="ru-RU" sz="1800" b="0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effectLst/>
                          <a:latin typeface="+mn-lt"/>
                        </a:rPr>
                        <a:t>Призер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/>
                </a:tc>
              </a:tr>
              <a:tr h="9138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b="0" dirty="0" smtClean="0">
                          <a:effectLst/>
                          <a:latin typeface="+mn-lt"/>
                        </a:rPr>
                        <a:t>Татар теле</a:t>
                      </a:r>
                      <a:endParaRPr lang="ru-RU" sz="1800" b="0" dirty="0" smtClean="0">
                        <a:effectLst/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b="0" dirty="0" smtClean="0">
                          <a:effectLst/>
                          <a:latin typeface="+mn-lt"/>
                        </a:rPr>
                        <a:t>2018</a:t>
                      </a:r>
                      <a:endParaRPr lang="ru-RU" sz="1800" b="0" dirty="0" smtClean="0">
                        <a:effectLst/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r>
                        <a:rPr lang="tt-RU" sz="1800" b="0" dirty="0" smtClean="0">
                          <a:effectLst/>
                          <a:latin typeface="+mn-lt"/>
                          <a:cs typeface="Times New Roman" pitchFamily="18" charset="0"/>
                        </a:rPr>
                        <a:t>Зиннуров Ясин</a:t>
                      </a:r>
                      <a:endParaRPr lang="ru-RU" sz="1800" b="0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err="1" smtClean="0">
                          <a:effectLst/>
                          <a:latin typeface="+mn-lt"/>
                        </a:rPr>
                        <a:t>Җиңүче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2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b="0" dirty="0" smtClean="0">
                          <a:effectLst/>
                          <a:latin typeface="+mn-lt"/>
                        </a:rPr>
                        <a:t>Татар</a:t>
                      </a:r>
                      <a:r>
                        <a:rPr lang="tt-RU" sz="1800" b="0" baseline="0" dirty="0" smtClean="0">
                          <a:effectLst/>
                          <a:latin typeface="+mn-lt"/>
                        </a:rPr>
                        <a:t> әдәбияты</a:t>
                      </a:r>
                      <a:endParaRPr lang="ru-RU" sz="1800" b="0" dirty="0" smtClean="0">
                        <a:effectLst/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b="0" dirty="0" smtClean="0">
                          <a:effectLst/>
                          <a:latin typeface="+mn-lt"/>
                        </a:rPr>
                        <a:t>2019</a:t>
                      </a:r>
                      <a:endParaRPr lang="ru-RU" sz="1800" b="0" dirty="0" smtClean="0">
                        <a:effectLst/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705225" algn="l"/>
                        </a:tabLst>
                        <a:defRPr/>
                      </a:pPr>
                      <a:r>
                        <a:rPr lang="tt-RU" sz="1800" b="0" smtClean="0">
                          <a:effectLst/>
                          <a:latin typeface="+mn-lt"/>
                          <a:cs typeface="Times New Roman" pitchFamily="18" charset="0"/>
                        </a:rPr>
                        <a:t>Гарипова Динә</a:t>
                      </a:r>
                      <a:endParaRPr lang="ru-RU" sz="1800" b="0" dirty="0" smtClean="0"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t-RU" sz="1800" b="0" dirty="0" smtClean="0">
                          <a:latin typeface="+mn-lt"/>
                        </a:rPr>
                        <a:t>Призер</a:t>
                      </a:r>
                      <a:endParaRPr lang="ru-RU" sz="1800" b="0" dirty="0" smtClean="0">
                        <a:latin typeface="+mn-lt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2" name="AutoShape 2" descr="http://saferharlow.info/wp-content/uploads/2018/05/maxres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://saferharlow.info/wp-content/uploads/2018/05/maxresdefault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://saferharlow.info/wp-content/uploads/2018/05/maxresdefault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15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fullnessofthespirit.org/assets/2013/06/Power-of-the-Open-Bo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Yumi\Desktop\ПОРТ\Фотки\Грамоты\учащихся\олимпиада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4" y="548680"/>
            <a:ext cx="4253100" cy="58488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Yumi\Desktop\ПОРТ\Фотки\Грамоты\учащихся\олимпиада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43011"/>
            <a:ext cx="3960440" cy="58797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555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steemitimages.com/DQmRqMcygm6Mg1nWjtbUGoKXxUdQnhZKRFa8s6x717pSvU6/Depositphotos_1523697_l-20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Yumi\Desktop\ПОРТ\Фотки\Грамоты\учащихся\олимпиада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7615"/>
            <a:ext cx="4059118" cy="5566792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Yumi\Desktop\ПОРТ\Фотки\Грамоты\учащихся\олимпиада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7615"/>
            <a:ext cx="3995936" cy="5566792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27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vatars.mds.yandex.net/get-pdb/752643/2ea77f74-ead6-4089-8583-49db43f4ad4e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6" y="0"/>
            <a:ext cx="91446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Yumi\Desktop\ПОРТ\Фотки\Грамоты\учащихся\Безымянный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887191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406921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sxodim.com/uploads/almaty/2018/07/img_slide_contijoch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937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Yumi\Desktop\ПОРТ\Фотки\Грамоты\учащихся\Безымянный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508" y="0"/>
            <a:ext cx="502549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89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alena-vysotskaya.ru/images/000/DSC1000892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s://sxodim.com/uploads/almaty/2018/07/img_slide_contijoch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937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Yumi\Desktop\ПОРТ\Фотки\Грамоты\учащихся\100 - 0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33" y="-28291"/>
            <a:ext cx="5007467" cy="6886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663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sxodim.com/uploads/almaty/2018/07/img_slide_contijoch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7937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 descr="C:\Users\Yumi\Desktop\ПОРТ\Фотки\Грамоты\учащихся\100 - 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509" y="7269"/>
            <a:ext cx="4981610" cy="6850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555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Yumi\Desktop\ПОРТ\Фотки\науруз2\DSC032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4414205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Yumi\Desktop\ПОРТ\Фотки\науруз2\DSC032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205" y="145066"/>
            <a:ext cx="4693965" cy="30299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Yumi\Desktop\ПОРТ\Фотки\науруз2\DSC032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82" y="3861048"/>
            <a:ext cx="4486748" cy="2996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Yumi\Desktop\ПОРТ\Фотки\науруз2\DSC032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866" y="3773371"/>
            <a:ext cx="4667271" cy="31175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23863" y="3003930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tt-RU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әрестән тыш эшләр</a:t>
            </a:r>
            <a:endParaRPr lang="ru-RU" sz="4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414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7912" y="908556"/>
            <a:ext cx="798038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t-RU" sz="20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Туган </a:t>
            </a:r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елы: </a:t>
            </a:r>
            <a:r>
              <a:rPr lang="tt-RU" sz="2000" i="1" dirty="0">
                <a:latin typeface="Times New Roman" pitchFamily="18" charset="0"/>
                <a:cs typeface="Times New Roman" pitchFamily="18" charset="0"/>
              </a:rPr>
              <a:t>20 декабрь 1975 ел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Белеме: </a:t>
            </a:r>
            <a:r>
              <a:rPr lang="tt-RU" sz="2000" i="1" dirty="0" smtClean="0">
                <a:latin typeface="Times New Roman" pitchFamily="18" charset="0"/>
                <a:cs typeface="Times New Roman" pitchFamily="18" charset="0"/>
              </a:rPr>
              <a:t>югары</a:t>
            </a:r>
            <a:r>
              <a:rPr lang="tt-RU" sz="2000" i="1" dirty="0">
                <a:latin typeface="Times New Roman" pitchFamily="18" charset="0"/>
                <a:cs typeface="Times New Roman" pitchFamily="18" charset="0"/>
              </a:rPr>
              <a:t>, КГПУ – татар теле һәм әдәбияты  укытучысы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Эш урыны: </a:t>
            </a:r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000" i="1" dirty="0" smtClean="0">
                <a:latin typeface="Times New Roman" pitchFamily="18" charset="0"/>
                <a:cs typeface="Times New Roman" pitchFamily="18" charset="0"/>
              </a:rPr>
              <a:t>Балык  </a:t>
            </a:r>
            <a:r>
              <a:rPr lang="tt-RU" sz="2000" i="1" dirty="0">
                <a:latin typeface="Times New Roman" pitchFamily="18" charset="0"/>
                <a:cs typeface="Times New Roman" pitchFamily="18" charset="0"/>
              </a:rPr>
              <a:t>Бистәсе 2нче урта гомуми белем бирү мәктәбе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Педагогик стажы: </a:t>
            </a:r>
            <a:r>
              <a:rPr lang="tt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0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tt-RU" sz="2000" i="1" dirty="0" smtClean="0">
                <a:latin typeface="Times New Roman" pitchFamily="18" charset="0"/>
                <a:cs typeface="Times New Roman" pitchFamily="18" charset="0"/>
              </a:rPr>
              <a:t> ел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400" dirty="0">
                <a:latin typeface="Times New Roman" pitchFamily="18" charset="0"/>
                <a:cs typeface="Times New Roman" pitchFamily="18" charset="0"/>
              </a:rPr>
              <a:t>Фән буенча:  </a:t>
            </a:r>
            <a:r>
              <a:rPr lang="tt-RU" sz="2000" i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tt-RU" sz="2000" i="1" dirty="0" smtClean="0">
                <a:latin typeface="Times New Roman" pitchFamily="18" charset="0"/>
                <a:cs typeface="Times New Roman" pitchFamily="18" charset="0"/>
              </a:rPr>
              <a:t> ел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tt-RU" sz="20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400" dirty="0" smtClean="0">
                <a:latin typeface="Times New Roman" pitchFamily="18" charset="0"/>
                <a:cs typeface="Times New Roman" pitchFamily="18" charset="0"/>
              </a:rPr>
              <a:t>Методик тема: </a:t>
            </a:r>
            <a:r>
              <a:rPr lang="tt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 дәүләт белем бирү стандартлары шартларында балаларның иҗади сәләтләрен ачыклау һәм үстерү”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tt-RU" sz="2000" i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i="1" dirty="0" err="1">
                <a:latin typeface="Times New Roman" pitchFamily="18" charset="0"/>
                <a:cs typeface="Times New Roman" pitchFamily="18" charset="0"/>
              </a:rPr>
              <a:t>урсы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 повышения квалификации </a:t>
            </a:r>
            <a:r>
              <a:rPr lang="tt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2000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tt-RU" sz="2000" i="1" dirty="0">
                <a:latin typeface="Times New Roman" pitchFamily="18" charset="0"/>
                <a:cs typeface="Times New Roman" pitchFamily="18" charset="0"/>
              </a:rPr>
              <a:t>Институте экономики ,управления и права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теме: современный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татарского языка и литературы для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татароязычных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учащихся в условиях ФГОС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организация. Приволжский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межрегиональный центр повышения квалификации и профессиональной переподготовки работников образования </a:t>
            </a:r>
            <a:r>
              <a:rPr lang="ru-RU" sz="2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ИПиП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КФУ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 ч).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04664"/>
            <a:ext cx="9143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36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Укытучы турында гомуми </a:t>
            </a:r>
            <a:r>
              <a:rPr lang="tt-RU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cs typeface="Times New Roman" pitchFamily="18" charset="0"/>
              </a:rPr>
              <a:t>мәгълүмат</a:t>
            </a:r>
            <a:endParaRPr lang="tt-RU" sz="36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88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7914" y="3034461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tt-RU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әрестән тыш эшләр</a:t>
            </a:r>
            <a:endParaRPr lang="ru-RU" sz="4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Yumi\Desktop\ПОРТ\Фотки\науруз2\DSC032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6630"/>
            <a:ext cx="4527747" cy="3024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Yumi\Desktop\ПОРТ\Фотки\науруз2\DSC032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53" y="3814457"/>
            <a:ext cx="4540599" cy="3032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Yumi\Desktop\ПОРТ\Фотки\науруз2\DSC032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914" y="102020"/>
            <a:ext cx="4549620" cy="3038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Yumi\Desktop\ПОРТ\Фотки\науруз2\DSC032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914" y="3830787"/>
            <a:ext cx="4516152" cy="30165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50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2.bp.blogspot.com/-DHg88piXfL0/Vk0urfSavaI/AAAAAAAAACo/EibB-M1yKRw/s1600/ginger-bergers-ppt-backgrounds-powerpo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6456"/>
            <a:ext cx="9144000" cy="688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Yumi\Desktop\ПОРТ\Фотки\науруз2\DSC023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079" y="2276872"/>
            <a:ext cx="7488832" cy="42124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235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oetrysilver.ru/u/dd/news/294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007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elearning.eyebreadproject.com/wp-content/uploads/2018/09/4664620-book-wallpap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Yumi\Desktop\ПОРТ\Фотки\Безымянн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2"/>
            <a:ext cx="4606512" cy="6840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61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b1.culture.ru/c/961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Yumi\Desktop\ПОРТ\Фотки\Диплом - 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43" y="166328"/>
            <a:ext cx="8973680" cy="65253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1439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¤Ð¾Ð½ ÑÑÑÐ¸Ð·Ð¼Ð° Ð´Ð»Ñ Ð¿ÑÐµÐ·ÐµÐ½ÑÐ°ÑÐ¸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6892"/>
            <a:ext cx="914400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t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Үз уңышларым</a:t>
            </a:r>
            <a:endParaRPr lang="ru-RU" sz="4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554" name="Picture 2" descr="C:\Users\Yumi\Desktop\ПОРТ\Фотки\син - ЗУР\1 - 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361929" y="-38795"/>
            <a:ext cx="4824535" cy="6597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06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freeppt.net/template/yellow-ornaments-templates-for-powerpo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Yumi\Desktop\ПОРТ\Фотки\Грамоты\почетная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417" y="98883"/>
            <a:ext cx="4927871" cy="6767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98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freeppt.net/template/yellow-ornaments-templates-for-powerpo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Yumi\Desktop\ПОРТ\Фотки\почетная приз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965" y="1"/>
            <a:ext cx="5204035" cy="6887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99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pdb/964102/7a7dc732-d601-4b69-8c5c-b188717b28d7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Yumi\Desktop\ПОРТ\Фотки\Грамоты\Безымянный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748" y="47299"/>
            <a:ext cx="4868548" cy="6810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03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2401</TotalTime>
  <Words>742</Words>
  <Application>Microsoft Office PowerPoint</Application>
  <PresentationFormat>Экран (4:3)</PresentationFormat>
  <Paragraphs>196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Воздушный поток</vt:lpstr>
      <vt:lpstr>Балык Бистәсе муниципаль районы « Балык Бистәсе 2 нче  урта гомуми белем бирү мәктәбе”нең  туган тел һәм әдәбияты укытучысы Хәбибуллина Рәзилә Нурмөхәммәт кызының  ПОРТФОЛИОСЫ</vt:lpstr>
      <vt:lpstr>Эчтәлек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Балык Бистәсе муниципаль районы 2 нче  урта гомуми белем бирү мәктәбенең татар теле һәм әдәбияты укытучысы Хәбибуллина Рәзилә Нурмөхәммәт кызы</dc:title>
  <dc:creator>Yumi</dc:creator>
  <cp:lastModifiedBy>TEACHER</cp:lastModifiedBy>
  <cp:revision>206</cp:revision>
  <dcterms:modified xsi:type="dcterms:W3CDTF">2020-03-01T18:20:36Z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14075021</vt:lpwstr>
  </property>
  <property fmtid="{D5CDD505-2E9C-101B-9397-08002B2CF9AE}" pid="3" name="NXPowerLiteSettings">
    <vt:lpwstr>B74006B004C800</vt:lpwstr>
  </property>
  <property fmtid="{D5CDD505-2E9C-101B-9397-08002B2CF9AE}" pid="4" name="NXPowerLiteVersion">
    <vt:lpwstr>D5.0.6</vt:lpwstr>
  </property>
</Properties>
</file>