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6" r:id="rId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saechka.ru/recipes/cat_199/" TargetMode="External"/><Relationship Id="rId7" Type="http://schemas.openxmlformats.org/officeDocument/2006/relationships/hyperlink" Target="http://www.lenagold.ru/fon/clipart/t/tabl.html" TargetMode="External"/><Relationship Id="rId2" Type="http://schemas.openxmlformats.org/officeDocument/2006/relationships/hyperlink" Target="http://zooblog.ru/photo/birds/4390-sinica-s-dlinneyshim-klyuvom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origins.org.ua/page.php?id_story=1730" TargetMode="External"/><Relationship Id="rId5" Type="http://schemas.openxmlformats.org/officeDocument/2006/relationships/hyperlink" Target="http://autowalls.ru/" TargetMode="External"/><Relationship Id="rId4" Type="http://schemas.openxmlformats.org/officeDocument/2006/relationships/hyperlink" Target="http://www.zooclub.ru/photo_keys/253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2286000"/>
            <a:ext cx="7851648" cy="1828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Урок математики</a:t>
            </a:r>
            <a:br>
              <a:rPr lang="ru-RU" dirty="0" smtClean="0">
                <a:solidFill>
                  <a:schemeClr val="accent2"/>
                </a:solidFill>
              </a:rPr>
            </a:br>
            <a:r>
              <a:rPr lang="ru-RU" dirty="0" smtClean="0">
                <a:solidFill>
                  <a:schemeClr val="accent2"/>
                </a:solidFill>
              </a:rPr>
              <a:t> в </a:t>
            </a:r>
            <a:r>
              <a:rPr lang="ru-RU" dirty="0" smtClean="0">
                <a:solidFill>
                  <a:schemeClr val="accent2"/>
                </a:solidFill>
              </a:rPr>
              <a:t>3 в  </a:t>
            </a:r>
            <a:r>
              <a:rPr lang="ru-RU" dirty="0" smtClean="0">
                <a:solidFill>
                  <a:schemeClr val="accent2"/>
                </a:solidFill>
              </a:rPr>
              <a:t>классе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3977" y="58772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 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9600" y="1524000"/>
            <a:ext cx="7854696" cy="3886200"/>
          </a:xfrm>
        </p:spPr>
        <p:txBody>
          <a:bodyPr>
            <a:normAutofit/>
          </a:bodyPr>
          <a:lstStyle/>
          <a:p>
            <a:pPr algn="ctr"/>
            <a:r>
              <a:rPr lang="ru-RU" sz="3600" i="1" dirty="0" smtClean="0"/>
              <a:t>Путешествие по </a:t>
            </a:r>
          </a:p>
          <a:p>
            <a:pPr algn="ctr"/>
            <a:r>
              <a:rPr lang="ru-RU" sz="5400" dirty="0" err="1" smtClean="0">
                <a:solidFill>
                  <a:schemeClr val="accent1">
                    <a:lumMod val="75000"/>
                  </a:schemeClr>
                </a:solidFill>
              </a:rPr>
              <a:t>Плюсминусинску</a:t>
            </a:r>
            <a:endParaRPr lang="ru-RU" sz="5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2800" i="1" dirty="0" smtClean="0"/>
          </a:p>
          <a:p>
            <a:pPr algn="ctr"/>
            <a:r>
              <a:rPr lang="ru-RU" sz="2800" i="1" dirty="0" smtClean="0"/>
              <a:t>Девиз:</a:t>
            </a:r>
          </a:p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Хорошее дело смелей прибавляйте,</a:t>
            </a:r>
          </a:p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плохие дела поскорей вычитайте!</a:t>
            </a:r>
          </a:p>
          <a:p>
            <a:pPr algn="ctr"/>
            <a:endParaRPr lang="ru-RU" sz="5400" dirty="0" smtClean="0">
              <a:solidFill>
                <a:srgbClr val="7030A0"/>
              </a:solidFill>
            </a:endParaRPr>
          </a:p>
          <a:p>
            <a:pPr algn="ctr"/>
            <a:endParaRPr lang="ru-RU" sz="5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838200"/>
            <a:ext cx="8229600" cy="5715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Тема урока:</a:t>
            </a:r>
          </a:p>
          <a:p>
            <a:pPr algn="ctr">
              <a:buNone/>
            </a:pPr>
            <a:r>
              <a:rPr lang="ru-RU" sz="4800" dirty="0" smtClean="0">
                <a:solidFill>
                  <a:srgbClr val="FF0000"/>
                </a:solidFill>
              </a:rPr>
              <a:t>Единицы массы.</a:t>
            </a:r>
          </a:p>
          <a:p>
            <a:pPr algn="ctr">
              <a:buNone/>
            </a:pPr>
            <a:r>
              <a:rPr lang="ru-RU" sz="4800" dirty="0" smtClean="0"/>
              <a:t>грамм (г), килограмм (кг)</a:t>
            </a:r>
          </a:p>
          <a:p>
            <a:pPr algn="ctr">
              <a:buNone/>
            </a:pPr>
            <a:r>
              <a:rPr lang="ru-RU" sz="7200" b="1" dirty="0" smtClean="0"/>
              <a:t>1</a:t>
            </a:r>
            <a:r>
              <a:rPr lang="ru-RU" sz="7200" dirty="0" smtClean="0"/>
              <a:t> кг = </a:t>
            </a:r>
            <a:r>
              <a:rPr lang="ru-RU" sz="7200" b="1" dirty="0" smtClean="0"/>
              <a:t>1000</a:t>
            </a:r>
            <a:r>
              <a:rPr lang="ru-RU" sz="7200" dirty="0" smtClean="0"/>
              <a:t> г</a:t>
            </a:r>
          </a:p>
          <a:p>
            <a:pPr algn="ctr">
              <a:buNone/>
            </a:pP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867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80 + 54 : 6 • 2 = </a:t>
            </a:r>
          </a:p>
          <a:p>
            <a:pPr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81 : 9 – 18 : 6 =  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65 – 45 : 9 • 8 =  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5" descr="Korolio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2819400"/>
            <a:ext cx="1454605" cy="1469184"/>
          </a:xfrm>
          <a:prstGeom prst="rect">
            <a:avLst/>
          </a:prstGeom>
          <a:noFill/>
        </p:spPr>
      </p:pic>
      <p:pic>
        <p:nvPicPr>
          <p:cNvPr id="5" name="Picture 4" descr="3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724400"/>
            <a:ext cx="2158336" cy="1856928"/>
          </a:xfrm>
          <a:prstGeom prst="rect">
            <a:avLst/>
          </a:prstGeom>
          <a:noFill/>
        </p:spPr>
      </p:pic>
      <p:pic>
        <p:nvPicPr>
          <p:cNvPr id="6" name="Picture 4" descr="djatel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152400"/>
            <a:ext cx="1721875" cy="226218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114800" y="762000"/>
            <a:ext cx="1676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98 (г)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10000" y="2895600"/>
            <a:ext cx="17526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6 (г)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62400" y="5181600"/>
            <a:ext cx="1676400" cy="76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25 (г)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4008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Масса                               = 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  …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Масса                         =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500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...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Масса                          = 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Масса                          =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…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           Масса                       = 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0…</a:t>
            </a:r>
            <a:endParaRPr lang="ru-RU" sz="3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17473" y="432173"/>
            <a:ext cx="457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г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30273" y="1828800"/>
            <a:ext cx="457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г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27618" y="3263900"/>
            <a:ext cx="6858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кг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95655" y="4640394"/>
            <a:ext cx="5334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?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973291" y="5943769"/>
            <a:ext cx="5334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?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390650"/>
            <a:ext cx="952500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4787" y="2724150"/>
            <a:ext cx="1114425" cy="112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6657" y="4216953"/>
            <a:ext cx="1620816" cy="888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5438" y="5308001"/>
            <a:ext cx="1070162" cy="141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16952"/>
            <a:ext cx="1143000" cy="1186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609600"/>
            <a:ext cx="8229600" cy="62484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 </a:t>
            </a:r>
          </a:p>
          <a:p>
            <a:pPr algn="ctr"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Единицы массы.</a:t>
            </a:r>
          </a:p>
          <a:p>
            <a:pPr algn="ctr">
              <a:buNone/>
            </a:pPr>
            <a:r>
              <a:rPr lang="ru-RU" sz="3600" dirty="0" smtClean="0"/>
              <a:t>грамм (г), килограмм (кг)</a:t>
            </a:r>
          </a:p>
          <a:p>
            <a:pPr algn="ctr">
              <a:buNone/>
            </a:pPr>
            <a:r>
              <a:rPr lang="ru-RU" sz="5400" b="1" dirty="0" smtClean="0"/>
              <a:t>1</a:t>
            </a:r>
            <a:r>
              <a:rPr lang="ru-RU" sz="5400" dirty="0" smtClean="0"/>
              <a:t> кг = </a:t>
            </a:r>
            <a:r>
              <a:rPr lang="ru-RU" sz="5400" b="1" dirty="0" smtClean="0"/>
              <a:t>1000</a:t>
            </a:r>
            <a:r>
              <a:rPr lang="ru-RU" sz="5400" dirty="0" smtClean="0"/>
              <a:t> г</a:t>
            </a:r>
          </a:p>
          <a:p>
            <a:pPr algn="ctr">
              <a:buNone/>
            </a:pPr>
            <a:r>
              <a:rPr lang="ru-RU" sz="4800" dirty="0" smtClean="0"/>
              <a:t>центнер( </a:t>
            </a:r>
            <a:r>
              <a:rPr lang="ru-RU" sz="4800" dirty="0" err="1" smtClean="0"/>
              <a:t>ц</a:t>
            </a:r>
            <a:r>
              <a:rPr lang="ru-RU" sz="4800" dirty="0" smtClean="0"/>
              <a:t>), тонна (т)</a:t>
            </a:r>
          </a:p>
          <a:p>
            <a:pPr algn="ctr">
              <a:buNone/>
            </a:pPr>
            <a:r>
              <a:rPr lang="ru-RU" sz="4800" b="1" dirty="0" smtClean="0"/>
              <a:t>1</a:t>
            </a:r>
            <a:r>
              <a:rPr lang="ru-RU" sz="4800" dirty="0" smtClean="0"/>
              <a:t> </a:t>
            </a:r>
            <a:r>
              <a:rPr lang="ru-RU" sz="4800" dirty="0" err="1" smtClean="0"/>
              <a:t>ц</a:t>
            </a:r>
            <a:r>
              <a:rPr lang="ru-RU" sz="4800" dirty="0" smtClean="0"/>
              <a:t> = </a:t>
            </a:r>
            <a:r>
              <a:rPr lang="ru-RU" sz="4800" b="1" dirty="0" smtClean="0"/>
              <a:t>100</a:t>
            </a:r>
            <a:r>
              <a:rPr lang="ru-RU" sz="4800" dirty="0" smtClean="0"/>
              <a:t> кг</a:t>
            </a:r>
          </a:p>
          <a:p>
            <a:pPr algn="ctr">
              <a:buNone/>
            </a:pPr>
            <a:r>
              <a:rPr lang="ru-RU" sz="4800" b="1" dirty="0" smtClean="0"/>
              <a:t>1</a:t>
            </a:r>
            <a:r>
              <a:rPr lang="ru-RU" sz="4800" dirty="0" smtClean="0"/>
              <a:t> т = </a:t>
            </a:r>
            <a:r>
              <a:rPr lang="ru-RU" sz="4800" b="1" dirty="0" smtClean="0"/>
              <a:t>1000</a:t>
            </a:r>
            <a:r>
              <a:rPr lang="ru-RU" sz="4800" dirty="0" smtClean="0"/>
              <a:t> кг</a:t>
            </a:r>
          </a:p>
          <a:p>
            <a:pPr algn="ctr">
              <a:buNone/>
            </a:pPr>
            <a:r>
              <a:rPr lang="ru-RU" sz="4800" b="1" dirty="0" smtClean="0"/>
              <a:t>1</a:t>
            </a:r>
            <a:r>
              <a:rPr lang="ru-RU" sz="4800" dirty="0" smtClean="0"/>
              <a:t> т =      </a:t>
            </a:r>
            <a:r>
              <a:rPr lang="ru-RU" sz="4800" dirty="0" err="1" smtClean="0"/>
              <a:t>ц</a:t>
            </a:r>
            <a:endParaRPr lang="ru-RU" sz="4800" dirty="0" smtClean="0"/>
          </a:p>
          <a:p>
            <a:pPr algn="ctr">
              <a:buNone/>
            </a:pP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95800" y="5638800"/>
            <a:ext cx="8382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10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19600" y="5486400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?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066800"/>
            <a:ext cx="8229600" cy="4389120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Масса                      </a:t>
            </a:r>
            <a:r>
              <a:rPr lang="ru-RU" dirty="0"/>
              <a:t>= 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…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95800" y="2209800"/>
            <a:ext cx="5334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?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8818" y="3787919"/>
            <a:ext cx="4876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/>
              <a:t>Масса                       = 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0…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62500" y="3913262"/>
            <a:ext cx="5334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?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95800" y="2119419"/>
            <a:ext cx="685800" cy="5334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т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95900" y="2095500"/>
            <a:ext cx="2209800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=</a:t>
            </a:r>
            <a:r>
              <a:rPr lang="ru-RU" sz="4000" dirty="0" smtClean="0"/>
              <a:t>   </a:t>
            </a:r>
            <a:r>
              <a:rPr lang="ru-RU" sz="4000" dirty="0" smtClean="0">
                <a:solidFill>
                  <a:srgbClr val="FF0000"/>
                </a:solidFill>
              </a:rPr>
              <a:t>?</a:t>
            </a:r>
            <a:r>
              <a:rPr lang="ru-RU" sz="4000" dirty="0" smtClean="0"/>
              <a:t>    </a:t>
            </a:r>
            <a:r>
              <a:rPr lang="ru-RU" sz="4000" dirty="0" smtClean="0">
                <a:solidFill>
                  <a:schemeClr val="tx1"/>
                </a:solidFill>
              </a:rPr>
              <a:t>ц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67400" y="2094848"/>
            <a:ext cx="1066800" cy="58254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10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00600" y="3913262"/>
            <a:ext cx="457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ц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20591" y="3837062"/>
            <a:ext cx="2209800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=</a:t>
            </a:r>
            <a:r>
              <a:rPr lang="ru-RU" sz="4000" dirty="0" smtClean="0"/>
              <a:t>   </a:t>
            </a:r>
            <a:r>
              <a:rPr lang="ru-RU" sz="4000" dirty="0" smtClean="0">
                <a:solidFill>
                  <a:srgbClr val="FF0000"/>
                </a:solidFill>
              </a:rPr>
              <a:t>?</a:t>
            </a:r>
            <a:r>
              <a:rPr lang="ru-RU" sz="4000" dirty="0" smtClean="0"/>
              <a:t>    </a:t>
            </a:r>
            <a:r>
              <a:rPr lang="ru-RU" sz="4000" dirty="0" smtClean="0">
                <a:solidFill>
                  <a:schemeClr val="tx1"/>
                </a:solidFill>
              </a:rPr>
              <a:t>т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19800" y="3787919"/>
            <a:ext cx="914400" cy="58254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5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6810" y="1994176"/>
            <a:ext cx="1620816" cy="888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6810" y="3435194"/>
            <a:ext cx="1070162" cy="141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0482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 animBg="1"/>
      <p:bldP spid="13" grpId="0"/>
      <p:bldP spid="14" grpId="0" animBg="1"/>
      <p:bldP spid="1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3246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Фотографии птиц на слайде №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 взяты в сети Интернет на сайте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en-US" dirty="0"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zooblog.ru/photo/birds/4390-sinica-s-dlinneyshim-klyuvom.html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Фотографии на слайде № 5, 7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взяты в сети Интернет 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сайте: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атон    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en-US" dirty="0">
                <a:latin typeface="Times New Roman" pitchFamily="18" charset="0"/>
                <a:cs typeface="Times New Roman" pitchFamily="18" charset="0"/>
                <a:hlinkClick r:id="rId3"/>
              </a:rPr>
              <a:t>://saechka.ru/recipes/cat_199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рбуз    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</a:t>
            </a:r>
            <a:r>
              <a:rPr lang="en-US" dirty="0">
                <a:latin typeface="Times New Roman" pitchFamily="18" charset="0"/>
                <a:cs typeface="Times New Roman" pitchFamily="18" charset="0"/>
                <a:hlinkClick r:id="rId4"/>
              </a:rPr>
              <a:t>://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www.zooclub.ru/photo_keys/2537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втомобиль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http</a:t>
            </a:r>
            <a:r>
              <a:rPr lang="en-US" dirty="0">
                <a:latin typeface="Times New Roman" pitchFamily="18" charset="0"/>
                <a:cs typeface="Times New Roman" pitchFamily="18" charset="0"/>
                <a:hlinkClick r:id="rId5"/>
              </a:rPr>
              <a:t>://autowalls.ru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лон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6"/>
              </a:rPr>
              <a:t>http</a:t>
            </a:r>
            <a:r>
              <a:rPr lang="en-US" dirty="0">
                <a:latin typeface="Times New Roman" pitchFamily="18" charset="0"/>
                <a:cs typeface="Times New Roman" pitchFamily="18" charset="0"/>
                <a:hlinkClick r:id="rId6"/>
              </a:rPr>
              <a:t>://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6"/>
              </a:rPr>
              <a:t>www.origins.org.ua/page.php?id_story=1730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аблетки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7"/>
              </a:rPr>
              <a:t>http</a:t>
            </a:r>
            <a:r>
              <a:rPr lang="en-US" dirty="0">
                <a:latin typeface="Times New Roman" pitchFamily="18" charset="0"/>
                <a:cs typeface="Times New Roman" pitchFamily="18" charset="0"/>
                <a:hlinkClick r:id="rId7"/>
              </a:rPr>
              <a:t>://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7"/>
              </a:rPr>
              <a:t>www.lenagold.ru/fon/clipart/t/tabl.html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097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281</TotalTime>
  <Words>206</Words>
  <Application>Microsoft Office PowerPoint</Application>
  <PresentationFormat>Экран (4:3)</PresentationFormat>
  <Paragraphs>78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Урок математики  в 3 в  классе</vt:lpstr>
      <vt:lpstr> 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  в 4 классе</dc:title>
  <cp:lastModifiedBy>Admin</cp:lastModifiedBy>
  <cp:revision>40</cp:revision>
  <dcterms:modified xsi:type="dcterms:W3CDTF">2020-05-08T06:20:42Z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173145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