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20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  <p:sldMasterId id="2147483828" r:id="rId12"/>
    <p:sldMasterId id="2147483840" r:id="rId13"/>
    <p:sldMasterId id="2147483852" r:id="rId14"/>
  </p:sldMasterIdLst>
  <p:notesMasterIdLst>
    <p:notesMasterId r:id="rId41"/>
  </p:notesMasterIdLst>
  <p:sldIdLst>
    <p:sldId id="258" r:id="rId15"/>
    <p:sldId id="259" r:id="rId16"/>
    <p:sldId id="260" r:id="rId17"/>
    <p:sldId id="261" r:id="rId18"/>
    <p:sldId id="272" r:id="rId19"/>
    <p:sldId id="267" r:id="rId20"/>
    <p:sldId id="277" r:id="rId21"/>
    <p:sldId id="278" r:id="rId22"/>
    <p:sldId id="279" r:id="rId23"/>
    <p:sldId id="273" r:id="rId24"/>
    <p:sldId id="275" r:id="rId25"/>
    <p:sldId id="276" r:id="rId26"/>
    <p:sldId id="274" r:id="rId27"/>
    <p:sldId id="270" r:id="rId28"/>
    <p:sldId id="271" r:id="rId29"/>
    <p:sldId id="280" r:id="rId30"/>
    <p:sldId id="281" r:id="rId31"/>
    <p:sldId id="282" r:id="rId32"/>
    <p:sldId id="283" r:id="rId33"/>
    <p:sldId id="286" r:id="rId34"/>
    <p:sldId id="284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09826-CCDD-4E56-97D2-EE41DA98737E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A499E-D76F-4FFE-888F-F79F4C409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533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C2191-7CE4-45B7-B582-7C9D865B0E54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0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9.jpeg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0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jpeg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10.pn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9.jpeg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jpe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9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01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0369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99019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5810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63193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24203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81875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5739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60126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76330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1505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559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36391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57673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8931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3263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76623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8540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9450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3001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06912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39877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0904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05040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77329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49628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33940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78613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3093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85645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76296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643365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34469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666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04473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81515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42530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0833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91289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03486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5968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21566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53518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59815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042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821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70310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16869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37558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88037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18914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7751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2712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78028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64476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61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81485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0735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53031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03689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84531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506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85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1392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816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245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898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350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640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147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4938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9164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3087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1968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671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570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773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679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609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145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0799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090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47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8145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9581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31253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04669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733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37783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4736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168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6592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9001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14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756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1041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89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9628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308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773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7092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6948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2191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8658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3712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7518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480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143380"/>
            <a:ext cx="2143141" cy="2242837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3286124"/>
            <a:ext cx="22860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36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642918"/>
            <a:ext cx="8215370" cy="417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00372"/>
            <a:ext cx="1928826" cy="352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214818"/>
            <a:ext cx="2143141" cy="2242837"/>
          </a:xfrm>
          <a:prstGeom prst="rect">
            <a:avLst/>
          </a:prstGeom>
          <a:noFill/>
        </p:spPr>
      </p:pic>
      <p:sp>
        <p:nvSpPr>
          <p:cNvPr id="9" name="Прямоугольник с двумя скругленными противолежащими углами 8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71736" y="714356"/>
            <a:ext cx="4071966" cy="385765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45091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0567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0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1987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980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7044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9033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9712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0628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2056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3485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06592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4458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651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4327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0310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2666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528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5163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7624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1560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937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91818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1306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107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9911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6432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5737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9770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0894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0511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50095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0737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60174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4893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55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60889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5812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4260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8166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7673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2665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4903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1030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26067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64994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66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34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42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2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4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5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5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46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602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67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04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194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28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33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40182-467E-4E27-AAA6-C37B11C9FB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9124F-E7A3-41E9-9E30-C28431B0BA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31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27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735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Documents and Settings\Администратор.NABSTER-93510E9\Рабочий стол\Рисунок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1"/>
            <a:ext cx="151288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630B-FBD9-4483-B032-99177DF96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3274-F87C-4D96-B089-AF1544DB6BE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85720" y="214290"/>
            <a:ext cx="8643998" cy="6429420"/>
          </a:xfrm>
          <a:prstGeom prst="round2DiagRect">
            <a:avLst/>
          </a:prstGeom>
          <a:noFill/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-1428792" y="3429000"/>
            <a:ext cx="6429420" cy="1588"/>
          </a:xfrm>
          <a:prstGeom prst="line">
            <a:avLst/>
          </a:prstGeom>
          <a:ln w="1047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429000"/>
            <a:ext cx="1000132" cy="146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nmenso.ru/components/com_virtuemart/shop_image/product/288552.jpg"/>
          <p:cNvPicPr>
            <a:picLocks noChangeAspect="1" noChangeArrowheads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86317">
            <a:off x="541402" y="4768022"/>
            <a:ext cx="874131" cy="1362055"/>
          </a:xfrm>
          <a:prstGeom prst="rect">
            <a:avLst/>
          </a:prstGeom>
          <a:noFill/>
        </p:spPr>
      </p:pic>
      <p:pic>
        <p:nvPicPr>
          <p:cNvPr id="1033" name="Picture 9" descr="http://cdn.designrfix.com/wp-content/uploads/2011/07/free-psd-files-2011-2july-39.jpg"/>
          <p:cNvPicPr>
            <a:picLocks noChangeAspect="1" noChangeArrowheads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071678"/>
            <a:ext cx="1706012" cy="1279509"/>
          </a:xfrm>
          <a:prstGeom prst="rect">
            <a:avLst/>
          </a:prstGeom>
          <a:noFill/>
        </p:spPr>
      </p:pic>
      <p:pic>
        <p:nvPicPr>
          <p:cNvPr id="1035" name="Picture 11" descr="http://s48.radikal.ru/i122/1108/4a/01f31e9621dft.jpg"/>
          <p:cNvPicPr>
            <a:picLocks noChangeAspect="1" noChangeArrowheads="1"/>
          </p:cNvPicPr>
          <p:nvPr userDrawn="1"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86644" y="4857760"/>
            <a:ext cx="1357323" cy="14204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788">
            <a:off x="522301" y="838774"/>
            <a:ext cx="928694" cy="113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 userDrawn="1"/>
        </p:nvSpPr>
        <p:spPr>
          <a:xfrm>
            <a:off x="0" y="6611779"/>
            <a:ext cx="1714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http://ton64ton.blogspot.ru/</a:t>
            </a:r>
            <a:endParaRPr lang="ru-RU" sz="1000" dirty="0">
              <a:solidFill>
                <a:srgbClr val="EEECE1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1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81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3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08.05.2020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29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0" y="260350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solidFill>
                  <a:srgbClr val="002060"/>
                </a:solidFill>
              </a:rPr>
              <a:t> Мы </a:t>
            </a:r>
            <a:r>
              <a:rPr lang="ru-RU" sz="6600" b="1" dirty="0">
                <a:solidFill>
                  <a:srgbClr val="002060"/>
                </a:solidFill>
              </a:rPr>
              <a:t>хороший </a:t>
            </a:r>
            <a:endParaRPr lang="ru-RU" sz="6600" b="1" dirty="0" smtClean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>
                <a:solidFill>
                  <a:srgbClr val="002060"/>
                </a:solidFill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</a:rPr>
              <a:t>        дружный    класс!?</a:t>
            </a:r>
            <a:br>
              <a:rPr lang="ru-RU" sz="6600" b="1" dirty="0" smtClean="0">
                <a:solidFill>
                  <a:srgbClr val="00206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Всё получится у нас! 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3225800"/>
            <a:ext cx="3490913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982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13" descr="C:\Users\3\Desktop\hq-wallpapers_ru_animals_8017_1440x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4681538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C:\Documents and Settings\Admin\Рабочий стол\гаврилова\article_zoom_1163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860800"/>
            <a:ext cx="4886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Documents and Settings\Admin\Рабочий стол\400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930275"/>
            <a:ext cx="3851275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4044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7200" b="1" dirty="0" smtClean="0">
                <a:solidFill>
                  <a:srgbClr val="002060"/>
                </a:solidFill>
              </a:rPr>
              <a:t>3000 кг =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002060"/>
                </a:solidFill>
              </a:rPr>
              <a:t> 4800 кг =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002060"/>
                </a:solidFill>
              </a:rPr>
              <a:t>150 000 кг =</a:t>
            </a:r>
            <a:endParaRPr lang="ru-RU" sz="72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39713" y="3789363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smtClean="0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80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8888" y="5084763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98222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3000 кг </a:t>
            </a:r>
            <a:r>
              <a:rPr lang="ru-RU" sz="7200" b="1" dirty="0" smtClean="0">
                <a:solidFill>
                  <a:srgbClr val="002060"/>
                </a:solidFill>
              </a:rPr>
              <a:t>= 3т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4800 кг </a:t>
            </a:r>
            <a:r>
              <a:rPr lang="ru-RU" sz="7200" b="1" dirty="0" smtClean="0">
                <a:solidFill>
                  <a:srgbClr val="002060"/>
                </a:solidFill>
              </a:rPr>
              <a:t>= 4т 800кг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150 000 кг </a:t>
            </a:r>
            <a:r>
              <a:rPr lang="ru-RU" sz="7200" b="1" dirty="0" smtClean="0">
                <a:solidFill>
                  <a:srgbClr val="002060"/>
                </a:solidFill>
              </a:rPr>
              <a:t>= 150 т</a:t>
            </a:r>
            <a:endParaRPr lang="ru-RU" sz="72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39713" y="3789363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80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8888" y="5084763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97387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C:\Documents and Settings\Admin\Рабочий стол\balance_auto_labo01_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188" y="5006975"/>
            <a:ext cx="1528762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758238" cy="5526360"/>
          </a:xfrm>
        </p:spPr>
        <p:txBody>
          <a:bodyPr/>
          <a:lstStyle/>
          <a:p>
            <a:pPr marL="514350" indent="-514350" algn="ctr">
              <a:buFont typeface="Arial" charset="0"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ТЕМА УРОКА:</a:t>
            </a:r>
          </a:p>
          <a:p>
            <a:pPr marL="514350" indent="-514350" algn="ctr">
              <a:buFont typeface="Arial" charset="0"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Единицы измерения массы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Тонна. Центнер.</a:t>
            </a:r>
            <a:endParaRPr lang="ru-RU" sz="5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Font typeface="Arial" charset="0"/>
              <a:buNone/>
            </a:pPr>
            <a:r>
              <a:rPr lang="ru-RU" sz="5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pPr marL="514350" indent="-514350" algn="ctr">
              <a:buFont typeface="Arial" charset="0"/>
              <a:buNone/>
            </a:pPr>
            <a:r>
              <a:rPr lang="ru-RU" sz="5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- Что мы хотим узнать?</a:t>
            </a:r>
            <a:endParaRPr lang="ru-RU" sz="5400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C:\Documents and Settings\Admin\Рабочий стол\waga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2524" r="5000" b="4083"/>
          <a:stretch>
            <a:fillRect/>
          </a:stretch>
        </p:blipFill>
        <p:spPr bwMode="auto">
          <a:xfrm>
            <a:off x="7092280" y="0"/>
            <a:ext cx="1703388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441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smtClean="0"/>
              <a:t>1 </a:t>
            </a:r>
            <a:r>
              <a:rPr lang="ru-RU" sz="8000" b="1" dirty="0" err="1" smtClean="0"/>
              <a:t>ц</a:t>
            </a:r>
            <a:r>
              <a:rPr lang="ru-RU" sz="8000" b="1" dirty="0" smtClean="0"/>
              <a:t> = 100 кг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157192"/>
            <a:ext cx="4038600" cy="96897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869160"/>
            <a:ext cx="4038600" cy="125700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477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b="1" dirty="0" smtClean="0"/>
              <a:t>1 ц = 100 кг</a:t>
            </a:r>
            <a:br>
              <a:rPr lang="ru-RU" sz="6600" b="1" dirty="0" smtClean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10 ц = 1000 кг=1т</a:t>
            </a:r>
            <a:br>
              <a:rPr lang="ru-RU" sz="6600" b="1" dirty="0" smtClean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157192"/>
            <a:ext cx="4038600" cy="96897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869160"/>
            <a:ext cx="4038600" cy="125700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074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sz="6600" b="1" dirty="0" smtClean="0"/>
              <a:t>1 ц = 100 кг</a:t>
            </a:r>
            <a:br>
              <a:rPr lang="ru-RU" sz="6600" b="1" dirty="0" smtClean="0"/>
            </a:br>
            <a:r>
              <a:rPr lang="ru-RU" sz="6600" b="1" dirty="0" smtClean="0"/>
              <a:t>           10 ц = 1000 кг = 1т</a:t>
            </a:r>
            <a:br>
              <a:rPr lang="ru-RU" sz="6600" b="1" dirty="0" smtClean="0"/>
            </a:br>
            <a:r>
              <a:rPr lang="ru-RU" sz="6600" b="1" dirty="0" err="1" smtClean="0"/>
              <a:t>1т</a:t>
            </a:r>
            <a:r>
              <a:rPr lang="ru-RU" sz="6600" b="1" dirty="0" smtClean="0"/>
              <a:t> = 10ц</a:t>
            </a:r>
            <a:br>
              <a:rPr lang="ru-RU" sz="6600" b="1" dirty="0" smtClean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157192"/>
            <a:ext cx="4038600" cy="96897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869160"/>
            <a:ext cx="4038600" cy="125700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014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3000 кг </a:t>
            </a:r>
            <a:r>
              <a:rPr lang="ru-RU" sz="7200" b="1" dirty="0" smtClean="0">
                <a:solidFill>
                  <a:srgbClr val="002060"/>
                </a:solidFill>
              </a:rPr>
              <a:t>= 3т=? ц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4800 кг </a:t>
            </a:r>
            <a:r>
              <a:rPr lang="ru-RU" sz="7200" b="1" dirty="0" smtClean="0">
                <a:solidFill>
                  <a:srgbClr val="002060"/>
                </a:solidFill>
              </a:rPr>
              <a:t>= 4т 800кг=?ц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150 000 кг </a:t>
            </a:r>
            <a:r>
              <a:rPr lang="ru-RU" sz="7200" b="1" dirty="0" smtClean="0">
                <a:solidFill>
                  <a:srgbClr val="002060"/>
                </a:solidFill>
              </a:rPr>
              <a:t>= 150 т=?ц</a:t>
            </a:r>
            <a:endParaRPr lang="ru-RU" sz="72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39713" y="3789363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80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8888" y="5084763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9014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3000 кг </a:t>
            </a:r>
            <a:r>
              <a:rPr lang="ru-RU" sz="7200" b="1" dirty="0" smtClean="0">
                <a:solidFill>
                  <a:srgbClr val="002060"/>
                </a:solidFill>
              </a:rPr>
              <a:t>= 3т= 30 ц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4800 кг </a:t>
            </a:r>
            <a:r>
              <a:rPr lang="ru-RU" sz="7200" b="1" dirty="0" smtClean="0">
                <a:solidFill>
                  <a:srgbClr val="002060"/>
                </a:solidFill>
              </a:rPr>
              <a:t>= 4т 800кг=?ц</a:t>
            </a:r>
            <a:endParaRPr lang="ru-RU" sz="72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150 000 кг </a:t>
            </a:r>
            <a:r>
              <a:rPr lang="ru-RU" sz="7200" b="1" dirty="0" smtClean="0">
                <a:solidFill>
                  <a:srgbClr val="002060"/>
                </a:solidFill>
              </a:rPr>
              <a:t>= 150 т=?ц</a:t>
            </a:r>
            <a:endParaRPr lang="ru-RU" sz="72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39713" y="3789363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80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8888" y="5084763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34799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7200" b="1" dirty="0" smtClean="0">
                <a:solidFill>
                  <a:srgbClr val="002060"/>
                </a:solidFill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</a:rPr>
              <a:t>3000 </a:t>
            </a:r>
            <a:r>
              <a:rPr lang="ru-RU" sz="6000" b="1" dirty="0">
                <a:solidFill>
                  <a:srgbClr val="002060"/>
                </a:solidFill>
              </a:rPr>
              <a:t>кг </a:t>
            </a:r>
            <a:r>
              <a:rPr lang="ru-RU" sz="6000" b="1" dirty="0" smtClean="0">
                <a:solidFill>
                  <a:srgbClr val="002060"/>
                </a:solidFill>
              </a:rPr>
              <a:t>= 3т= 30 ц</a:t>
            </a:r>
            <a:endParaRPr lang="ru-RU" sz="60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7200" b="1" dirty="0" smtClean="0">
                <a:solidFill>
                  <a:srgbClr val="002060"/>
                </a:solidFill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</a:rPr>
              <a:t>4800 </a:t>
            </a:r>
            <a:r>
              <a:rPr lang="ru-RU" sz="6000" b="1" dirty="0">
                <a:solidFill>
                  <a:srgbClr val="002060"/>
                </a:solidFill>
              </a:rPr>
              <a:t>кг </a:t>
            </a:r>
            <a:r>
              <a:rPr lang="ru-RU" sz="6000" b="1" dirty="0" smtClean="0">
                <a:solidFill>
                  <a:srgbClr val="002060"/>
                </a:solidFill>
              </a:rPr>
              <a:t>= 4т 800кг = 48 ц</a:t>
            </a:r>
            <a:endParaRPr lang="ru-RU" sz="60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0" b="1" dirty="0" smtClean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 150 </a:t>
            </a:r>
            <a:r>
              <a:rPr lang="ru-RU" sz="6000" b="1" dirty="0">
                <a:solidFill>
                  <a:srgbClr val="002060"/>
                </a:solidFill>
              </a:rPr>
              <a:t>000 кг </a:t>
            </a:r>
            <a:r>
              <a:rPr lang="ru-RU" sz="6000" b="1" dirty="0" smtClean="0">
                <a:solidFill>
                  <a:srgbClr val="002060"/>
                </a:solidFill>
              </a:rPr>
              <a:t>=150 т= ? ц</a:t>
            </a:r>
            <a:endParaRPr lang="ru-RU" sz="60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569119" y="4509367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80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050" y="5104654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34799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979613" y="908050"/>
            <a:ext cx="4968875" cy="4176713"/>
          </a:xfrm>
        </p:spPr>
        <p:txBody>
          <a:bodyPr/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Урок </a:t>
            </a:r>
            <a:br>
              <a:rPr lang="ru-RU" sz="6600" b="1" dirty="0" smtClean="0">
                <a:solidFill>
                  <a:srgbClr val="002060"/>
                </a:solidFill>
              </a:rPr>
            </a:br>
            <a:r>
              <a:rPr lang="ru-RU" sz="6600" b="1" dirty="0" smtClean="0">
                <a:solidFill>
                  <a:srgbClr val="002060"/>
                </a:solidFill>
              </a:rPr>
              <a:t>математики</a:t>
            </a:r>
            <a:br>
              <a:rPr lang="ru-RU" sz="6600" b="1" dirty="0" smtClean="0">
                <a:solidFill>
                  <a:srgbClr val="002060"/>
                </a:solidFill>
              </a:rPr>
            </a:br>
            <a:r>
              <a:rPr lang="ru-RU" sz="6600" b="1" dirty="0" smtClean="0">
                <a:solidFill>
                  <a:srgbClr val="002060"/>
                </a:solidFill>
              </a:rPr>
              <a:t>в   </a:t>
            </a:r>
            <a:r>
              <a:rPr lang="ru-RU" sz="6600" b="1" dirty="0" smtClean="0">
                <a:solidFill>
                  <a:srgbClr val="002060"/>
                </a:solidFill>
              </a:rPr>
              <a:t>3в</a:t>
            </a:r>
            <a:r>
              <a:rPr lang="ru-RU" sz="6600" b="1" dirty="0" smtClean="0">
                <a:solidFill>
                  <a:srgbClr val="002060"/>
                </a:solidFill>
              </a:rPr>
              <a:t/>
            </a:r>
            <a:br>
              <a:rPr lang="ru-RU" sz="6600" b="1" dirty="0" smtClean="0">
                <a:solidFill>
                  <a:srgbClr val="002060"/>
                </a:solidFill>
              </a:rPr>
            </a:br>
            <a:r>
              <a:rPr lang="ru-RU" sz="6600" b="1" dirty="0" smtClean="0">
                <a:solidFill>
                  <a:srgbClr val="002060"/>
                </a:solidFill>
              </a:rPr>
              <a:t>классе</a:t>
            </a:r>
          </a:p>
        </p:txBody>
      </p:sp>
    </p:spTree>
    <p:extLst>
      <p:ext uri="{BB962C8B-B14F-4D97-AF65-F5344CB8AC3E}">
        <p14:creationId xmlns:p14="http://schemas.microsoft.com/office/powerpoint/2010/main" xmlns="" val="7947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6000" b="1" dirty="0">
                <a:solidFill>
                  <a:srgbClr val="002060"/>
                </a:solidFill>
              </a:rPr>
              <a:t>3000 кг </a:t>
            </a:r>
            <a:r>
              <a:rPr lang="ru-RU" sz="6000" b="1" dirty="0" smtClean="0">
                <a:solidFill>
                  <a:srgbClr val="002060"/>
                </a:solidFill>
              </a:rPr>
              <a:t>= 3т= 30 ц</a:t>
            </a:r>
            <a:endParaRPr lang="ru-RU" sz="60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6000" b="1" dirty="0">
                <a:solidFill>
                  <a:srgbClr val="002060"/>
                </a:solidFill>
              </a:rPr>
              <a:t>4800 кг </a:t>
            </a:r>
            <a:r>
              <a:rPr lang="ru-RU" sz="6000" b="1" dirty="0" smtClean="0">
                <a:solidFill>
                  <a:srgbClr val="002060"/>
                </a:solidFill>
              </a:rPr>
              <a:t>= 4т 800кг = 48 ц</a:t>
            </a:r>
            <a:endParaRPr lang="ru-RU" sz="60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>
                <a:solidFill>
                  <a:srgbClr val="002060"/>
                </a:solidFill>
              </a:rPr>
              <a:t>150 000 кг </a:t>
            </a:r>
            <a:r>
              <a:rPr lang="ru-RU" sz="6000" b="1" dirty="0" smtClean="0">
                <a:solidFill>
                  <a:srgbClr val="002060"/>
                </a:solidFill>
              </a:rPr>
              <a:t>=150 т = 1500 ц</a:t>
            </a:r>
            <a:endParaRPr lang="ru-RU" sz="6000" b="1" dirty="0">
              <a:solidFill>
                <a:srgbClr val="9BBB59">
                  <a:lumMod val="50000"/>
                </a:srgbClr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72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1115616" y="4005064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028384" y="332656"/>
            <a:ext cx="792162" cy="7921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5104654"/>
            <a:ext cx="936104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9BBB59">
                    <a:lumMod val="50000"/>
                  </a:srgbClr>
                </a:solidFill>
              </a:rPr>
              <a:t>?</a:t>
            </a:r>
            <a:endParaRPr lang="ru-RU" sz="9600" b="1" dirty="0">
              <a:solidFill>
                <a:srgbClr val="9BBB5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06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0" b="1" dirty="0" smtClean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002060"/>
                </a:solidFill>
              </a:rPr>
              <a:t>5т  </a:t>
            </a:r>
            <a:r>
              <a:rPr lang="ru-RU" sz="6000" b="1" dirty="0" smtClean="0">
                <a:solidFill>
                  <a:srgbClr val="FF0000"/>
                </a:solidFill>
              </a:rPr>
              <a:t>=</a:t>
            </a:r>
            <a:r>
              <a:rPr lang="ru-RU" sz="6000" b="1" dirty="0" smtClean="0">
                <a:solidFill>
                  <a:srgbClr val="002060"/>
                </a:solidFill>
              </a:rPr>
              <a:t> 50ц           2т 3ц </a:t>
            </a:r>
            <a:r>
              <a:rPr lang="en-US" sz="6000" b="1" dirty="0" smtClean="0">
                <a:solidFill>
                  <a:srgbClr val="FF0000"/>
                </a:solidFill>
              </a:rPr>
              <a:t>&lt; </a:t>
            </a:r>
            <a:r>
              <a:rPr lang="en-US" sz="6000" b="1" dirty="0" smtClean="0">
                <a:solidFill>
                  <a:srgbClr val="002060"/>
                </a:solidFill>
              </a:rPr>
              <a:t>2</a:t>
            </a:r>
            <a:r>
              <a:rPr lang="ru-RU" sz="6000" b="1" dirty="0" smtClean="0">
                <a:solidFill>
                  <a:srgbClr val="002060"/>
                </a:solidFill>
              </a:rPr>
              <a:t>0</a:t>
            </a:r>
            <a:r>
              <a:rPr lang="en-US" sz="6000" b="1" dirty="0" smtClean="0">
                <a:solidFill>
                  <a:srgbClr val="002060"/>
                </a:solidFill>
              </a:rPr>
              <a:t>3 </a:t>
            </a:r>
            <a:r>
              <a:rPr lang="ru-RU" sz="6000" b="1" dirty="0" smtClean="0">
                <a:solidFill>
                  <a:srgbClr val="002060"/>
                </a:solidFill>
              </a:rPr>
              <a:t>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002060"/>
                </a:solidFill>
              </a:rPr>
              <a:t>10т 4 ц </a:t>
            </a:r>
            <a:r>
              <a:rPr lang="en-US" sz="6000" b="1" dirty="0" smtClean="0">
                <a:solidFill>
                  <a:srgbClr val="FF0000"/>
                </a:solidFill>
              </a:rPr>
              <a:t>&gt;</a:t>
            </a:r>
            <a:r>
              <a:rPr lang="en-US" sz="6000" b="1" dirty="0" smtClean="0">
                <a:solidFill>
                  <a:srgbClr val="002060"/>
                </a:solidFill>
              </a:rPr>
              <a:t> 14 </a:t>
            </a:r>
            <a:r>
              <a:rPr lang="ru-RU" sz="6000" b="1" dirty="0" smtClean="0">
                <a:solidFill>
                  <a:srgbClr val="002060"/>
                </a:solidFill>
              </a:rPr>
              <a:t>ц   35 т </a:t>
            </a:r>
            <a:r>
              <a:rPr lang="ru-RU" sz="6000" b="1" dirty="0" smtClean="0">
                <a:solidFill>
                  <a:srgbClr val="FF0000"/>
                </a:solidFill>
              </a:rPr>
              <a:t>= </a:t>
            </a:r>
            <a:r>
              <a:rPr lang="ru-RU" sz="6000" b="1" dirty="0" smtClean="0">
                <a:solidFill>
                  <a:srgbClr val="002060"/>
                </a:solidFill>
              </a:rPr>
              <a:t>350 ц</a:t>
            </a:r>
            <a:endParaRPr lang="ru-RU" sz="60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569119" y="4509367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051050" y="5104654"/>
            <a:ext cx="792162" cy="7921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9BBB59">
                    <a:lumMod val="50000"/>
                  </a:srgb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85212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прав?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Admin\Рабочий стол\Nijlpaar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2089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5733256"/>
            <a:ext cx="8100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т        3 000 кг        30 </a:t>
            </a:r>
            <a:r>
              <a:rPr lang="ru-RU" sz="5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5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73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</a:t>
            </a:r>
            <a:r>
              <a:rPr lang="ru-RU" sz="7200" b="1" dirty="0" smtClean="0">
                <a:solidFill>
                  <a:srgbClr val="002060"/>
                </a:solidFill>
              </a:rPr>
              <a:t> </a:t>
            </a:r>
            <a:endParaRPr lang="ru-RU" sz="6000" b="1" dirty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   </a:t>
            </a:r>
            <a:r>
              <a:rPr lang="en-US" sz="7200" b="1" dirty="0" smtClean="0">
                <a:solidFill>
                  <a:srgbClr val="002060"/>
                </a:solidFill>
              </a:rPr>
              <a:t>3 </a:t>
            </a:r>
            <a:r>
              <a:rPr lang="ru-RU" sz="7200" b="1" dirty="0" smtClean="0">
                <a:solidFill>
                  <a:srgbClr val="002060"/>
                </a:solidFill>
              </a:rPr>
              <a:t>т = 3000 кг= 30 ц         </a:t>
            </a:r>
            <a:endParaRPr lang="ru-RU" sz="9600" b="1" dirty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26627" name="Picture 2" descr="http://im8-tub.yandex.net/i?id=112902684-45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569119" y="4509367"/>
            <a:ext cx="13795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0180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 cstate="print"/>
          <a:srcRect t="22264" r="74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6048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В  порядке  возрастания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/>
              <a:t>а) </a:t>
            </a:r>
            <a:r>
              <a:rPr lang="ru-RU" sz="4900" b="1" dirty="0" err="1" smtClean="0">
                <a:solidFill>
                  <a:srgbClr val="002060"/>
                </a:solidFill>
              </a:rPr>
              <a:t>тонна,центнер,килограмм,грамм</a:t>
            </a:r>
            <a:r>
              <a:rPr lang="ru-RU" sz="4900" dirty="0" smtClean="0">
                <a:solidFill>
                  <a:srgbClr val="002060"/>
                </a:solidFill>
              </a:rPr>
              <a:t>;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б)</a:t>
            </a:r>
            <a:r>
              <a:rPr lang="ru-RU" sz="4900" b="1" dirty="0" smtClean="0">
                <a:solidFill>
                  <a:srgbClr val="002060"/>
                </a:solidFill>
              </a:rPr>
              <a:t>центнер,грамм,тонна,килограмм;</a:t>
            </a:r>
            <a:br>
              <a:rPr lang="ru-RU" sz="4900" b="1" dirty="0" smtClean="0">
                <a:solidFill>
                  <a:srgbClr val="00206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в</a:t>
            </a:r>
            <a:r>
              <a:rPr lang="ru-RU" sz="4900" dirty="0" smtClean="0"/>
              <a:t>) </a:t>
            </a:r>
            <a:r>
              <a:rPr lang="ru-RU" sz="4900" b="1" dirty="0" smtClean="0">
                <a:solidFill>
                  <a:srgbClr val="002060"/>
                </a:solidFill>
              </a:rPr>
              <a:t>грамм,килограмм,центнер,тонна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1550" y="5732463"/>
            <a:ext cx="7416800" cy="0"/>
          </a:xfrm>
          <a:prstGeom prst="line">
            <a:avLst/>
          </a:prstGeom>
          <a:ln w="762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725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6600" b="1" dirty="0" smtClean="0">
                <a:solidFill>
                  <a:srgbClr val="002060"/>
                </a:solidFill>
                <a:latin typeface="Gabriola" pitchFamily="82" charset="0"/>
              </a:rPr>
              <a:t>Домашнее задание.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600200"/>
            <a:ext cx="6768752" cy="4525963"/>
          </a:xfrm>
        </p:spPr>
        <p:txBody>
          <a:bodyPr/>
          <a:lstStyle/>
          <a:p>
            <a:r>
              <a:rPr lang="ru-RU" dirty="0" smtClean="0"/>
              <a:t>1  Тетрадь для самостоятельной работы с.36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 Тетрадь для самостоятельной работы с.37 № 85 (задание повышенной сложности)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21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z="3600" b="1" smtClean="0"/>
          </a:p>
        </p:txBody>
      </p:sp>
      <p:pic>
        <p:nvPicPr>
          <p:cNvPr id="69635" name="Picture 6" descr="H:\Documents and Settings\Aida\Рабочий стол\НОвая ГРАФИКА сборник\КАРТИНКИ СБОРНИК_ школьные\__Flo1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708920"/>
            <a:ext cx="2835275" cy="3744913"/>
          </a:xfrm>
        </p:spPr>
      </p:pic>
      <p:pic>
        <p:nvPicPr>
          <p:cNvPr id="69636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2519362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80928"/>
            <a:ext cx="27273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4" descr="j0428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284984"/>
            <a:ext cx="24669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9" name="AutoShape 21"/>
          <p:cNvSpPr>
            <a:spLocks noChangeArrowheads="1"/>
          </p:cNvSpPr>
          <p:nvPr/>
        </p:nvSpPr>
        <p:spPr bwMode="auto">
          <a:xfrm>
            <a:off x="3779912" y="764704"/>
            <a:ext cx="3313113" cy="1511300"/>
          </a:xfrm>
          <a:prstGeom prst="wedgeRoundRectCallout">
            <a:avLst>
              <a:gd name="adj1" fmla="val 551"/>
              <a:gd name="adj2" fmla="val 18276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altLang="ru-RU" sz="2800" dirty="0" smtClean="0">
              <a:solidFill>
                <a:prstClr val="black"/>
              </a:solidFill>
            </a:endParaRPr>
          </a:p>
          <a:p>
            <a:pPr algn="ctr"/>
            <a:r>
              <a:rPr lang="ru-RU" altLang="ru-RU" sz="2800" dirty="0" smtClean="0">
                <a:solidFill>
                  <a:prstClr val="black"/>
                </a:solidFill>
              </a:rPr>
              <a:t>Спасибо! </a:t>
            </a:r>
            <a:endParaRPr lang="ru-RU" alt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97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МАССАЖ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55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</a:t>
            </a:r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МАССА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24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print"/>
          <a:srcRect t="22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755650" y="620713"/>
            <a:ext cx="7931150" cy="5400675"/>
          </a:xfrm>
        </p:spPr>
        <p:txBody>
          <a:bodyPr/>
          <a:lstStyle/>
          <a:p>
            <a:r>
              <a:rPr lang="ru-RU" sz="11000" b="1" i="1" smtClean="0">
                <a:solidFill>
                  <a:srgbClr val="002060"/>
                </a:solidFill>
              </a:rPr>
              <a:t>Единицы</a:t>
            </a:r>
            <a:br>
              <a:rPr lang="ru-RU" sz="11000" b="1" i="1" smtClean="0">
                <a:solidFill>
                  <a:srgbClr val="002060"/>
                </a:solidFill>
              </a:rPr>
            </a:br>
            <a:r>
              <a:rPr lang="ru-RU" sz="11000" b="1" i="1" smtClean="0">
                <a:solidFill>
                  <a:srgbClr val="002060"/>
                </a:solidFill>
              </a:rPr>
              <a:t>измерения</a:t>
            </a:r>
            <a:br>
              <a:rPr lang="ru-RU" sz="11000" b="1" i="1" smtClean="0">
                <a:solidFill>
                  <a:srgbClr val="002060"/>
                </a:solidFill>
              </a:rPr>
            </a:br>
            <a:r>
              <a:rPr lang="ru-RU" sz="11000" b="1" i="1" smtClean="0">
                <a:solidFill>
                  <a:srgbClr val="002060"/>
                </a:solidFill>
              </a:rPr>
              <a:t> массы</a:t>
            </a:r>
            <a:r>
              <a:rPr lang="ru-RU" sz="10000" b="1" i="1" smtClean="0">
                <a:solidFill>
                  <a:srgbClr val="002060"/>
                </a:solidFill>
              </a:rPr>
              <a:t>.</a:t>
            </a:r>
            <a:r>
              <a:rPr lang="ru-RU" sz="10000" smtClean="0"/>
              <a:t/>
            </a:r>
            <a:br>
              <a:rPr lang="ru-RU" sz="10000" smtClean="0"/>
            </a:br>
            <a:endParaRPr lang="ru-RU" sz="10000" smtClean="0"/>
          </a:p>
        </p:txBody>
      </p:sp>
      <p:pic>
        <p:nvPicPr>
          <p:cNvPr id="19459" name="Picture 5" descr="C:\Documents and Settings\Admin\Рабочий стол\gold24di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73563"/>
            <a:ext cx="3313113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0169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0963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84984"/>
            <a:ext cx="41764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23728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2015019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0963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84984"/>
            <a:ext cx="41764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23728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 </a:t>
            </a:r>
            <a:r>
              <a:rPr lang="ru-RU" sz="3600" b="1" dirty="0" smtClean="0">
                <a:solidFill>
                  <a:prstClr val="black"/>
                </a:solidFill>
              </a:rPr>
              <a:t>грамм</a:t>
            </a:r>
            <a:endParaRPr lang="ru-RU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862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килограмм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540" y="1160748"/>
            <a:ext cx="30963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84984"/>
            <a:ext cx="41764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23728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 грамм</a:t>
            </a:r>
          </a:p>
        </p:txBody>
      </p:sp>
    </p:spTree>
    <p:extLst>
      <p:ext uri="{BB962C8B-B14F-4D97-AF65-F5344CB8AC3E}">
        <p14:creationId xmlns:p14="http://schemas.microsoft.com/office/powerpoint/2010/main" xmlns="" val="39871184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килограмм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540" y="1160748"/>
            <a:ext cx="30963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23728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 грамм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772471"/>
            <a:ext cx="36343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  <a:ea typeface="+mj-ea"/>
                <a:cs typeface="+mj-cs"/>
              </a:rPr>
              <a:t>тонна или ???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5996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264</Words>
  <Application>Microsoft Office PowerPoint</Application>
  <PresentationFormat>Экран (4:3)</PresentationFormat>
  <Paragraphs>74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1_Тема Office</vt:lpstr>
      <vt:lpstr>2_Тема Office</vt:lpstr>
      <vt:lpstr>Тема Office</vt:lpstr>
      <vt:lpstr>5_Тема Office</vt:lpstr>
      <vt:lpstr>7_Тема Office</vt:lpstr>
      <vt:lpstr>8_Тема Office</vt:lpstr>
      <vt:lpstr>9_Тема Office</vt:lpstr>
      <vt:lpstr>3_Тема Office</vt:lpstr>
      <vt:lpstr>4_Тема Office</vt:lpstr>
      <vt:lpstr>10_Тема Office</vt:lpstr>
      <vt:lpstr>6_Тема Office</vt:lpstr>
      <vt:lpstr>11_Тема Office</vt:lpstr>
      <vt:lpstr>12_Тема Office</vt:lpstr>
      <vt:lpstr>13_Тема Office</vt:lpstr>
      <vt:lpstr>Слайд 1</vt:lpstr>
      <vt:lpstr>Урок  математики в   3в классе</vt:lpstr>
      <vt:lpstr>МАССАЖ</vt:lpstr>
      <vt:lpstr>Слайд 4</vt:lpstr>
      <vt:lpstr>Единицы измерения  массы. </vt:lpstr>
      <vt:lpstr>Слайд 6</vt:lpstr>
      <vt:lpstr>Слайд 7</vt:lpstr>
      <vt:lpstr>                                    килограмм</vt:lpstr>
      <vt:lpstr>                                    килограмм</vt:lpstr>
      <vt:lpstr>Слайд 10</vt:lpstr>
      <vt:lpstr>Слайд 11</vt:lpstr>
      <vt:lpstr>Слайд 12</vt:lpstr>
      <vt:lpstr>Слайд 13</vt:lpstr>
      <vt:lpstr>  1 ц = 100 кг  </vt:lpstr>
      <vt:lpstr>  1 ц = 100 кг  10 ц = 1000 кг=1т  </vt:lpstr>
      <vt:lpstr>      1 ц = 100 кг            10 ц = 1000 кг = 1т 1т = 10ц  </vt:lpstr>
      <vt:lpstr>Слайд 17</vt:lpstr>
      <vt:lpstr>Слайд 18</vt:lpstr>
      <vt:lpstr>Слайд 19</vt:lpstr>
      <vt:lpstr>Слайд 20</vt:lpstr>
      <vt:lpstr>Слайд 21</vt:lpstr>
      <vt:lpstr>Кто прав?</vt:lpstr>
      <vt:lpstr>Слайд 23</vt:lpstr>
      <vt:lpstr>В  порядке  возрастания   а) тонна,центнер,килограмм,грамм;  б)центнер,грамм,тонна,килограмм;  в) грамм,килограмм,центнер,тонна. </vt:lpstr>
      <vt:lpstr>Домашнее задание.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Admin</cp:lastModifiedBy>
  <cp:revision>17</cp:revision>
  <dcterms:created xsi:type="dcterms:W3CDTF">2017-10-15T14:06:40Z</dcterms:created>
  <dcterms:modified xsi:type="dcterms:W3CDTF">2020-05-08T06:22:20Z</dcterms:modified>
</cp:coreProperties>
</file>