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8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59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18" d="100"/>
          <a:sy n="118" d="100"/>
        </p:scale>
        <p:origin x="-143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FF3079-81D5-4716-B539-C3A19F1B7AFB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855752-8CE1-4322-A5E0-B5B304104A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63669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Может вы уже знаете, какую страну она окончательно разгромила? Тогда давайте обратимся к карте, какая из названных стран перестала существовать, была стерта с карты? (Византия)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855752-8CE1-4322-A5E0-B5B304104AE5}" type="slidenum">
              <a:rPr lang="ru-RU" smtClean="0"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Итак, </a:t>
            </a: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тема сегодняшнего урока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«Гибель Византии и возникновение Османской империи». </a:t>
            </a:r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Запишите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855752-8CE1-4322-A5E0-B5B304104AE5}" type="slidenum">
              <a:rPr lang="ru-RU" smtClean="0"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Но я хочу вам напомнить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что Византия была  одной из самых грандиозных цивилизаций в истории человечества. Просуществовала 1058 лет. Богатства, красота и изысканность столицы империи — Константинополя — буквально потрясали европейские народы. Византия была единственной в мире страной, простиравшейся на огромном пространстве между Европой и Азией.</a:t>
            </a:r>
          </a:p>
          <a:p>
            <a:r>
              <a:rPr lang="ru-RU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Так почему же стало возможным, что это великое и необычайно жизнеспособное государство (Византийская империя), просуществовав более всех, с какого-то момента стремительно стало утрачивать жизненные силы и погибло?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855752-8CE1-4322-A5E0-B5B304104AE5}" type="slidenum">
              <a:rPr lang="ru-RU" smtClean="0"/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3138D2FE-B9A2-4FD3-9CDA-E79D69618530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63D11330-1182-4E9F-B710-06D34047BAF6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8D2FE-B9A2-4FD3-9CDA-E79D69618530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11330-1182-4E9F-B710-06D34047BAF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8D2FE-B9A2-4FD3-9CDA-E79D69618530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11330-1182-4E9F-B710-06D34047BAF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3138D2FE-B9A2-4FD3-9CDA-E79D69618530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63D11330-1182-4E9F-B710-06D34047BAF6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3138D2FE-B9A2-4FD3-9CDA-E79D69618530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63D11330-1182-4E9F-B710-06D34047BAF6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8D2FE-B9A2-4FD3-9CDA-E79D69618530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11330-1182-4E9F-B710-06D34047BAF6}" type="slidenum">
              <a:rPr lang="ru-RU" smtClean="0"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8D2FE-B9A2-4FD3-9CDA-E79D69618530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11330-1182-4E9F-B710-06D34047BAF6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3138D2FE-B9A2-4FD3-9CDA-E79D69618530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63D11330-1182-4E9F-B710-06D34047BAF6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8D2FE-B9A2-4FD3-9CDA-E79D69618530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11330-1182-4E9F-B710-06D34047BAF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3138D2FE-B9A2-4FD3-9CDA-E79D69618530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63D11330-1182-4E9F-B710-06D34047BAF6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3138D2FE-B9A2-4FD3-9CDA-E79D69618530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63D11330-1182-4E9F-B710-06D34047BAF6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3138D2FE-B9A2-4FD3-9CDA-E79D69618530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63D11330-1182-4E9F-B710-06D34047BAF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Documents%20and%20Settings\Admin\&#1056;&#1072;&#1073;&#1086;&#1095;&#1080;&#1081;%20&#1089;&#1090;&#1086;&#1083;\&#1096;&#1082;&#1086;&#1083;&#1072;\&#1080;&#1089;&#1090;&#1086;&#1088;&#1080;&#1103;\&#1091;&#1088;&#1086;&#1082;&#1080;%20&#1080;&#1089;&#1090;&#1086;&#1088;&#1080;&#1080;\6%20&#1082;&#1083;&#1072;&#1089;&#1089;\21%20&#1091;&#1088;&#1086;&#1082;.%20&#1075;&#1080;&#1073;&#1077;&#1083;&#1100;%20&#1074;&#1080;&#1079;&#1072;&#1085;&#1090;&#1080;&#1080;.avi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www.azovgreeks.com/images/gendb/maps/osman14.gif"/>
          <p:cNvPicPr>
            <a:picLocks noChangeAspect="1" noChangeArrowheads="1"/>
          </p:cNvPicPr>
          <p:nvPr/>
        </p:nvPicPr>
        <p:blipFill>
          <a:blip r:embed="rId3" cstate="print"/>
          <a:srcRect b="3452"/>
          <a:stretch>
            <a:fillRect/>
          </a:stretch>
        </p:blipFill>
        <p:spPr bwMode="auto">
          <a:xfrm>
            <a:off x="0" y="260648"/>
            <a:ext cx="9144000" cy="6368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031" descr="osman16"/>
          <p:cNvPicPr>
            <a:picLocks noChangeAspect="1" noChangeArrowheads="1"/>
          </p:cNvPicPr>
          <p:nvPr/>
        </p:nvPicPr>
        <p:blipFill>
          <a:blip r:embed="rId4" cstate="print"/>
          <a:srcRect t="6404"/>
          <a:stretch>
            <a:fillRect/>
          </a:stretch>
        </p:blipFill>
        <p:spPr bwMode="auto">
          <a:xfrm>
            <a:off x="0" y="332656"/>
            <a:ext cx="9144000" cy="61670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ds04.infourok.ru/uploads/ex/09b4/000155bb-bb164cd4/hello_html_661effa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09240"/>
            <a:ext cx="9144000" cy="6648760"/>
          </a:xfrm>
          <a:prstGeom prst="rect">
            <a:avLst/>
          </a:prstGeom>
          <a:noFill/>
        </p:spPr>
      </p:pic>
      <p:pic>
        <p:nvPicPr>
          <p:cNvPr id="1028" name="Picture 4" descr="http://images.myshared.ru/19/1203936/slide_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298772" y="3264921"/>
            <a:ext cx="7772400" cy="1470025"/>
          </a:xfrm>
        </p:spPr>
        <p:txBody>
          <a:bodyPr>
            <a:noAutofit/>
          </a:bodyPr>
          <a:lstStyle/>
          <a:p>
            <a:pPr algn="ctr"/>
            <a:r>
              <a:rPr lang="ru-RU" sz="4400" u="sng" dirty="0" smtClean="0"/>
              <a:t>Тема урока: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Гибель </a:t>
            </a:r>
            <a:r>
              <a:rPr lang="ru-RU" sz="5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Византии </a:t>
            </a:r>
            <a:r>
              <a:rPr lang="ru-RU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</a:t>
            </a:r>
            <a:r>
              <a:rPr lang="ru-RU" sz="5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возникновение Османской империи</a:t>
            </a:r>
            <a:endParaRPr lang="ru-RU" sz="2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Проблемный вопрос:</a:t>
            </a:r>
            <a:endParaRPr lang="ru-RU" sz="5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51520" y="1600200"/>
            <a:ext cx="8352928" cy="4525963"/>
          </a:xfrm>
        </p:spPr>
        <p:txBody>
          <a:bodyPr>
            <a:noAutofit/>
          </a:bodyPr>
          <a:lstStyle/>
          <a:p>
            <a:r>
              <a:rPr lang="ru-RU" sz="3200" b="1" i="1" dirty="0" smtClean="0"/>
              <a:t>Почему </a:t>
            </a:r>
            <a:r>
              <a:rPr lang="ru-RU" sz="3200" b="1" i="1" dirty="0"/>
              <a:t>же стало возможным, что это великое и необычайно жизнеспособное государство (Византийская империя), просуществовав более всех, с какого-то момента стремительно стало утрачивать жизненные силы и погибло?</a:t>
            </a:r>
            <a:endParaRPr lang="ru-RU" sz="32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332656"/>
            <a:ext cx="8363272" cy="579350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/>
              <a:t>   </a:t>
            </a:r>
            <a:r>
              <a:rPr lang="ru-RU" sz="2800" i="1" dirty="0" smtClean="0"/>
              <a:t>Чтобы </a:t>
            </a:r>
            <a:r>
              <a:rPr lang="ru-RU" sz="2800" i="1" dirty="0"/>
              <a:t>поближе познакомится с данным событием мы обратимся к </a:t>
            </a:r>
            <a:r>
              <a:rPr lang="ru-RU" sz="2800" b="1" i="1" u="sng" dirty="0"/>
              <a:t>видеоматериалу</a:t>
            </a:r>
            <a:r>
              <a:rPr lang="ru-RU" sz="2800" i="1" dirty="0"/>
              <a:t>. В ходе просмотра постарайтесь ответить на вопросы: </a:t>
            </a:r>
          </a:p>
          <a:p>
            <a:pPr lvl="0"/>
            <a:r>
              <a:rPr lang="ru-RU" sz="3600" b="1" dirty="0"/>
              <a:t>Что стало причиной ослабления Византии, а также Болгарии и Сербии, т.е. стран Балканского полуострова?</a:t>
            </a:r>
            <a:r>
              <a:rPr lang="ru-RU" sz="3600" dirty="0"/>
              <a:t> </a:t>
            </a:r>
          </a:p>
          <a:p>
            <a:pPr lvl="0"/>
            <a:r>
              <a:rPr lang="ru-RU" sz="3600" b="1" dirty="0"/>
              <a:t>Что повлияло на возникновение и усиление Османской империи?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21 урок. гибель византии.avi">
            <a:hlinkClick r:id="" action="ppaction://media"/>
          </p:cNvPr>
          <p:cNvPicPr>
            <a:picLocks noGrp="1" noRot="1" noChangeAspect="1"/>
          </p:cNvPicPr>
          <p:nvPr>
            <p:ph sz="quarter"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-49213" y="981075"/>
            <a:ext cx="9193213" cy="51673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849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Поработаем </a:t>
            </a:r>
            <a:r>
              <a:rPr lang="ru-RU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учебником </a:t>
            </a:r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 </a:t>
            </a:r>
            <a:r>
              <a:rPr lang="ru-RU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72, </a:t>
            </a:r>
            <a:r>
              <a:rPr lang="ru-RU" sz="40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2, 3). </a:t>
            </a:r>
            <a:endParaRPr lang="ru-RU" sz="40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23528" y="1600200"/>
            <a:ext cx="8363272" cy="5257800"/>
          </a:xfrm>
        </p:spPr>
        <p:txBody>
          <a:bodyPr>
            <a:normAutofit fontScale="47500" lnSpcReduction="20000"/>
          </a:bodyPr>
          <a:lstStyle/>
          <a:p>
            <a:pPr lvl="0">
              <a:buFont typeface="Wingdings" pitchFamily="2" charset="2"/>
              <a:buChar char="Ø"/>
            </a:pPr>
            <a:r>
              <a:rPr lang="ru-RU" sz="4900" b="1" dirty="0" smtClean="0"/>
              <a:t>Назовите </a:t>
            </a:r>
            <a:r>
              <a:rPr lang="ru-RU" sz="4900" b="1" dirty="0"/>
              <a:t>особенности империи османов, сравните со странами Балканского </a:t>
            </a:r>
            <a:r>
              <a:rPr lang="ru-RU" sz="4900" b="1" dirty="0" smtClean="0"/>
              <a:t>полуострова</a:t>
            </a:r>
            <a:endParaRPr lang="ru-RU" sz="4900" dirty="0"/>
          </a:p>
          <a:p>
            <a:pPr lvl="0">
              <a:buFont typeface="Wingdings" pitchFamily="2" charset="2"/>
              <a:buChar char="Ø"/>
            </a:pPr>
            <a:r>
              <a:rPr lang="ru-RU" sz="4900" b="1" dirty="0" smtClean="0"/>
              <a:t>Могли </a:t>
            </a:r>
            <a:r>
              <a:rPr lang="ru-RU" sz="4900" b="1" dirty="0"/>
              <a:t>ли Византия, Сербия и Болгария оказать достойное сопротивление османам?</a:t>
            </a:r>
            <a:r>
              <a:rPr lang="ru-RU" sz="4900" dirty="0"/>
              <a:t> </a:t>
            </a:r>
          </a:p>
          <a:p>
            <a:pPr lvl="0">
              <a:buFont typeface="Wingdings" pitchFamily="2" charset="2"/>
              <a:buChar char="Ø"/>
            </a:pPr>
            <a:r>
              <a:rPr lang="ru-RU" sz="4900" b="1" dirty="0" smtClean="0"/>
              <a:t>Что </a:t>
            </a:r>
            <a:r>
              <a:rPr lang="ru-RU" sz="4900" b="1" dirty="0"/>
              <a:t>такое церковная уния и была ли она установлена?</a:t>
            </a:r>
            <a:r>
              <a:rPr lang="ru-RU" sz="4900" dirty="0"/>
              <a:t> </a:t>
            </a:r>
          </a:p>
          <a:p>
            <a:pPr lvl="0">
              <a:buFont typeface="Wingdings" pitchFamily="2" charset="2"/>
              <a:buChar char="Ø"/>
            </a:pPr>
            <a:r>
              <a:rPr lang="ru-RU" sz="4900" b="1" dirty="0" smtClean="0"/>
              <a:t>Был </a:t>
            </a:r>
            <a:r>
              <a:rPr lang="ru-RU" sz="4900" b="1" dirty="0"/>
              <a:t>ли крестовый поход удачным для Балканских государств</a:t>
            </a:r>
            <a:r>
              <a:rPr lang="ru-RU" sz="4900" dirty="0"/>
              <a:t>? </a:t>
            </a:r>
          </a:p>
          <a:p>
            <a:pPr lvl="0">
              <a:buFont typeface="Wingdings" pitchFamily="2" charset="2"/>
              <a:buChar char="Ø"/>
            </a:pPr>
            <a:r>
              <a:rPr lang="ru-RU" sz="4900" b="1" dirty="0" smtClean="0"/>
              <a:t>Каковы </a:t>
            </a:r>
            <a:r>
              <a:rPr lang="ru-RU" sz="4900" b="1" dirty="0"/>
              <a:t>причины гибели Константинополя?</a:t>
            </a:r>
            <a:r>
              <a:rPr lang="ru-RU" sz="4900" dirty="0"/>
              <a:t> </a:t>
            </a:r>
          </a:p>
          <a:p>
            <a:pPr lvl="0">
              <a:buFont typeface="Wingdings" pitchFamily="2" charset="2"/>
              <a:buChar char="Ø"/>
            </a:pPr>
            <a:r>
              <a:rPr lang="ru-RU" sz="4900" b="1" dirty="0" smtClean="0"/>
              <a:t>Как </a:t>
            </a:r>
            <a:r>
              <a:rPr lang="ru-RU" sz="4900" b="1" dirty="0"/>
              <a:t>сейчас называется г. Константинополь?</a:t>
            </a:r>
            <a:r>
              <a:rPr lang="ru-RU" sz="4900" dirty="0"/>
              <a:t> </a:t>
            </a:r>
          </a:p>
          <a:p>
            <a:pPr lvl="0">
              <a:buFont typeface="Wingdings" pitchFamily="2" charset="2"/>
              <a:buChar char="Ø"/>
            </a:pPr>
            <a:r>
              <a:rPr lang="ru-RU" sz="4900" b="1" dirty="0" smtClean="0"/>
              <a:t>Какое </a:t>
            </a:r>
            <a:r>
              <a:rPr lang="ru-RU" sz="4900" b="1" dirty="0"/>
              <a:t>значение имело падение Византии в 1453 году?</a:t>
            </a:r>
            <a:r>
              <a:rPr lang="ru-RU" sz="4900" dirty="0"/>
              <a:t>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Закрепим изученное</a:t>
            </a:r>
            <a:endParaRPr lang="ru-RU" sz="4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67544" y="1052736"/>
            <a:ext cx="8363272" cy="5616624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b="1" dirty="0" smtClean="0"/>
              <a:t>I.</a:t>
            </a:r>
            <a:r>
              <a:rPr lang="ru-RU" b="1" dirty="0"/>
              <a:t> Установите соответствие</a:t>
            </a:r>
            <a:endParaRPr lang="ru-RU" dirty="0"/>
          </a:p>
          <a:p>
            <a:pPr>
              <a:buNone/>
            </a:pPr>
            <a:r>
              <a:rPr lang="ru-RU" b="1" dirty="0"/>
              <a:t>А</a:t>
            </a:r>
            <a:r>
              <a:rPr lang="ru-RU" dirty="0"/>
              <a:t> Стефан </a:t>
            </a:r>
            <a:r>
              <a:rPr lang="ru-RU" dirty="0" err="1"/>
              <a:t>Душан</a:t>
            </a:r>
            <a:r>
              <a:rPr lang="ru-RU" dirty="0"/>
              <a:t> </a:t>
            </a:r>
            <a:r>
              <a:rPr lang="ru-RU" dirty="0" smtClean="0"/>
              <a:t>              </a:t>
            </a:r>
            <a:r>
              <a:rPr lang="ru-RU" b="1" dirty="0" smtClean="0"/>
              <a:t>В</a:t>
            </a:r>
            <a:r>
              <a:rPr lang="ru-RU" dirty="0" smtClean="0"/>
              <a:t> </a:t>
            </a:r>
            <a:r>
              <a:rPr lang="ru-RU" dirty="0"/>
              <a:t>Тимур</a:t>
            </a:r>
          </a:p>
          <a:p>
            <a:pPr>
              <a:buNone/>
            </a:pPr>
            <a:r>
              <a:rPr lang="ru-RU" b="1" dirty="0"/>
              <a:t>Б</a:t>
            </a:r>
            <a:r>
              <a:rPr lang="ru-RU" dirty="0"/>
              <a:t> </a:t>
            </a:r>
            <a:r>
              <a:rPr lang="ru-RU" dirty="0" err="1"/>
              <a:t>Базияд</a:t>
            </a:r>
            <a:r>
              <a:rPr lang="ru-RU" dirty="0"/>
              <a:t> </a:t>
            </a:r>
            <a:r>
              <a:rPr lang="ru-RU" dirty="0" smtClean="0"/>
              <a:t>I                           </a:t>
            </a:r>
            <a:r>
              <a:rPr lang="ru-RU" b="1" dirty="0" smtClean="0"/>
              <a:t>Г</a:t>
            </a:r>
            <a:r>
              <a:rPr lang="ru-RU" dirty="0" smtClean="0"/>
              <a:t> </a:t>
            </a:r>
            <a:r>
              <a:rPr lang="ru-RU" dirty="0" err="1"/>
              <a:t>Мехмед</a:t>
            </a:r>
            <a:r>
              <a:rPr lang="ru-RU" dirty="0"/>
              <a:t> II</a:t>
            </a:r>
          </a:p>
          <a:p>
            <a:pPr>
              <a:buNone/>
            </a:pPr>
            <a:r>
              <a:rPr lang="ru-RU" b="1" dirty="0"/>
              <a:t>1 </a:t>
            </a:r>
            <a:r>
              <a:rPr lang="ru-RU" dirty="0"/>
              <a:t>Разбил </a:t>
            </a:r>
            <a:r>
              <a:rPr lang="ru-RU" dirty="0" err="1"/>
              <a:t>турков</a:t>
            </a:r>
            <a:r>
              <a:rPr lang="ru-RU" dirty="0"/>
              <a:t>- османов при Анкаре</a:t>
            </a:r>
          </a:p>
          <a:p>
            <a:pPr>
              <a:buNone/>
            </a:pPr>
            <a:r>
              <a:rPr lang="ru-RU" b="1" dirty="0"/>
              <a:t>2</a:t>
            </a:r>
            <a:r>
              <a:rPr lang="ru-RU" dirty="0"/>
              <a:t> Завоевал Константинополь</a:t>
            </a:r>
          </a:p>
          <a:p>
            <a:pPr>
              <a:buNone/>
            </a:pPr>
            <a:r>
              <a:rPr lang="ru-RU" b="1" dirty="0"/>
              <a:t>3</a:t>
            </a:r>
            <a:r>
              <a:rPr lang="ru-RU" dirty="0"/>
              <a:t> Был разбит при Анкаре</a:t>
            </a:r>
          </a:p>
          <a:p>
            <a:pPr>
              <a:buNone/>
            </a:pPr>
            <a:r>
              <a:rPr lang="ru-RU" b="1" dirty="0"/>
              <a:t>4</a:t>
            </a:r>
            <a:r>
              <a:rPr lang="ru-RU" dirty="0"/>
              <a:t> При нем произошел наивысший расцвет Сербии</a:t>
            </a:r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r>
              <a:rPr lang="ru-RU" b="1" dirty="0" smtClean="0"/>
              <a:t>II.</a:t>
            </a:r>
            <a:r>
              <a:rPr lang="ru-RU" b="1" dirty="0"/>
              <a:t> </a:t>
            </a:r>
            <a:r>
              <a:rPr lang="ru-RU" b="1" dirty="0" err="1"/>
              <a:t>Василевсы</a:t>
            </a:r>
            <a:r>
              <a:rPr lang="ru-RU" b="1" dirty="0"/>
              <a:t> были готовы пойти на церковную унию потому что:</a:t>
            </a:r>
            <a:endParaRPr lang="ru-RU" dirty="0"/>
          </a:p>
          <a:p>
            <a:pPr>
              <a:buNone/>
            </a:pPr>
            <a:r>
              <a:rPr lang="ru-RU" b="1" dirty="0"/>
              <a:t>А</a:t>
            </a:r>
            <a:r>
              <a:rPr lang="ru-RU" dirty="0"/>
              <a:t> Считали правильным объединение церквей</a:t>
            </a:r>
          </a:p>
          <a:p>
            <a:pPr>
              <a:buNone/>
            </a:pPr>
            <a:r>
              <a:rPr lang="ru-RU" b="1" dirty="0"/>
              <a:t>Б</a:t>
            </a:r>
            <a:r>
              <a:rPr lang="ru-RU" dirty="0"/>
              <a:t> Этого требовал простой народ</a:t>
            </a:r>
          </a:p>
          <a:p>
            <a:pPr>
              <a:buNone/>
            </a:pPr>
            <a:r>
              <a:rPr lang="ru-RU" b="1" dirty="0"/>
              <a:t>В</a:t>
            </a:r>
            <a:r>
              <a:rPr lang="ru-RU" dirty="0"/>
              <a:t> Надеялись получить взамен помощь Запада</a:t>
            </a:r>
          </a:p>
          <a:p>
            <a:pPr>
              <a:buNone/>
            </a:pPr>
            <a:r>
              <a:rPr lang="ru-RU" b="1" dirty="0"/>
              <a:t>Г </a:t>
            </a:r>
            <a:r>
              <a:rPr lang="ru-RU" dirty="0"/>
              <a:t>На этом настаивали </a:t>
            </a:r>
            <a:r>
              <a:rPr lang="ru-RU" dirty="0" smtClean="0"/>
              <a:t>турки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724128" y="2708920"/>
            <a:ext cx="26308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А-4, Б-3, В – 1, Г - 2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580112" y="6093296"/>
            <a:ext cx="4154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endParaRPr lang="ru-RU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51520" y="260648"/>
            <a:ext cx="8352928" cy="6597352"/>
          </a:xfrm>
        </p:spPr>
        <p:txBody>
          <a:bodyPr>
            <a:normAutofit fontScale="32500" lnSpcReduction="20000"/>
          </a:bodyPr>
          <a:lstStyle/>
          <a:p>
            <a:pPr>
              <a:buNone/>
            </a:pPr>
            <a:r>
              <a:rPr lang="ru-RU" sz="6800" b="1" dirty="0" smtClean="0"/>
              <a:t>III.</a:t>
            </a:r>
            <a:r>
              <a:rPr lang="ru-RU" sz="6800" b="1" dirty="0"/>
              <a:t> После взятия Константинополя город:</a:t>
            </a:r>
            <a:endParaRPr lang="ru-RU" sz="6800" dirty="0"/>
          </a:p>
          <a:p>
            <a:pPr>
              <a:buNone/>
            </a:pPr>
            <a:r>
              <a:rPr lang="ru-RU" sz="6800" b="1" dirty="0"/>
              <a:t>А</a:t>
            </a:r>
            <a:r>
              <a:rPr lang="ru-RU" sz="6800" dirty="0"/>
              <a:t> Сохранил прежнее название</a:t>
            </a:r>
          </a:p>
          <a:p>
            <a:pPr>
              <a:buNone/>
            </a:pPr>
            <a:r>
              <a:rPr lang="ru-RU" sz="6800" b="1" dirty="0"/>
              <a:t>Б</a:t>
            </a:r>
            <a:r>
              <a:rPr lang="ru-RU" sz="6800" dirty="0"/>
              <a:t> Был переименован в Царьград</a:t>
            </a:r>
          </a:p>
          <a:p>
            <a:pPr>
              <a:buNone/>
            </a:pPr>
            <a:r>
              <a:rPr lang="ru-RU" sz="6800" b="1" dirty="0"/>
              <a:t>В</a:t>
            </a:r>
            <a:r>
              <a:rPr lang="ru-RU" sz="6800" dirty="0"/>
              <a:t> Был переименован в Стамбул</a:t>
            </a:r>
          </a:p>
          <a:p>
            <a:pPr>
              <a:buNone/>
            </a:pPr>
            <a:r>
              <a:rPr lang="ru-RU" sz="6800" b="1" dirty="0"/>
              <a:t>Г</a:t>
            </a:r>
            <a:r>
              <a:rPr lang="ru-RU" sz="6800" dirty="0"/>
              <a:t> Был переименован в Новый </a:t>
            </a:r>
            <a:r>
              <a:rPr lang="ru-RU" sz="6800" dirty="0" smtClean="0"/>
              <a:t>Рим</a:t>
            </a:r>
          </a:p>
          <a:p>
            <a:pPr>
              <a:buNone/>
            </a:pPr>
            <a:endParaRPr lang="ru-RU" sz="6800" dirty="0"/>
          </a:p>
          <a:p>
            <a:pPr>
              <a:buNone/>
            </a:pPr>
            <a:r>
              <a:rPr lang="ru-RU" sz="6800" b="1" dirty="0" smtClean="0"/>
              <a:t>IV.</a:t>
            </a:r>
            <a:r>
              <a:rPr lang="ru-RU" sz="6800" b="1" dirty="0"/>
              <a:t> « Живой налог» это:</a:t>
            </a:r>
            <a:endParaRPr lang="ru-RU" sz="6800" dirty="0"/>
          </a:p>
          <a:p>
            <a:pPr>
              <a:buNone/>
            </a:pPr>
            <a:r>
              <a:rPr lang="ru-RU" sz="6800" b="1" dirty="0"/>
              <a:t>А </a:t>
            </a:r>
            <a:r>
              <a:rPr lang="ru-RU" sz="6800" dirty="0"/>
              <a:t>Самые трудолюбивые девочки, которых отнимали у родителей и отправляли в</a:t>
            </a:r>
            <a:r>
              <a:rPr lang="ru-RU" sz="6800" b="1" dirty="0"/>
              <a:t> </a:t>
            </a:r>
            <a:r>
              <a:rPr lang="ru-RU" sz="6800" dirty="0"/>
              <a:t>мастерскую по производству шелка</a:t>
            </a:r>
          </a:p>
          <a:p>
            <a:pPr>
              <a:buNone/>
            </a:pPr>
            <a:r>
              <a:rPr lang="ru-RU" sz="6800" b="1" dirty="0"/>
              <a:t>Б</a:t>
            </a:r>
            <a:r>
              <a:rPr lang="ru-RU" sz="6800" dirty="0"/>
              <a:t> Каждый пятый конь</a:t>
            </a:r>
          </a:p>
          <a:p>
            <a:pPr>
              <a:buNone/>
            </a:pPr>
            <a:r>
              <a:rPr lang="ru-RU" sz="6800" b="1" dirty="0"/>
              <a:t>В</a:t>
            </a:r>
            <a:r>
              <a:rPr lang="ru-RU" sz="6800" dirty="0"/>
              <a:t> Здоровые мальчики, которых отнимали у родителей и которых воспитывали в фанатичной преданности султану</a:t>
            </a:r>
          </a:p>
          <a:p>
            <a:pPr>
              <a:buNone/>
            </a:pPr>
            <a:r>
              <a:rPr lang="ru-RU" sz="6800" b="1" dirty="0"/>
              <a:t>Г</a:t>
            </a:r>
            <a:r>
              <a:rPr lang="ru-RU" sz="6800" dirty="0"/>
              <a:t> Каждый десятый </a:t>
            </a:r>
            <a:r>
              <a:rPr lang="ru-RU" sz="6800" dirty="0" smtClean="0"/>
              <a:t>бык</a:t>
            </a:r>
          </a:p>
          <a:p>
            <a:pPr>
              <a:buNone/>
            </a:pPr>
            <a:endParaRPr lang="ru-RU" sz="6800" dirty="0"/>
          </a:p>
          <a:p>
            <a:pPr>
              <a:buNone/>
            </a:pPr>
            <a:r>
              <a:rPr lang="ru-RU" sz="6800" b="1" dirty="0" smtClean="0"/>
              <a:t>V.</a:t>
            </a:r>
            <a:r>
              <a:rPr lang="ru-RU" sz="6800" b="1" dirty="0"/>
              <a:t> Константинополь удалось захватить:</a:t>
            </a:r>
            <a:endParaRPr lang="ru-RU" sz="6800" dirty="0"/>
          </a:p>
          <a:p>
            <a:pPr>
              <a:buNone/>
            </a:pPr>
            <a:r>
              <a:rPr lang="ru-RU" sz="6800" b="1" dirty="0"/>
              <a:t>А</a:t>
            </a:r>
            <a:r>
              <a:rPr lang="ru-RU" sz="6800" dirty="0"/>
              <a:t> </a:t>
            </a:r>
            <a:r>
              <a:rPr lang="ru-RU" sz="6800" dirty="0" err="1"/>
              <a:t>Базияду</a:t>
            </a:r>
            <a:r>
              <a:rPr lang="ru-RU" sz="6800" dirty="0"/>
              <a:t> I </a:t>
            </a:r>
            <a:r>
              <a:rPr lang="ru-RU" sz="6800" dirty="0" smtClean="0"/>
              <a:t>          </a:t>
            </a:r>
            <a:r>
              <a:rPr lang="ru-RU" sz="6800" b="1" dirty="0" smtClean="0"/>
              <a:t> В </a:t>
            </a:r>
            <a:r>
              <a:rPr lang="ru-RU" sz="6800" dirty="0"/>
              <a:t>Тимуру</a:t>
            </a:r>
          </a:p>
          <a:p>
            <a:pPr>
              <a:buNone/>
            </a:pPr>
            <a:r>
              <a:rPr lang="ru-RU" sz="6800" b="1" dirty="0"/>
              <a:t>Б </a:t>
            </a:r>
            <a:r>
              <a:rPr lang="ru-RU" sz="6800" dirty="0" err="1"/>
              <a:t>Мехмеду</a:t>
            </a:r>
            <a:r>
              <a:rPr lang="ru-RU" sz="6800" dirty="0"/>
              <a:t> II </a:t>
            </a:r>
            <a:r>
              <a:rPr lang="ru-RU" sz="6800" dirty="0" smtClean="0"/>
              <a:t>        </a:t>
            </a:r>
            <a:r>
              <a:rPr lang="ru-RU" sz="6800" b="1" dirty="0" smtClean="0"/>
              <a:t>Г</a:t>
            </a:r>
            <a:r>
              <a:rPr lang="ru-RU" sz="6800" dirty="0" smtClean="0"/>
              <a:t> </a:t>
            </a:r>
            <a:r>
              <a:rPr lang="ru-RU" sz="6800" dirty="0"/>
              <a:t>Стефану </a:t>
            </a:r>
            <a:r>
              <a:rPr lang="ru-RU" sz="6800" dirty="0" err="1"/>
              <a:t>Душану</a:t>
            </a:r>
            <a:endParaRPr lang="ru-RU" sz="6800" dirty="0"/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292080" y="1268760"/>
            <a:ext cx="4154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endParaRPr lang="ru-RU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355976" y="4437112"/>
            <a:ext cx="4154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endParaRPr lang="ru-RU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652120" y="5733256"/>
            <a:ext cx="4122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Домашнее задание</a:t>
            </a:r>
            <a:endParaRPr lang="ru-RU" sz="5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800" b="1" dirty="0"/>
              <a:t>Прочитать параграф 22</a:t>
            </a:r>
            <a:r>
              <a:rPr lang="ru-RU" sz="2800" dirty="0"/>
              <a:t>, ответы на вопросы устно, </a:t>
            </a:r>
            <a:r>
              <a:rPr lang="ru-RU" sz="2800" dirty="0" smtClean="0"/>
              <a:t>и </a:t>
            </a:r>
            <a:r>
              <a:rPr lang="ru-RU" sz="2800" dirty="0"/>
              <a:t>выполнить следующие виды работы (</a:t>
            </a:r>
            <a:r>
              <a:rPr lang="ru-RU" sz="2800" b="1" dirty="0"/>
              <a:t>на выбор</a:t>
            </a:r>
            <a:r>
              <a:rPr lang="ru-RU" sz="2800" dirty="0"/>
              <a:t>): </a:t>
            </a:r>
          </a:p>
          <a:p>
            <a:pPr marL="514350" indent="-514350">
              <a:buFont typeface="Wingdings" pitchFamily="2" charset="2"/>
              <a:buChar char="v"/>
            </a:pPr>
            <a:r>
              <a:rPr lang="ru-RU" sz="2800" dirty="0" smtClean="0"/>
              <a:t>Составить </a:t>
            </a:r>
            <a:r>
              <a:rPr lang="ru-RU" sz="2800" dirty="0"/>
              <a:t>опорный конспект по тексту «Падение Константинополя»</a:t>
            </a:r>
          </a:p>
          <a:p>
            <a:pPr marL="514350" indent="-514350">
              <a:buFont typeface="Wingdings" pitchFamily="2" charset="2"/>
              <a:buChar char="v"/>
            </a:pPr>
            <a:r>
              <a:rPr lang="ru-RU" sz="2800" dirty="0"/>
              <a:t>Создать  «Памятку для современного политика», учитывая уроки прошлого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Горизонт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95</TotalTime>
  <Words>344</Words>
  <Application>Microsoft Office PowerPoint</Application>
  <PresentationFormat>Экран (4:3)</PresentationFormat>
  <Paragraphs>59</Paragraphs>
  <Slides>10</Slides>
  <Notes>3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Эркер</vt:lpstr>
      <vt:lpstr>Презентация PowerPoint</vt:lpstr>
      <vt:lpstr>Тема урока:  Гибель Византии  и возникновение Османской империи</vt:lpstr>
      <vt:lpstr>Проблемный вопрос:</vt:lpstr>
      <vt:lpstr>Презентация PowerPoint</vt:lpstr>
      <vt:lpstr>Презентация PowerPoint</vt:lpstr>
      <vt:lpstr>Поработаем с учебником  ( с 72, п 2, 3). </vt:lpstr>
      <vt:lpstr>Закрепим изученное</vt:lpstr>
      <vt:lpstr>Презентация PowerPoint</vt:lpstr>
      <vt:lpstr>Домашнее задание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Страна, в которую хочется вернуться снова и снова</dc:title>
  <dc:creator>User</dc:creator>
  <cp:lastModifiedBy>RePack by Diakov</cp:lastModifiedBy>
  <cp:revision>11</cp:revision>
  <dcterms:created xsi:type="dcterms:W3CDTF">2018-11-18T21:20:40Z</dcterms:created>
  <dcterms:modified xsi:type="dcterms:W3CDTF">2020-05-11T10:10:02Z</dcterms:modified>
</cp:coreProperties>
</file>