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1" r:id="rId4"/>
    <p:sldId id="272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110" d="100"/>
          <a:sy n="110" d="100"/>
        </p:scale>
        <p:origin x="165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68760"/>
            <a:ext cx="6629400" cy="1219201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РЕШЕНИЕ ЗАДАЧ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С ПОМОЩЬЮ УРАВНЕНИЙ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872" y="3284984"/>
            <a:ext cx="1370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7 класс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1580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000" dirty="0" smtClean="0">
                <a:solidFill>
                  <a:srgbClr val="C00000"/>
                </a:solidFill>
              </a:rPr>
              <a:t>Повторение теории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7499176" cy="1035366"/>
          </a:xfrm>
        </p:spPr>
        <p:txBody>
          <a:bodyPr>
            <a:normAutofit lnSpcReduction="10000"/>
          </a:bodyPr>
          <a:lstStyle/>
          <a:p>
            <a:r>
              <a:rPr lang="ru-RU" sz="2000" i="1" dirty="0" smtClean="0">
                <a:solidFill>
                  <a:srgbClr val="002060"/>
                </a:solidFill>
              </a:rPr>
              <a:t>Уравнением</a:t>
            </a:r>
          </a:p>
          <a:p>
            <a:pPr marL="114300" indent="0">
              <a:buNone/>
            </a:pPr>
            <a:r>
              <a:rPr lang="ru-RU" sz="2000" i="1" dirty="0" smtClean="0">
                <a:solidFill>
                  <a:srgbClr val="002060"/>
                </a:solidFill>
              </a:rPr>
              <a:t> называется равенство, содержащее ____________, обозначенное </a:t>
            </a:r>
            <a:r>
              <a:rPr lang="ru-RU" sz="2000" dirty="0" smtClean="0">
                <a:solidFill>
                  <a:srgbClr val="002060"/>
                </a:solidFill>
              </a:rPr>
              <a:t>___________.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60648"/>
            <a:ext cx="2160240" cy="25273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552" y="2924944"/>
            <a:ext cx="6912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buNone/>
            </a:pPr>
            <a:r>
              <a:rPr lang="ru-RU" i="1" dirty="0">
                <a:solidFill>
                  <a:srgbClr val="002060"/>
                </a:solidFill>
              </a:rPr>
              <a:t>Корнем уравнения</a:t>
            </a:r>
          </a:p>
          <a:p>
            <a:pPr marL="11430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            называется то значение неизвестного, при котором </a:t>
            </a:r>
            <a:r>
              <a:rPr lang="ru-RU" dirty="0" smtClean="0">
                <a:solidFill>
                  <a:srgbClr val="002060"/>
                </a:solidFill>
              </a:rPr>
              <a:t>_____________________________________________.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5054674"/>
            <a:ext cx="8226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buNone/>
            </a:pPr>
            <a:r>
              <a:rPr lang="ru-RU" i="1" dirty="0">
                <a:solidFill>
                  <a:srgbClr val="002060"/>
                </a:solidFill>
              </a:rPr>
              <a:t>Уравнение вида </a:t>
            </a:r>
            <a:r>
              <a:rPr lang="en-US" i="1" dirty="0">
                <a:solidFill>
                  <a:srgbClr val="002060"/>
                </a:solidFill>
              </a:rPr>
              <a:t>ax</a:t>
            </a:r>
            <a:r>
              <a:rPr lang="ru-RU" i="1" dirty="0">
                <a:solidFill>
                  <a:srgbClr val="002060"/>
                </a:solidFill>
              </a:rPr>
              <a:t> = </a:t>
            </a:r>
            <a:r>
              <a:rPr lang="en-US" i="1" dirty="0">
                <a:solidFill>
                  <a:srgbClr val="002060"/>
                </a:solidFill>
              </a:rPr>
              <a:t>b</a:t>
            </a:r>
            <a:r>
              <a:rPr lang="ru-RU" i="1" dirty="0">
                <a:solidFill>
                  <a:srgbClr val="002060"/>
                </a:solidFill>
              </a:rPr>
              <a:t>,</a:t>
            </a:r>
          </a:p>
          <a:p>
            <a:pPr marL="114300" indent="0">
              <a:buNone/>
            </a:pPr>
            <a:r>
              <a:rPr lang="ru-RU" i="1" dirty="0">
                <a:solidFill>
                  <a:srgbClr val="002060"/>
                </a:solidFill>
              </a:rPr>
              <a:t> где </a:t>
            </a:r>
            <a:r>
              <a:rPr lang="en-US" i="1" dirty="0">
                <a:solidFill>
                  <a:srgbClr val="002060"/>
                </a:solidFill>
              </a:rPr>
              <a:t>a</a:t>
            </a:r>
            <a:r>
              <a:rPr lang="ru-RU" i="1" dirty="0">
                <a:solidFill>
                  <a:srgbClr val="002060"/>
                </a:solidFill>
              </a:rPr>
              <a:t> и </a:t>
            </a:r>
            <a:r>
              <a:rPr lang="en-US" i="1" dirty="0">
                <a:solidFill>
                  <a:srgbClr val="002060"/>
                </a:solidFill>
              </a:rPr>
              <a:t>b</a:t>
            </a:r>
            <a:r>
              <a:rPr lang="ru-RU" i="1" dirty="0">
                <a:solidFill>
                  <a:srgbClr val="002060"/>
                </a:solidFill>
              </a:rPr>
              <a:t> - ___________, </a:t>
            </a:r>
            <a:r>
              <a:rPr lang="ru-RU" i="1" dirty="0" smtClean="0">
                <a:solidFill>
                  <a:srgbClr val="002060"/>
                </a:solidFill>
              </a:rPr>
              <a:t>  </a:t>
            </a:r>
            <a:r>
              <a:rPr lang="en-US" i="1" dirty="0">
                <a:solidFill>
                  <a:srgbClr val="002060"/>
                </a:solidFill>
              </a:rPr>
              <a:t>x</a:t>
            </a:r>
            <a:r>
              <a:rPr lang="ru-RU" i="1" dirty="0">
                <a:solidFill>
                  <a:srgbClr val="002060"/>
                </a:solidFill>
              </a:rPr>
              <a:t> – неизвестное</a:t>
            </a:r>
            <a:r>
              <a:rPr lang="ru-RU" i="1" dirty="0" smtClean="0">
                <a:solidFill>
                  <a:srgbClr val="002060"/>
                </a:solidFill>
              </a:rPr>
              <a:t>,</a:t>
            </a:r>
          </a:p>
          <a:p>
            <a:pPr marL="114300" indent="0">
              <a:buNone/>
            </a:pP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>
                <a:solidFill>
                  <a:srgbClr val="002060"/>
                </a:solidFill>
              </a:rPr>
              <a:t>называется ________________ уравнением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783" y="4149080"/>
            <a:ext cx="5950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solidFill>
                  <a:srgbClr val="002060"/>
                </a:solidFill>
              </a:rPr>
              <a:t>Решить уравнение – это значит найти ___________ </a:t>
            </a:r>
          </a:p>
          <a:p>
            <a:pPr marL="114300" indent="0">
              <a:buNone/>
            </a:pPr>
            <a:r>
              <a:rPr lang="ru-RU" i="1" dirty="0">
                <a:solidFill>
                  <a:srgbClr val="002060"/>
                </a:solidFill>
              </a:rPr>
              <a:t>или доказать, </a:t>
            </a:r>
            <a:r>
              <a:rPr lang="ru-RU" dirty="0">
                <a:solidFill>
                  <a:srgbClr val="002060"/>
                </a:solidFill>
              </a:rPr>
              <a:t>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73834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60672" cy="1039427"/>
          </a:xfrm>
        </p:spPr>
        <p:txBody>
          <a:bodyPr>
            <a:normAutofit fontScale="90000"/>
          </a:bodyPr>
          <a:lstStyle/>
          <a:p>
            <a:pPr marL="342900" indent="-228600">
              <a:spcBef>
                <a:spcPct val="20000"/>
              </a:spcBef>
            </a:pPr>
            <a:r>
              <a:rPr lang="ru-RU" sz="2800" cap="none" dirty="0" smtClean="0">
                <a:solidFill>
                  <a:srgbClr val="FF0000"/>
                </a:solidFill>
                <a:latin typeface="Century Gothic"/>
                <a:ea typeface="+mn-ea"/>
                <a:cs typeface="+mn-cs"/>
              </a:rPr>
              <a:t>Устная работа</a:t>
            </a:r>
            <a:br>
              <a:rPr lang="ru-RU" sz="2800" cap="none" dirty="0" smtClean="0">
                <a:solidFill>
                  <a:srgbClr val="FF0000"/>
                </a:solidFill>
                <a:latin typeface="Century Gothic"/>
                <a:ea typeface="+mn-ea"/>
                <a:cs typeface="+mn-cs"/>
              </a:rPr>
            </a:br>
            <a:r>
              <a:rPr lang="ru-RU" sz="2800" cap="none" dirty="0" smtClean="0">
                <a:solidFill>
                  <a:srgbClr val="FF0000"/>
                </a:solidFill>
                <a:latin typeface="Century Gothic"/>
                <a:ea typeface="+mn-ea"/>
                <a:cs typeface="+mn-cs"/>
              </a:rPr>
              <a:t/>
            </a:r>
            <a:br>
              <a:rPr lang="ru-RU" sz="2800" cap="none" dirty="0" smtClean="0">
                <a:solidFill>
                  <a:srgbClr val="FF0000"/>
                </a:solidFill>
                <a:latin typeface="Century Gothic"/>
                <a:ea typeface="+mn-ea"/>
                <a:cs typeface="+mn-cs"/>
              </a:rPr>
            </a:br>
            <a:r>
              <a:rPr lang="ru-RU" sz="2800" cap="none" dirty="0" smtClean="0">
                <a:solidFill>
                  <a:srgbClr val="7030A0"/>
                </a:solidFill>
                <a:latin typeface="Century Gothic"/>
                <a:ea typeface="+mn-ea"/>
                <a:cs typeface="+mn-cs"/>
              </a:rPr>
              <a:t>Назовите номера уравнений, для которых</a:t>
            </a:r>
            <a:r>
              <a:rPr lang="ru-RU" sz="2000" dirty="0" smtClean="0">
                <a:solidFill>
                  <a:srgbClr val="7030A0"/>
                </a:solidFill>
              </a:rPr>
              <a:t> 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число </a:t>
            </a:r>
            <a:r>
              <a:rPr lang="ru-RU" sz="2000" dirty="0">
                <a:solidFill>
                  <a:srgbClr val="7030A0"/>
                </a:solidFill>
              </a:rPr>
              <a:t>6 </a:t>
            </a:r>
            <a:r>
              <a:rPr lang="ru-RU" sz="2000" dirty="0" smtClean="0">
                <a:solidFill>
                  <a:srgbClr val="7030A0"/>
                </a:solidFill>
              </a:rPr>
              <a:t>является корнем </a:t>
            </a:r>
            <a:r>
              <a:rPr lang="ru-RU" sz="2000" dirty="0">
                <a:solidFill>
                  <a:srgbClr val="7030A0"/>
                </a:solidFill>
              </a:rPr>
              <a:t>уравнения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4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/>
            </a:r>
            <a:br>
              <a:rPr lang="ru-RU" sz="24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7510" y="3858677"/>
            <a:ext cx="3826768" cy="452264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ru-RU" dirty="0" smtClean="0"/>
              <a:t>4)   -2(3х – 6) = -24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419093" y="1951414"/>
            <a:ext cx="3273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 1)   (х – 6)(2х + 1) = 0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19093" y="2571103"/>
            <a:ext cx="3273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 2)   (х + 6)(1 – 2х) = 0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547664" y="3161569"/>
            <a:ext cx="1669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3)   -6х = 0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547664" y="4508043"/>
            <a:ext cx="2167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5)  |х - 8| = 2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763688" y="5358407"/>
            <a:ext cx="1798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Ответ:  145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2345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cap="none" dirty="0">
                <a:solidFill>
                  <a:srgbClr val="FF0000"/>
                </a:solidFill>
                <a:latin typeface="Century Gothic"/>
              </a:rPr>
              <a:t>Устная </a:t>
            </a:r>
            <a:r>
              <a:rPr lang="ru-RU" sz="3600" cap="none" dirty="0" smtClean="0">
                <a:solidFill>
                  <a:srgbClr val="FF0000"/>
                </a:solidFill>
                <a:latin typeface="Century Gothic"/>
              </a:rPr>
              <a:t>работа</a:t>
            </a:r>
            <a:br>
              <a:rPr lang="ru-RU" sz="3600" cap="none" dirty="0" smtClean="0">
                <a:solidFill>
                  <a:srgbClr val="FF0000"/>
                </a:solidFill>
                <a:latin typeface="Century Gothic"/>
              </a:rPr>
            </a:br>
            <a:r>
              <a:rPr lang="ru-RU" sz="3600" cap="none" dirty="0" smtClean="0">
                <a:solidFill>
                  <a:srgbClr val="7030A0"/>
                </a:solidFill>
                <a:latin typeface="Century Gothic"/>
              </a:rPr>
              <a:t>Решите уравнение: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048" y="1759085"/>
            <a:ext cx="2314600" cy="524271"/>
          </a:xfrm>
        </p:spPr>
        <p:txBody>
          <a:bodyPr/>
          <a:lstStyle/>
          <a:p>
            <a:pPr marL="114300" indent="0">
              <a:buNone/>
            </a:pPr>
            <a:r>
              <a:rPr lang="ru-RU" dirty="0" smtClean="0"/>
              <a:t> 1,2х = -4,8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83355"/>
            <a:ext cx="7344816" cy="74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23404" y="3039343"/>
            <a:ext cx="1624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-12 – х = 3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123404" y="3645023"/>
            <a:ext cx="2364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4х – 15 = х + 15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108850" y="4255209"/>
            <a:ext cx="2194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5х – 3 = 4 + 5х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007988" y="4859066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(5 – х)(х + 4) = 0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145377" y="5445223"/>
            <a:ext cx="1797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|3 + х| = 4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910931" y="1784378"/>
            <a:ext cx="1476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Ответ: -4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910931" y="2241147"/>
            <a:ext cx="1628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Ответ:  27</a:t>
            </a:r>
            <a:endParaRPr lang="ru-RU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968147" y="2924944"/>
            <a:ext cx="1731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Ответ:  -15</a:t>
            </a:r>
            <a:endParaRPr lang="ru-RU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968147" y="3501008"/>
            <a:ext cx="1628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Ответ:  10</a:t>
            </a:r>
            <a:endParaRPr lang="ru-RU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968147" y="4255208"/>
            <a:ext cx="3017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Ответ:  нет корней</a:t>
            </a:r>
            <a:endParaRPr lang="ru-RU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004048" y="4830109"/>
            <a:ext cx="1798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Ответ:  4; 5</a:t>
            </a:r>
            <a:endParaRPr lang="ru-RU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5016356" y="5477484"/>
            <a:ext cx="190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Ответ:  -7; 1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0998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548680"/>
            <a:ext cx="8260672" cy="108012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Этапы решения задач с помощью уравнений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72816"/>
            <a:ext cx="8939336" cy="437356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800" dirty="0" smtClean="0">
                <a:solidFill>
                  <a:srgbClr val="7030A0"/>
                </a:solidFill>
              </a:rPr>
              <a:t>1. Обозначают некоторое неизвестное число буквой и, используя условие задачи, составляют уравнение;</a:t>
            </a:r>
          </a:p>
          <a:p>
            <a:pPr marL="114300" indent="0">
              <a:buNone/>
            </a:pPr>
            <a:r>
              <a:rPr lang="ru-RU" sz="2800" dirty="0" smtClean="0">
                <a:solidFill>
                  <a:srgbClr val="7030A0"/>
                </a:solidFill>
              </a:rPr>
              <a:t>2. решают это уравнение;</a:t>
            </a:r>
          </a:p>
          <a:p>
            <a:pPr marL="114300" indent="0">
              <a:buNone/>
            </a:pPr>
            <a:r>
              <a:rPr lang="ru-RU" sz="2800" dirty="0" smtClean="0">
                <a:solidFill>
                  <a:srgbClr val="7030A0"/>
                </a:solidFill>
              </a:rPr>
              <a:t>3. истолковывают полученный результат в соответствии с условием задачи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07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60672" cy="1724484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В корзине было в 2 раза меньше яблок, чем в ящике</a:t>
            </a:r>
            <a:r>
              <a:rPr lang="ru-RU" sz="2000" b="1" dirty="0" smtClean="0"/>
              <a:t>. </a:t>
            </a:r>
            <a:r>
              <a:rPr lang="ru-RU" sz="2000" dirty="0" smtClean="0"/>
              <a:t>После того как из корзины переложили в ящик 10 яблок, то в ящике их стало в 5 раз больше, чем в корзине. Сколько яблок было в корзине и сколько в ящике?</a:t>
            </a:r>
            <a:endParaRPr lang="ru-RU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90581"/>
            <a:ext cx="3334081" cy="250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44824"/>
            <a:ext cx="3816424" cy="2546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79912" y="4640412"/>
            <a:ext cx="405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х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6653087" y="4664642"/>
            <a:ext cx="662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2х</a:t>
            </a:r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4640411"/>
            <a:ext cx="1317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Было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07506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292436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93A299">
                    <a:lumMod val="75000"/>
                  </a:srgbClr>
                </a:solidFill>
              </a:rPr>
              <a:t>В корзине было в 2 раза меньше яблок, чем в ящике. </a:t>
            </a:r>
            <a:r>
              <a:rPr lang="ru-RU" sz="2000" b="1" dirty="0">
                <a:solidFill>
                  <a:srgbClr val="7030A0"/>
                </a:solidFill>
              </a:rPr>
              <a:t>После того как из корзины переложили в ящик 10 яблок</a:t>
            </a:r>
            <a:r>
              <a:rPr lang="ru-RU" sz="2000" dirty="0">
                <a:solidFill>
                  <a:srgbClr val="93A299">
                    <a:lumMod val="75000"/>
                  </a:srgbClr>
                </a:solidFill>
              </a:rPr>
              <a:t>, то в ящике их стало в 5 раз больше, чем в корзине. Сколько яблок было в корзине и сколько в ящике?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93820"/>
            <a:ext cx="3334801" cy="2499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72816"/>
            <a:ext cx="3816350" cy="254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Выгнутая вниз стрелка 4"/>
          <p:cNvSpPr/>
          <p:nvPr/>
        </p:nvSpPr>
        <p:spPr>
          <a:xfrm>
            <a:off x="3275856" y="4077072"/>
            <a:ext cx="2664296" cy="79208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14315" y="3826785"/>
            <a:ext cx="21323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10 яблок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26" y="4854802"/>
            <a:ext cx="1611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Стало</a:t>
            </a:r>
            <a:endParaRPr lang="ru-RU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390206" y="4894071"/>
            <a:ext cx="1132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Х-10</a:t>
            </a:r>
            <a:endParaRPr lang="ru-RU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5940152" y="4852418"/>
            <a:ext cx="1455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2х+10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7162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260648"/>
            <a:ext cx="8260672" cy="1368152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93A299">
                    <a:lumMod val="75000"/>
                  </a:srgbClr>
                </a:solidFill>
              </a:rPr>
              <a:t>В корзине было в 2 раза меньше яблок, чем в ящике. После того как из корзины переложили в ящик 10 яблок, </a:t>
            </a:r>
            <a:r>
              <a:rPr lang="ru-RU" sz="1800" b="1" dirty="0">
                <a:solidFill>
                  <a:srgbClr val="7030A0"/>
                </a:solidFill>
              </a:rPr>
              <a:t>то в ящике их стало в 5 раз больше, чем в корзине</a:t>
            </a:r>
            <a:r>
              <a:rPr lang="ru-RU" sz="1800" dirty="0">
                <a:solidFill>
                  <a:srgbClr val="93A299">
                    <a:lumMod val="75000"/>
                  </a:srgbClr>
                </a:solidFill>
              </a:rPr>
              <a:t>. Сколько яблок было в корзине и сколько в ящике?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6546065"/>
              </p:ext>
            </p:extLst>
          </p:nvPr>
        </p:nvGraphicFramePr>
        <p:xfrm>
          <a:off x="457200" y="1752600"/>
          <a:ext cx="8229600" cy="1604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534797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Было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Стало</a:t>
                      </a:r>
                      <a:endParaRPr lang="ru-RU" sz="2400" dirty="0"/>
                    </a:p>
                  </a:txBody>
                  <a:tcPr/>
                </a:tc>
              </a:tr>
              <a:tr h="53479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 корзине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х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х-10</a:t>
                      </a:r>
                      <a:endParaRPr lang="ru-RU" sz="2400" dirty="0"/>
                    </a:p>
                  </a:txBody>
                  <a:tcPr/>
                </a:tc>
              </a:tr>
              <a:tr h="53479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 ящике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2х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2х+10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512" y="3465874"/>
            <a:ext cx="885698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Так как в ящике стало в 5 раз больше, чем в корзине, составим уравнение                 </a:t>
            </a:r>
            <a:r>
              <a:rPr lang="ru-RU" sz="2400" dirty="0" smtClean="0"/>
              <a:t>5(х-10)=2х+10</a:t>
            </a:r>
          </a:p>
          <a:p>
            <a:r>
              <a:rPr lang="ru-RU" sz="2400" dirty="0" smtClean="0"/>
              <a:t>                                 5х-50=2х+10</a:t>
            </a:r>
          </a:p>
          <a:p>
            <a:r>
              <a:rPr lang="ru-RU" sz="2400" dirty="0" smtClean="0"/>
              <a:t>                                 5х-2х=10+50</a:t>
            </a:r>
          </a:p>
          <a:p>
            <a:r>
              <a:rPr lang="ru-RU" sz="2400" dirty="0" smtClean="0"/>
              <a:t>                                      3х=60</a:t>
            </a:r>
          </a:p>
          <a:p>
            <a:r>
              <a:rPr lang="ru-RU" sz="2400" dirty="0" smtClean="0"/>
              <a:t>                                        х=20;    20 яблок было в корзине</a:t>
            </a:r>
          </a:p>
          <a:p>
            <a:r>
              <a:rPr lang="ru-RU" sz="2400" dirty="0" smtClean="0"/>
              <a:t>              1) 2х=2·20=40(яблок) было в ящике</a:t>
            </a:r>
          </a:p>
          <a:p>
            <a:r>
              <a:rPr lang="ru-RU" sz="2000" dirty="0" smtClean="0"/>
              <a:t>                 Ответ: 20 яблок и 40 яблок.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3659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584176"/>
          </a:xfrm>
        </p:spPr>
        <p:txBody>
          <a:bodyPr>
            <a:normAutofit fontScale="90000"/>
          </a:bodyPr>
          <a:lstStyle/>
          <a:p>
            <a:pPr marL="342900" lvl="0" indent="-228600">
              <a:spcBef>
                <a:spcPct val="20000"/>
              </a:spcBef>
            </a:pPr>
            <a:r>
              <a:rPr lang="ru-RU" sz="22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На одном садовом участке в 5 раз больше кустов малины, чем на другом. После того как с первого участка пересадили на второй 22 куста, на обоих участках кустов малины стало поровну. Сколько кустов малины было на каждом участке</a:t>
            </a:r>
            <a:r>
              <a:rPr lang="ru-RU" sz="20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?</a:t>
            </a:r>
            <a:br>
              <a:rPr lang="ru-RU" sz="20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</a:b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2816"/>
            <a:ext cx="2662601" cy="199695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772816"/>
            <a:ext cx="2660980" cy="19781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47864" y="1916832"/>
            <a:ext cx="26244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Заполнить таблицу</a:t>
            </a:r>
          </a:p>
          <a:p>
            <a:r>
              <a:rPr lang="ru-RU" sz="2000" dirty="0" smtClean="0"/>
              <a:t> и решить задачу</a:t>
            </a:r>
            <a:endParaRPr lang="ru-RU" sz="20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263752"/>
              </p:ext>
            </p:extLst>
          </p:nvPr>
        </p:nvGraphicFramePr>
        <p:xfrm>
          <a:off x="1043609" y="4149080"/>
          <a:ext cx="7200798" cy="2088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266"/>
                <a:gridCol w="2400266"/>
                <a:gridCol w="2400266"/>
              </a:tblGrid>
              <a:tr h="689691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БЫЛО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СТАЛО</a:t>
                      </a:r>
                      <a:endParaRPr lang="ru-RU" dirty="0"/>
                    </a:p>
                  </a:txBody>
                  <a:tcPr/>
                </a:tc>
              </a:tr>
              <a:tr h="69927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</a:t>
                      </a:r>
                      <a:r>
                        <a:rPr lang="ru-RU" baseline="0" dirty="0" smtClean="0"/>
                        <a:t> 1 участке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69927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 2 участке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62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216" y="188640"/>
            <a:ext cx="8260672" cy="78838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решение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0407526"/>
              </p:ext>
            </p:extLst>
          </p:nvPr>
        </p:nvGraphicFramePr>
        <p:xfrm>
          <a:off x="446876" y="836712"/>
          <a:ext cx="8229600" cy="1400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658847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БЫЛО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СТАЛО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 1 участке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5х-22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 2 участке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х+22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7544" y="2420888"/>
            <a:ext cx="583845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Так как на обоих участках кустов стало поровну,</a:t>
            </a:r>
          </a:p>
          <a:p>
            <a:r>
              <a:rPr lang="ru-RU" dirty="0" smtClean="0"/>
              <a:t> составим уравнение:</a:t>
            </a:r>
          </a:p>
          <a:p>
            <a:r>
              <a:rPr lang="ru-RU" dirty="0" smtClean="0"/>
              <a:t>5х – 22 = х + 22</a:t>
            </a:r>
          </a:p>
          <a:p>
            <a:r>
              <a:rPr lang="ru-RU" dirty="0" smtClean="0"/>
              <a:t>5х – х = 22 + 22</a:t>
            </a:r>
          </a:p>
          <a:p>
            <a:r>
              <a:rPr lang="ru-RU" dirty="0" smtClean="0"/>
              <a:t>4х = 44</a:t>
            </a:r>
          </a:p>
          <a:p>
            <a:r>
              <a:rPr lang="ru-RU" dirty="0" smtClean="0"/>
              <a:t>х = 11;  11 кустов было на втором участке</a:t>
            </a:r>
          </a:p>
          <a:p>
            <a:r>
              <a:rPr lang="ru-RU" dirty="0" smtClean="0"/>
              <a:t>1) 11· 5 = 55 (кус.) было на первом участке</a:t>
            </a:r>
          </a:p>
          <a:p>
            <a:r>
              <a:rPr lang="ru-RU" dirty="0" smtClean="0"/>
              <a:t>Ответ: 55 кустов и 11 кустов.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391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2232248"/>
          </a:xfrm>
        </p:spPr>
        <p:txBody>
          <a:bodyPr>
            <a:normAutofit/>
          </a:bodyPr>
          <a:lstStyle/>
          <a:p>
            <a:pPr marL="342900" lvl="0" indent="-228600">
              <a:spcBef>
                <a:spcPct val="20000"/>
              </a:spcBef>
            </a:pPr>
            <a:r>
              <a:rPr lang="ru-RU" sz="20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Для ремонта школы прибыла бригада, в которой было в 2,5 раза больше маляров, чем плотников. Вскоре прораб включил в бригаду ещё четырёх маляров, а двух плотников перевёл на другой объект. В результате маляров в бригаде оказалось в 4 раза больше, чем плотников. Сколько маляров было в бригаде первоначально?</a:t>
            </a:r>
            <a:r>
              <a:rPr lang="ru-RU" sz="24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/>
            </a:r>
            <a:br>
              <a:rPr lang="ru-RU" sz="24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</a:b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88840"/>
            <a:ext cx="3240360" cy="216129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060848"/>
            <a:ext cx="3282503" cy="2186675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88364"/>
              </p:ext>
            </p:extLst>
          </p:nvPr>
        </p:nvGraphicFramePr>
        <p:xfrm>
          <a:off x="1331640" y="4247522"/>
          <a:ext cx="6096000" cy="1446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482042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БЫЛО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СТАЛО</a:t>
                      </a:r>
                      <a:endParaRPr lang="ru-RU" sz="2000" dirty="0"/>
                    </a:p>
                  </a:txBody>
                  <a:tcPr/>
                </a:tc>
              </a:tr>
              <a:tr h="48204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Маляры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48204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Плотники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819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2791" y="0"/>
            <a:ext cx="8260672" cy="1039427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РЕШЕНИЕ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4438897"/>
              </p:ext>
            </p:extLst>
          </p:nvPr>
        </p:nvGraphicFramePr>
        <p:xfrm>
          <a:off x="1043607" y="809078"/>
          <a:ext cx="7128792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2376264"/>
                <a:gridCol w="2376264"/>
              </a:tblGrid>
              <a:tr h="570638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БЫЛО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СТАЛО</a:t>
                      </a:r>
                      <a:endParaRPr lang="ru-RU" sz="2000" dirty="0"/>
                    </a:p>
                  </a:txBody>
                  <a:tcPr/>
                </a:tc>
              </a:tr>
              <a:tr h="47328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Маляров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2,5х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2,5х+4</a:t>
                      </a:r>
                      <a:endParaRPr lang="ru-RU" sz="2000" dirty="0"/>
                    </a:p>
                  </a:txBody>
                  <a:tcPr/>
                </a:tc>
              </a:tr>
              <a:tr h="36431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Плотников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х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х-2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3608" y="2348880"/>
            <a:ext cx="78488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Так как маляров стало в 4 раза больше, чем плотников, </a:t>
            </a:r>
          </a:p>
          <a:p>
            <a:r>
              <a:rPr lang="ru-RU" dirty="0" smtClean="0"/>
              <a:t>составим  уравнение:</a:t>
            </a:r>
          </a:p>
          <a:p>
            <a:endParaRPr lang="ru-RU" dirty="0"/>
          </a:p>
          <a:p>
            <a:r>
              <a:rPr lang="ru-RU" dirty="0" smtClean="0"/>
              <a:t>2,5х + 4 = 4(х – 2)</a:t>
            </a:r>
          </a:p>
          <a:p>
            <a:r>
              <a:rPr lang="ru-RU" dirty="0" smtClean="0"/>
              <a:t>2,5х + 4 = 4х – 8</a:t>
            </a:r>
          </a:p>
          <a:p>
            <a:r>
              <a:rPr lang="ru-RU" dirty="0" smtClean="0"/>
              <a:t>2,5х – 4х = -4 - 8</a:t>
            </a:r>
          </a:p>
          <a:p>
            <a:r>
              <a:rPr lang="ru-RU" dirty="0" smtClean="0"/>
              <a:t>-1,5х = -12</a:t>
            </a:r>
          </a:p>
          <a:p>
            <a:r>
              <a:rPr lang="ru-RU" dirty="0" smtClean="0"/>
              <a:t>Х = -12 : (-1,5)</a:t>
            </a:r>
          </a:p>
          <a:p>
            <a:r>
              <a:rPr lang="ru-RU" dirty="0" smtClean="0"/>
              <a:t>Х = 8;    8 плотников было</a:t>
            </a:r>
          </a:p>
          <a:p>
            <a:pPr marL="342900" indent="-342900">
              <a:buAutoNum type="arabicParenR"/>
            </a:pPr>
            <a:r>
              <a:rPr lang="ru-RU" dirty="0" smtClean="0"/>
              <a:t>8 · 2,5 = 20 (мал.)</a:t>
            </a:r>
          </a:p>
          <a:p>
            <a:r>
              <a:rPr lang="ru-RU" dirty="0" smtClean="0"/>
              <a:t>Ответ: первоначально было 20 маляров.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5" y="289786"/>
            <a:ext cx="864096" cy="8201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919" y="294555"/>
            <a:ext cx="717087" cy="89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8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652476"/>
          </a:xfrm>
        </p:spPr>
        <p:txBody>
          <a:bodyPr>
            <a:normAutofit fontScale="90000"/>
          </a:bodyPr>
          <a:lstStyle/>
          <a:p>
            <a:pPr marL="342900" lvl="0" indent="-228600">
              <a:spcBef>
                <a:spcPct val="20000"/>
              </a:spcBef>
            </a:pPr>
            <a:r>
              <a:rPr lang="ru-RU" sz="2700" cap="none" dirty="0" smtClean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                                  Составьте </a:t>
            </a:r>
            <a:r>
              <a:rPr lang="ru-RU" sz="27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задачу, решение </a:t>
            </a:r>
            <a:r>
              <a:rPr lang="ru-RU" sz="2700" cap="none" dirty="0" smtClean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/>
            </a:r>
            <a:br>
              <a:rPr lang="ru-RU" sz="2700" cap="none" dirty="0" smtClean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</a:br>
            <a:r>
              <a:rPr lang="ru-RU" sz="2700" cap="none" dirty="0" smtClean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                                 которой </a:t>
            </a:r>
            <a:r>
              <a:rPr lang="ru-RU" sz="27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приводит к </a:t>
            </a:r>
            <a:r>
              <a:rPr lang="ru-RU" sz="2700" cap="none" dirty="0" smtClean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уравнению</a:t>
            </a:r>
            <a:br>
              <a:rPr lang="ru-RU" sz="2700" cap="none" dirty="0" smtClean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</a:br>
            <a:r>
              <a:rPr lang="ru-RU" sz="27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 </a:t>
            </a:r>
            <a:r>
              <a:rPr lang="ru-RU" sz="2700" cap="none" dirty="0" smtClean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                                5х </a:t>
            </a:r>
            <a:r>
              <a:rPr lang="ru-RU" sz="27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– 12 = х + 12</a:t>
            </a:r>
            <a:r>
              <a:rPr lang="ru-RU" sz="24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/>
            </a:r>
            <a:br>
              <a:rPr lang="ru-RU" sz="24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ru-RU" dirty="0" smtClean="0"/>
          </a:p>
          <a:p>
            <a:pPr marL="114300" indent="0">
              <a:buNone/>
            </a:pPr>
            <a:r>
              <a:rPr lang="ru-RU" dirty="0" smtClean="0"/>
              <a:t>1. Сформулируйте задачу</a:t>
            </a:r>
          </a:p>
          <a:p>
            <a:pPr marL="114300" indent="0">
              <a:buNone/>
            </a:pPr>
            <a:r>
              <a:rPr lang="ru-RU" dirty="0" smtClean="0"/>
              <a:t>2. Заполните таблицу</a:t>
            </a:r>
          </a:p>
          <a:p>
            <a:pPr marL="571500" indent="-457200">
              <a:buAutoNum type="arabicParenR"/>
            </a:pPr>
            <a:endParaRPr lang="ru-RU" dirty="0"/>
          </a:p>
          <a:p>
            <a:pPr marL="114300" indent="0">
              <a:buNone/>
            </a:pPr>
            <a:r>
              <a:rPr lang="ru-RU" dirty="0" smtClean="0"/>
              <a:t>3. Решите задачу.</a:t>
            </a:r>
            <a:endParaRPr lang="ru-RU" dirty="0"/>
          </a:p>
          <a:p>
            <a:pPr marL="11430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839445"/>
              </p:ext>
            </p:extLst>
          </p:nvPr>
        </p:nvGraphicFramePr>
        <p:xfrm>
          <a:off x="4283968" y="2780928"/>
          <a:ext cx="4344144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8048"/>
                <a:gridCol w="1448048"/>
                <a:gridCol w="1448048"/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Было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Стало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7" name="Picture 3" descr="C:\Users\Василий\AppData\Local\Microsoft\Windows\INetCache\IE\5BTB00R8\bulb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59228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02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60672" cy="1039427"/>
          </a:xfrm>
        </p:spPr>
        <p:txBody>
          <a:bodyPr>
            <a:normAutofit fontScale="90000"/>
          </a:bodyPr>
          <a:lstStyle/>
          <a:p>
            <a:r>
              <a:rPr lang="ru-RU" sz="2400" smtClean="0">
                <a:solidFill>
                  <a:srgbClr val="FF0000"/>
                </a:solidFill>
              </a:rPr>
              <a:t>Домашнее задание.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Решите уравнение: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72816"/>
            <a:ext cx="8229600" cy="4373563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340559"/>
              </p:ext>
            </p:extLst>
          </p:nvPr>
        </p:nvGraphicFramePr>
        <p:xfrm>
          <a:off x="179512" y="1772816"/>
          <a:ext cx="8568952" cy="3672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/>
                <a:gridCol w="4284476"/>
              </a:tblGrid>
              <a:tr h="64599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вариант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вариант</a:t>
                      </a:r>
                      <a:endParaRPr lang="ru-RU" dirty="0"/>
                    </a:p>
                  </a:txBody>
                  <a:tcPr/>
                </a:tc>
              </a:tr>
              <a:tr h="3026417">
                <a:tc>
                  <a:txBody>
                    <a:bodyPr/>
                    <a:lstStyle/>
                    <a:p>
                      <a:pPr marL="457200" indent="-457200">
                        <a:buAutoNum type="arabicParenR"/>
                      </a:pPr>
                      <a:r>
                        <a:rPr lang="ru-RU" sz="2400" dirty="0" smtClean="0"/>
                        <a:t>0,6х – 5,4 = -0,8х + 5,8</a:t>
                      </a:r>
                    </a:p>
                    <a:p>
                      <a:pPr marL="0" indent="0">
                        <a:buNone/>
                      </a:pPr>
                      <a:endParaRPr lang="ru-RU" sz="2400" dirty="0" smtClean="0"/>
                    </a:p>
                    <a:p>
                      <a:r>
                        <a:rPr lang="ru-RU" sz="2400" dirty="0" smtClean="0"/>
                        <a:t>2) 7х + 3 = 3(2х – 1) + х</a:t>
                      </a:r>
                    </a:p>
                    <a:p>
                      <a:endParaRPr lang="ru-RU" sz="2400" dirty="0" smtClean="0"/>
                    </a:p>
                    <a:p>
                      <a:r>
                        <a:rPr lang="ru-RU" sz="2400" dirty="0" smtClean="0"/>
                        <a:t>3) |х + 2|= 3</a:t>
                      </a:r>
                    </a:p>
                    <a:p>
                      <a:endParaRPr lang="ru-RU" sz="2400" dirty="0" smtClean="0"/>
                    </a:p>
                    <a:p>
                      <a:r>
                        <a:rPr lang="ru-RU" sz="2400" dirty="0" smtClean="0"/>
                        <a:t>4) (12х + 18)(1,6 – 0,2х) = 0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arenR"/>
                      </a:pPr>
                      <a:r>
                        <a:rPr lang="ru-RU" sz="2400" dirty="0" smtClean="0"/>
                        <a:t>0,2х + 2,7 = 1,4 – 1,1х</a:t>
                      </a:r>
                    </a:p>
                    <a:p>
                      <a:pPr marL="0" indent="0">
                        <a:buNone/>
                      </a:pPr>
                      <a:endParaRPr lang="ru-RU" sz="2400" dirty="0" smtClean="0"/>
                    </a:p>
                    <a:p>
                      <a:r>
                        <a:rPr lang="ru-RU" sz="2400" dirty="0" smtClean="0"/>
                        <a:t>2) 3х + 6 = 2(2х – 7) – х</a:t>
                      </a:r>
                    </a:p>
                    <a:p>
                      <a:endParaRPr lang="ru-RU" sz="2400" dirty="0" smtClean="0"/>
                    </a:p>
                    <a:p>
                      <a:r>
                        <a:rPr lang="ru-RU" sz="2400" dirty="0" smtClean="0"/>
                        <a:t>3) |х - 3|= 2</a:t>
                      </a:r>
                    </a:p>
                    <a:p>
                      <a:endParaRPr lang="ru-RU" sz="2400" dirty="0" smtClean="0"/>
                    </a:p>
                    <a:p>
                      <a:r>
                        <a:rPr lang="ru-RU" sz="2400" dirty="0" smtClean="0"/>
                        <a:t>4) (14х + 21)(1,8 – 0,3х) = 0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487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722</TotalTime>
  <Words>822</Words>
  <Application>Microsoft Office PowerPoint</Application>
  <PresentationFormat>Экран (4:3)</PresentationFormat>
  <Paragraphs>136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Book Antiqua</vt:lpstr>
      <vt:lpstr>Century Gothic</vt:lpstr>
      <vt:lpstr>Аптека</vt:lpstr>
      <vt:lpstr>РЕШЕНИЕ ЗАДАЧ  С ПОМОЩЬЮ УРАВНЕНИЙ</vt:lpstr>
      <vt:lpstr>Повторение теории</vt:lpstr>
      <vt:lpstr>Устная работа  Назовите номера уравнений, для которых  число 6 является корнем уравнения  </vt:lpstr>
      <vt:lpstr>Устная работа Решите уравнение:</vt:lpstr>
      <vt:lpstr>Этапы решения задач с помощью уравнений</vt:lpstr>
      <vt:lpstr>В корзине было в 2 раза меньше яблок, чем в ящике. После того как из корзины переложили в ящик 10 яблок, то в ящике их стало в 5 раз больше, чем в корзине. Сколько яблок было в корзине и сколько в ящике?</vt:lpstr>
      <vt:lpstr>В корзине было в 2 раза меньше яблок, чем в ящике. После того как из корзины переложили в ящик 10 яблок, то в ящике их стало в 5 раз больше, чем в корзине. Сколько яблок было в корзине и сколько в ящике?</vt:lpstr>
      <vt:lpstr>В корзине было в 2 раза меньше яблок, чем в ящике. После того как из корзины переложили в ящик 10 яблок, то в ящике их стало в 5 раз больше, чем в корзине. Сколько яблок было в корзине и сколько в ящике?</vt:lpstr>
      <vt:lpstr>На одном садовом участке в 5 раз больше кустов малины, чем на другом. После того как с первого участка пересадили на второй 22 куста, на обоих участках кустов малины стало поровну. Сколько кустов малины было на каждом участке? </vt:lpstr>
      <vt:lpstr>решение</vt:lpstr>
      <vt:lpstr>Для ремонта школы прибыла бригада, в которой было в 2,5 раза больше маляров, чем плотников. Вскоре прораб включил в бригаду ещё четырёх маляров, а двух плотников перевёл на другой объект. В результате маляров в бригаде оказалось в 4 раза больше, чем плотников. Сколько маляров было в бригаде первоначально? </vt:lpstr>
      <vt:lpstr>РЕШЕНИЕ</vt:lpstr>
      <vt:lpstr>                                  Составьте задачу, решение                                   которой приводит к уравнению                                  5х – 12 = х + 12 </vt:lpstr>
      <vt:lpstr>Домашнее задание.  Решите уравнение: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ЗАДАЧ  С ПОМОЩЬЮ УРАВНЕНИЙ</dc:title>
  <dc:creator>Василий</dc:creator>
  <cp:lastModifiedBy>Guzaliya</cp:lastModifiedBy>
  <cp:revision>43</cp:revision>
  <dcterms:created xsi:type="dcterms:W3CDTF">2018-05-15T18:10:27Z</dcterms:created>
  <dcterms:modified xsi:type="dcterms:W3CDTF">2020-05-11T07:22:08Z</dcterms:modified>
</cp:coreProperties>
</file>