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71" r:id="rId6"/>
    <p:sldId id="272" r:id="rId7"/>
    <p:sldId id="273" r:id="rId8"/>
    <p:sldId id="274" r:id="rId9"/>
    <p:sldId id="261" r:id="rId10"/>
    <p:sldId id="266" r:id="rId11"/>
    <p:sldId id="267" r:id="rId12"/>
    <p:sldId id="262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388938" indent="682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777875" indent="1365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168400" indent="203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557338" indent="2714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6600"/>
    <a:srgbClr val="00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02" autoAdjust="0"/>
    <p:restoredTop sz="94660"/>
  </p:normalViewPr>
  <p:slideViewPr>
    <p:cSldViewPr>
      <p:cViewPr varScale="1">
        <p:scale>
          <a:sx n="30" d="100"/>
          <a:sy n="30" d="100"/>
        </p:scale>
        <p:origin x="-10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B3738E9-B2D8-4CB4-ACBC-031F4F837849}" type="datetimeFigureOut">
              <a:rPr lang="ru-RU"/>
              <a:pPr>
                <a:defRPr/>
              </a:pPr>
              <a:t>29.03.2020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F3B98959-3DBF-47A1-8B9A-BDBACDDE1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5622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C071AF5-C080-492D-9B40-C1A29B582D8B}" type="slidenum">
              <a:rPr lang="ru-RU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2955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33A5B8-A900-451E-9C71-F4887996BBA0}" type="slidenum">
              <a:rPr lang="ru-RU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5031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4D24CF-398D-43EA-A194-7DEC761F7C04}" type="slidenum">
              <a:rPr lang="ru-RU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0668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16700DB-CB01-456E-843A-BF79C50690C4}" type="slidenum">
              <a:rPr lang="ru-RU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2993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83C0C31-A52C-4133-BFBC-40CBC0EFAA85}" type="slidenum">
              <a:rPr lang="ru-RU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039252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E05960-8D2B-40D0-9AA7-A6626DA834B6}" type="slidenum">
              <a:rPr lang="ru-RU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0663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89626" indent="0" algn="ctr">
              <a:buNone/>
              <a:defRPr/>
            </a:lvl2pPr>
            <a:lvl3pPr marL="779252" indent="0" algn="ctr">
              <a:buNone/>
              <a:defRPr/>
            </a:lvl3pPr>
            <a:lvl4pPr marL="1168878" indent="0" algn="ctr">
              <a:buNone/>
              <a:defRPr/>
            </a:lvl4pPr>
            <a:lvl5pPr marL="1558503" indent="0" algn="ctr">
              <a:buNone/>
              <a:defRPr/>
            </a:lvl5pPr>
            <a:lvl6pPr marL="1948129" indent="0" algn="ctr">
              <a:buNone/>
              <a:defRPr/>
            </a:lvl6pPr>
            <a:lvl7pPr marL="2337755" indent="0" algn="ctr">
              <a:buNone/>
              <a:defRPr/>
            </a:lvl7pPr>
            <a:lvl8pPr marL="2727381" indent="0" algn="ctr">
              <a:buNone/>
              <a:defRPr/>
            </a:lvl8pPr>
            <a:lvl9pPr marL="3117007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00593-800E-4462-B914-9D06D11F3A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56DB91-6C2C-4AB7-B76A-E4B70A261C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46019-E9B1-4A8C-8DA9-3D0165BEF7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9497C3-5AE3-49F7-9A82-75A82A2258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626" indent="0">
              <a:buNone/>
              <a:defRPr sz="1500"/>
            </a:lvl2pPr>
            <a:lvl3pPr marL="779252" indent="0">
              <a:buNone/>
              <a:defRPr sz="1400"/>
            </a:lvl3pPr>
            <a:lvl4pPr marL="1168878" indent="0">
              <a:buNone/>
              <a:defRPr sz="1200"/>
            </a:lvl4pPr>
            <a:lvl5pPr marL="1558503" indent="0">
              <a:buNone/>
              <a:defRPr sz="1200"/>
            </a:lvl5pPr>
            <a:lvl6pPr marL="1948129" indent="0">
              <a:buNone/>
              <a:defRPr sz="1200"/>
            </a:lvl6pPr>
            <a:lvl7pPr marL="2337755" indent="0">
              <a:buNone/>
              <a:defRPr sz="1200"/>
            </a:lvl7pPr>
            <a:lvl8pPr marL="2727381" indent="0">
              <a:buNone/>
              <a:defRPr sz="1200"/>
            </a:lvl8pPr>
            <a:lvl9pPr marL="3117007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6CA11-052B-431A-B01C-EF07D33C8A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CCE56-0BF2-4685-B721-714C78D85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6"/>
            <a:ext cx="4040188" cy="63976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535116"/>
            <a:ext cx="4041775" cy="63976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0F9FD-E752-4488-B4A1-B23E74311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899AD-495C-46B7-BBEA-1CDCC999C3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D4CFB-AC8C-433E-95A5-00F1D32CF2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52"/>
            <a:ext cx="3008313" cy="1162051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5"/>
            <a:ext cx="5111751" cy="5853113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5"/>
            <a:ext cx="3008313" cy="4691063"/>
          </a:xfrm>
        </p:spPr>
        <p:txBody>
          <a:bodyPr/>
          <a:lstStyle>
            <a:lvl1pPr marL="0" indent="0">
              <a:buNone/>
              <a:defRPr sz="1200"/>
            </a:lvl1pPr>
            <a:lvl2pPr marL="389626" indent="0">
              <a:buNone/>
              <a:defRPr sz="1000"/>
            </a:lvl2pPr>
            <a:lvl3pPr marL="779252" indent="0">
              <a:buNone/>
              <a:defRPr sz="900"/>
            </a:lvl3pPr>
            <a:lvl4pPr marL="1168878" indent="0">
              <a:buNone/>
              <a:defRPr sz="800"/>
            </a:lvl4pPr>
            <a:lvl5pPr marL="1558503" indent="0">
              <a:buNone/>
              <a:defRPr sz="800"/>
            </a:lvl5pPr>
            <a:lvl6pPr marL="1948129" indent="0">
              <a:buNone/>
              <a:defRPr sz="800"/>
            </a:lvl6pPr>
            <a:lvl7pPr marL="2337755" indent="0">
              <a:buNone/>
              <a:defRPr sz="800"/>
            </a:lvl7pPr>
            <a:lvl8pPr marL="2727381" indent="0">
              <a:buNone/>
              <a:defRPr sz="800"/>
            </a:lvl8pPr>
            <a:lvl9pPr marL="3117007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E90D7-FAD4-4AD5-A65D-71EFF6AF94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9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700"/>
            </a:lvl1pPr>
            <a:lvl2pPr marL="389626" indent="0">
              <a:buNone/>
              <a:defRPr sz="2400"/>
            </a:lvl2pPr>
            <a:lvl3pPr marL="779252" indent="0">
              <a:buNone/>
              <a:defRPr sz="2000"/>
            </a:lvl3pPr>
            <a:lvl4pPr marL="1168878" indent="0">
              <a:buNone/>
              <a:defRPr sz="1700"/>
            </a:lvl4pPr>
            <a:lvl5pPr marL="1558503" indent="0">
              <a:buNone/>
              <a:defRPr sz="1700"/>
            </a:lvl5pPr>
            <a:lvl6pPr marL="1948129" indent="0">
              <a:buNone/>
              <a:defRPr sz="1700"/>
            </a:lvl6pPr>
            <a:lvl7pPr marL="2337755" indent="0">
              <a:buNone/>
              <a:defRPr sz="1700"/>
            </a:lvl7pPr>
            <a:lvl8pPr marL="2727381" indent="0">
              <a:buNone/>
              <a:defRPr sz="1700"/>
            </a:lvl8pPr>
            <a:lvl9pPr marL="3117007" indent="0">
              <a:buNone/>
              <a:defRPr sz="17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200"/>
            </a:lvl1pPr>
            <a:lvl2pPr marL="389626" indent="0">
              <a:buNone/>
              <a:defRPr sz="1000"/>
            </a:lvl2pPr>
            <a:lvl3pPr marL="779252" indent="0">
              <a:buNone/>
              <a:defRPr sz="900"/>
            </a:lvl3pPr>
            <a:lvl4pPr marL="1168878" indent="0">
              <a:buNone/>
              <a:defRPr sz="800"/>
            </a:lvl4pPr>
            <a:lvl5pPr marL="1558503" indent="0">
              <a:buNone/>
              <a:defRPr sz="800"/>
            </a:lvl5pPr>
            <a:lvl6pPr marL="1948129" indent="0">
              <a:buNone/>
              <a:defRPr sz="800"/>
            </a:lvl6pPr>
            <a:lvl7pPr marL="2337755" indent="0">
              <a:buNone/>
              <a:defRPr sz="800"/>
            </a:lvl7pPr>
            <a:lvl8pPr marL="2727381" indent="0">
              <a:buNone/>
              <a:defRPr sz="800"/>
            </a:lvl8pPr>
            <a:lvl9pPr marL="3117007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6F575-C9E2-48EC-94A7-BC0EC309CA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7925" tIns="38963" rIns="77925" bIns="389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7925" tIns="38963" rIns="77925" bIns="3896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7925" tIns="38963" rIns="77925" bIns="38963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7925" tIns="38963" rIns="77925" bIns="3896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39B1133-357B-48AD-AE29-12FAC196B0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imes New Roman" pitchFamily="18" charset="0"/>
        </a:defRPr>
      </a:lvl5pPr>
      <a:lvl6pPr marL="389626" algn="ctr" rtl="0" fontAlgn="base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Arial" charset="0"/>
        </a:defRPr>
      </a:lvl6pPr>
      <a:lvl7pPr marL="779252" algn="ctr" rtl="0" fontAlgn="base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Arial" charset="0"/>
        </a:defRPr>
      </a:lvl7pPr>
      <a:lvl8pPr marL="1168878" algn="ctr" rtl="0" fontAlgn="base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Arial" charset="0"/>
        </a:defRPr>
      </a:lvl8pPr>
      <a:lvl9pPr marL="1558503" algn="ctr" rtl="0" fontAlgn="base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Arial" charset="0"/>
        </a:defRPr>
      </a:lvl9pPr>
    </p:titleStyle>
    <p:bodyStyle>
      <a:lvl1pPr marL="292100" indent="-292100" algn="l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  <a:ea typeface="+mn-ea"/>
          <a:cs typeface="+mn-cs"/>
        </a:defRPr>
      </a:lvl1pPr>
      <a:lvl2pPr marL="631825" indent="-242888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973138" indent="-193675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363663" indent="-193675" algn="l" rtl="0" eaLnBrk="0" fontAlgn="base" hangingPunct="0"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</a:defRPr>
      </a:lvl4pPr>
      <a:lvl5pPr marL="1752600" indent="-193675" algn="l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5pPr>
      <a:lvl6pPr marL="2142942" indent="-194813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6pPr>
      <a:lvl7pPr marL="2532568" indent="-194813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7pPr>
      <a:lvl8pPr marL="2922194" indent="-194813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8pPr>
      <a:lvl9pPr marL="3311820" indent="-194813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32.png"/><Relationship Id="rId7" Type="http://schemas.microsoft.com/office/2007/relationships/media" Target="../media/media1.WAV"/><Relationship Id="rId12" Type="http://schemas.openxmlformats.org/officeDocument/2006/relationships/image" Target="../media/image40.jpe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media1.WAV"/><Relationship Id="rId6" Type="http://schemas.openxmlformats.org/officeDocument/2006/relationships/image" Target="../media/image35.jpeg"/><Relationship Id="rId11" Type="http://schemas.openxmlformats.org/officeDocument/2006/relationships/image" Target="../media/image39.png"/><Relationship Id="rId5" Type="http://schemas.openxmlformats.org/officeDocument/2006/relationships/image" Target="../media/image34.png"/><Relationship Id="rId10" Type="http://schemas.openxmlformats.org/officeDocument/2006/relationships/image" Target="../media/image38.jpeg"/><Relationship Id="rId4" Type="http://schemas.openxmlformats.org/officeDocument/2006/relationships/image" Target="../media/image33.png"/><Relationship Id="rId9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microsoft.com/office/2007/relationships/media" Target="../media/media1.WAV"/><Relationship Id="rId7" Type="http://schemas.openxmlformats.org/officeDocument/2006/relationships/image" Target="../media/image34.png"/><Relationship Id="rId12" Type="http://schemas.openxmlformats.org/officeDocument/2006/relationships/image" Target="../media/image48.jpe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media1.WAV"/><Relationship Id="rId6" Type="http://schemas.openxmlformats.org/officeDocument/2006/relationships/image" Target="../media/image43.png"/><Relationship Id="rId11" Type="http://schemas.openxmlformats.org/officeDocument/2006/relationships/image" Target="../media/image47.png"/><Relationship Id="rId5" Type="http://schemas.openxmlformats.org/officeDocument/2006/relationships/image" Target="../media/image42.png"/><Relationship Id="rId10" Type="http://schemas.openxmlformats.org/officeDocument/2006/relationships/image" Target="../media/image46.jpeg"/><Relationship Id="rId4" Type="http://schemas.openxmlformats.org/officeDocument/2006/relationships/image" Target="../media/image36.png"/><Relationship Id="rId9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25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1.png"/><Relationship Id="rId5" Type="http://schemas.openxmlformats.org/officeDocument/2006/relationships/image" Target="../media/image27.png"/><Relationship Id="rId10" Type="http://schemas.openxmlformats.org/officeDocument/2006/relationships/image" Target="../media/image30.png"/><Relationship Id="rId4" Type="http://schemas.openxmlformats.org/officeDocument/2006/relationships/image" Target="../media/image26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Рамка 30"/>
          <p:cNvGrpSpPr>
            <a:grpSpLocks/>
          </p:cNvGrpSpPr>
          <p:nvPr/>
        </p:nvGrpSpPr>
        <p:grpSpPr bwMode="auto">
          <a:xfrm>
            <a:off x="969963" y="1109663"/>
            <a:ext cx="7485062" cy="4986337"/>
            <a:chOff x="611" y="699"/>
            <a:chExt cx="4715" cy="3141"/>
          </a:xfrm>
        </p:grpSpPr>
        <p:pic>
          <p:nvPicPr>
            <p:cNvPr id="1027" name="Рамка 3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" y="699"/>
              <a:ext cx="4715" cy="3141"/>
            </a:xfrm>
            <a:prstGeom prst="rect">
              <a:avLst/>
            </a:prstGeom>
            <a:noFill/>
          </p:spPr>
        </p:pic>
        <p:sp>
          <p:nvSpPr>
            <p:cNvPr id="1028" name="Text Box 4"/>
            <p:cNvSpPr txBox="1">
              <a:spLocks noChangeArrowheads="1"/>
            </p:cNvSpPr>
            <p:nvPr/>
          </p:nvSpPr>
          <p:spPr bwMode="auto">
            <a:xfrm>
              <a:off x="847" y="937"/>
              <a:ext cx="4246" cy="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latin typeface="Times New Roman" pitchFamily="18" charset="0"/>
              </a:endParaRPr>
            </a:p>
          </p:txBody>
        </p:sp>
      </p:grpSp>
      <p:sp>
        <p:nvSpPr>
          <p:cNvPr id="10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294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7925" tIns="38963" rIns="77925" bIns="38963" anchor="ctr"/>
          <a:lstStyle/>
          <a:p>
            <a:endParaRPr lang="ru-RU"/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28575"/>
            <a:ext cx="9172575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1"/>
          <p:cNvSpPr>
            <a:spLocks noChangeArrowheads="1"/>
          </p:cNvSpPr>
          <p:nvPr/>
        </p:nvSpPr>
        <p:spPr bwMode="auto">
          <a:xfrm>
            <a:off x="1571625" y="1070025"/>
            <a:ext cx="6215063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28600" algn="ctr"/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ea typeface="Arial" charset="0"/>
                <a:cs typeface="Times New Roman" pitchFamily="18" charset="0"/>
              </a:rPr>
              <a:t>Урок</a:t>
            </a:r>
            <a:endParaRPr lang="ru-RU" sz="4400" dirty="0">
              <a:solidFill>
                <a:srgbClr val="FF0000"/>
              </a:solidFill>
              <a:ea typeface="Arial" charset="0"/>
              <a:cs typeface="Times New Roman" pitchFamily="18" charset="0"/>
            </a:endParaRPr>
          </a:p>
          <a:p>
            <a:pPr indent="228600" algn="ctr" eaLnBrk="0" hangingPunct="0"/>
            <a:r>
              <a:rPr lang="ru-RU" sz="5400" b="1" dirty="0">
                <a:latin typeface="Times New Roman" pitchFamily="18" charset="0"/>
                <a:ea typeface="Arial" charset="0"/>
                <a:cs typeface="Times New Roman" pitchFamily="18" charset="0"/>
              </a:rPr>
              <a:t>Тема: </a:t>
            </a:r>
          </a:p>
          <a:p>
            <a:pPr indent="228600" algn="ctr" eaLnBrk="0" hangingPunct="0"/>
            <a:r>
              <a:rPr lang="ru-RU" sz="5400" b="1" dirty="0">
                <a:latin typeface="Times New Roman" pitchFamily="18" charset="0"/>
                <a:ea typeface="Arial" charset="0"/>
                <a:cs typeface="Times New Roman" pitchFamily="18" charset="0"/>
              </a:rPr>
              <a:t>«Парные звонкие и другие согласные звуки</a:t>
            </a:r>
            <a:r>
              <a:rPr lang="ru-RU" sz="54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» учебник </a:t>
            </a:r>
            <a:r>
              <a:rPr lang="ru-RU" sz="5400" b="1" dirty="0" err="1" smtClean="0">
                <a:latin typeface="Times New Roman" pitchFamily="18" charset="0"/>
                <a:ea typeface="Arial" charset="0"/>
                <a:cs typeface="Times New Roman" pitchFamily="18" charset="0"/>
              </a:rPr>
              <a:t>стр</a:t>
            </a:r>
            <a:r>
              <a:rPr lang="ru-RU" sz="54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 38-39</a:t>
            </a:r>
            <a:endParaRPr lang="ru-RU" sz="6600" dirty="0">
              <a:ea typeface="Arial" charset="0"/>
              <a:cs typeface="Times New Roman" pitchFamily="18" charset="0"/>
            </a:endParaRPr>
          </a:p>
        </p:txBody>
      </p:sp>
      <p:pic>
        <p:nvPicPr>
          <p:cNvPr id="1033" name="Picture 3" descr="G:\незнайка_jpg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70790">
            <a:off x="220663" y="125413"/>
            <a:ext cx="1749425" cy="281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2" descr="G:\4cd680689e4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0938" y="82550"/>
            <a:ext cx="1571625" cy="284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3" descr="G:\3871944139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643438"/>
            <a:ext cx="222885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424032" y="6072206"/>
            <a:ext cx="720000" cy="785794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000625" y="6015038"/>
            <a:ext cx="4071938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dirty="0">
              <a:latin typeface="+mj-lt"/>
            </a:endParaRPr>
          </a:p>
        </p:txBody>
      </p:sp>
      <p:pic>
        <p:nvPicPr>
          <p:cNvPr id="1026" name="ShockwaveFlash1"/>
          <p:cNvPicPr preferRelativeResize="0">
            <a:picLocks noChangeArrowheads="1" noChangeShapeType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325" y="144463"/>
            <a:ext cx="1295400" cy="90805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14" name="Picture 26" descr="62848a88ea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785813"/>
            <a:ext cx="25003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5" name="Picture 27" descr="0dd6dfc1507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1055688"/>
            <a:ext cx="1785938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6" name="Picture 28" descr="32b26d78dd7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13" y="3286125"/>
            <a:ext cx="2230437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9" name="Picture 31" descr="kaban_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2786063"/>
            <a:ext cx="2792413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22" name="AutoShape 34"/>
          <p:cNvSpPr>
            <a:spLocks noChangeArrowheads="1"/>
          </p:cNvSpPr>
          <p:nvPr/>
        </p:nvSpPr>
        <p:spPr bwMode="auto">
          <a:xfrm>
            <a:off x="4071934" y="4714884"/>
            <a:ext cx="1439862" cy="433387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b="1" strike="sngStrike" dirty="0">
                <a:solidFill>
                  <a:srgbClr val="FF0000"/>
                </a:solidFill>
                <a:latin typeface="Times New Roman" pitchFamily="18" charset="0"/>
              </a:rPr>
              <a:t>ВОЛК</a:t>
            </a:r>
          </a:p>
        </p:txBody>
      </p:sp>
      <p:sp>
        <p:nvSpPr>
          <p:cNvPr id="12326" name="AutoShape 38"/>
          <p:cNvSpPr>
            <a:spLocks noChangeArrowheads="1"/>
          </p:cNvSpPr>
          <p:nvPr/>
        </p:nvSpPr>
        <p:spPr bwMode="auto">
          <a:xfrm>
            <a:off x="6715140" y="2571744"/>
            <a:ext cx="1439862" cy="433388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b="1" strike="sngStrike" dirty="0">
                <a:solidFill>
                  <a:srgbClr val="FF0000"/>
                </a:solidFill>
                <a:latin typeface="Times New Roman" pitchFamily="18" charset="0"/>
              </a:rPr>
              <a:t>ЗАЯЦ</a:t>
            </a:r>
          </a:p>
        </p:txBody>
      </p:sp>
      <p:sp>
        <p:nvSpPr>
          <p:cNvPr id="12327" name="AutoShape 39"/>
          <p:cNvSpPr>
            <a:spLocks noChangeArrowheads="1"/>
          </p:cNvSpPr>
          <p:nvPr/>
        </p:nvSpPr>
        <p:spPr bwMode="auto">
          <a:xfrm>
            <a:off x="714375" y="4214813"/>
            <a:ext cx="1439863" cy="433387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u="sng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К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АБАН</a:t>
            </a:r>
          </a:p>
        </p:txBody>
      </p:sp>
      <p:sp>
        <p:nvSpPr>
          <p:cNvPr id="12329" name="AutoShape 41"/>
          <p:cNvSpPr>
            <a:spLocks noChangeArrowheads="1"/>
          </p:cNvSpPr>
          <p:nvPr/>
        </p:nvSpPr>
        <p:spPr bwMode="auto">
          <a:xfrm>
            <a:off x="500034" y="2285992"/>
            <a:ext cx="1439862" cy="433388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b="1" strike="sngStrike" dirty="0">
                <a:solidFill>
                  <a:srgbClr val="FF0000"/>
                </a:solidFill>
                <a:latin typeface="Times New Roman" pitchFamily="18" charset="0"/>
              </a:rPr>
              <a:t>ЛИСА</a:t>
            </a:r>
          </a:p>
        </p:txBody>
      </p:sp>
      <p:pic>
        <p:nvPicPr>
          <p:cNvPr id="23" name="ptici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410700" y="6624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71438" y="0"/>
            <a:ext cx="914400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>
                <a:latin typeface="+mj-lt"/>
              </a:rPr>
              <a:t>Выбери животных </a:t>
            </a:r>
            <a:r>
              <a:rPr lang="ru-RU" sz="3200" b="1" dirty="0">
                <a:latin typeface="+mj-lt"/>
              </a:rPr>
              <a:t>с глухим согласным звуком </a:t>
            </a:r>
          </a:p>
          <a:p>
            <a:pPr algn="ctr">
              <a:defRPr/>
            </a:pPr>
            <a:r>
              <a:rPr lang="ru-RU" sz="3200" b="1" dirty="0">
                <a:latin typeface="+mj-lt"/>
              </a:rPr>
              <a:t>в начале слова.</a:t>
            </a:r>
          </a:p>
        </p:txBody>
      </p:sp>
      <p:pic>
        <p:nvPicPr>
          <p:cNvPr id="16386" name="Picture 2" descr="G:\17ebf3fa4db2997812cdec33cd742f42_full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8075" y="1000125"/>
            <a:ext cx="1995488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39"/>
          <p:cNvSpPr>
            <a:spLocks noChangeArrowheads="1"/>
          </p:cNvSpPr>
          <p:nvPr/>
        </p:nvSpPr>
        <p:spPr bwMode="auto">
          <a:xfrm>
            <a:off x="4071938" y="2786063"/>
            <a:ext cx="1439862" cy="433387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u="sng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С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ОВА</a:t>
            </a:r>
          </a:p>
        </p:txBody>
      </p:sp>
      <p:pic>
        <p:nvPicPr>
          <p:cNvPr id="16387" name="Picture 3" descr="G:\81_3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538" y="4643438"/>
            <a:ext cx="240665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39"/>
          <p:cNvSpPr>
            <a:spLocks noChangeArrowheads="1"/>
          </p:cNvSpPr>
          <p:nvPr/>
        </p:nvSpPr>
        <p:spPr bwMode="auto">
          <a:xfrm>
            <a:off x="714375" y="6210300"/>
            <a:ext cx="1439863" cy="433388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u="sng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С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ЛОН</a:t>
            </a:r>
          </a:p>
        </p:txBody>
      </p:sp>
      <p:pic>
        <p:nvPicPr>
          <p:cNvPr id="16388" name="Picture 4" descr="G:\tigregif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57875" y="3357563"/>
            <a:ext cx="2728913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39"/>
          <p:cNvSpPr>
            <a:spLocks noChangeArrowheads="1"/>
          </p:cNvSpPr>
          <p:nvPr/>
        </p:nvSpPr>
        <p:spPr bwMode="auto">
          <a:xfrm>
            <a:off x="6918325" y="5424488"/>
            <a:ext cx="1439863" cy="433387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u="sng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Т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ИГР</a:t>
            </a:r>
          </a:p>
        </p:txBody>
      </p:sp>
      <p:sp>
        <p:nvSpPr>
          <p:cNvPr id="19" name="AutoShape 39"/>
          <p:cNvSpPr>
            <a:spLocks noChangeArrowheads="1"/>
          </p:cNvSpPr>
          <p:nvPr/>
        </p:nvSpPr>
        <p:spPr bwMode="auto">
          <a:xfrm>
            <a:off x="3214688" y="6286500"/>
            <a:ext cx="2000250" cy="5715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u="sng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П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ОПУГАЙ</a:t>
            </a:r>
          </a:p>
        </p:txBody>
      </p:sp>
      <p:pic>
        <p:nvPicPr>
          <p:cNvPr id="16389" name="Picture 5" descr="G:\1264780968_designbank.ru_huliganka_parrots_07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8" y="4929188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 descr="G:\1636225-e01078c5172d4c45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712075" y="5907088"/>
            <a:ext cx="1590675" cy="1682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3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3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6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6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9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1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6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6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9"/>
                  </p:tgtEl>
                </p:cond>
              </p:nextCondLst>
            </p:seq>
          </p:childTnLst>
        </p:cTn>
      </p:par>
    </p:tnLst>
    <p:bldLst>
      <p:bldP spid="12327" grpId="0"/>
      <p:bldP spid="13" grpId="0"/>
      <p:bldP spid="15" grpId="0"/>
      <p:bldP spid="17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tici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10700" y="6624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G:\1636225-e01078c5172d4c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17500" y="6003925"/>
            <a:ext cx="1701800" cy="1731963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71438" y="0"/>
            <a:ext cx="914400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+mj-lt"/>
              </a:rPr>
              <a:t>Выбери животных  со звонким согласным звуком в начале слова.</a:t>
            </a:r>
          </a:p>
        </p:txBody>
      </p:sp>
      <p:sp>
        <p:nvSpPr>
          <p:cNvPr id="22" name="AutoShape 39"/>
          <p:cNvSpPr>
            <a:spLocks noChangeArrowheads="1"/>
          </p:cNvSpPr>
          <p:nvPr/>
        </p:nvSpPr>
        <p:spPr bwMode="auto">
          <a:xfrm>
            <a:off x="1285875" y="5786438"/>
            <a:ext cx="1439863" cy="433387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8962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7925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6887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5850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36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З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ЕБРА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5" name="AutoShape 39"/>
          <p:cNvSpPr>
            <a:spLocks noChangeArrowheads="1"/>
          </p:cNvSpPr>
          <p:nvPr/>
        </p:nvSpPr>
        <p:spPr bwMode="auto">
          <a:xfrm>
            <a:off x="6643688" y="4286250"/>
            <a:ext cx="1439862" cy="433388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8962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7925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6887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5850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36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Б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ЕЛКА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26" name="Picture 2" descr="G:\ZEBRAclipart1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50" y="3643313"/>
            <a:ext cx="197802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AutoShape 39"/>
          <p:cNvSpPr>
            <a:spLocks noChangeArrowheads="1"/>
          </p:cNvSpPr>
          <p:nvPr/>
        </p:nvSpPr>
        <p:spPr bwMode="auto">
          <a:xfrm>
            <a:off x="3000375" y="3000375"/>
            <a:ext cx="2582863" cy="42862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8962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7925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6887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5850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36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В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ЕРБЛЮД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8" name="AutoShape 39"/>
          <p:cNvSpPr>
            <a:spLocks noChangeArrowheads="1"/>
          </p:cNvSpPr>
          <p:nvPr/>
        </p:nvSpPr>
        <p:spPr bwMode="auto">
          <a:xfrm>
            <a:off x="6643688" y="6286500"/>
            <a:ext cx="2500312" cy="50482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8962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7925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6887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5850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36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Л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ОШАДЬ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9" name="AutoShape 39"/>
          <p:cNvSpPr>
            <a:spLocks noChangeArrowheads="1"/>
          </p:cNvSpPr>
          <p:nvPr/>
        </p:nvSpPr>
        <p:spPr bwMode="auto">
          <a:xfrm>
            <a:off x="6715125" y="2357438"/>
            <a:ext cx="1439863" cy="433387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8962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7925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6887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5850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36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В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ОЛК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30" name="Picture 28" descr="32b26d78dd7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75" y="642938"/>
            <a:ext cx="2230438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AutoShape 39"/>
          <p:cNvSpPr>
            <a:spLocks noChangeArrowheads="1"/>
          </p:cNvSpPr>
          <p:nvPr/>
        </p:nvSpPr>
        <p:spPr bwMode="auto">
          <a:xfrm>
            <a:off x="3714744" y="6429372"/>
            <a:ext cx="2357454" cy="428628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8962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7925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6887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5850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3600" b="1" strike="sngStrike" dirty="0" smtClean="0">
                <a:solidFill>
                  <a:srgbClr val="FF0000"/>
                </a:solidFill>
                <a:latin typeface="Times New Roman" pitchFamily="18" charset="0"/>
              </a:rPr>
              <a:t>ПИНГВИН</a:t>
            </a:r>
            <a:endParaRPr lang="ru-RU" sz="3600" b="1" strike="sngStrike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33" name="Picture 21" descr="losha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75" y="4857750"/>
            <a:ext cx="1871663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3" descr="verbl1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3250" y="1285875"/>
            <a:ext cx="1873250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39"/>
          <p:cNvSpPr>
            <a:spLocks noChangeArrowheads="1"/>
          </p:cNvSpPr>
          <p:nvPr/>
        </p:nvSpPr>
        <p:spPr bwMode="auto">
          <a:xfrm>
            <a:off x="0" y="2928934"/>
            <a:ext cx="2357454" cy="428628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8962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7925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6887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5850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3600" b="1" strike="sngStrike" dirty="0" smtClean="0">
                <a:solidFill>
                  <a:srgbClr val="FF0000"/>
                </a:solidFill>
                <a:latin typeface="Times New Roman" pitchFamily="18" charset="0"/>
              </a:rPr>
              <a:t>КЕНГУРУ</a:t>
            </a:r>
            <a:endParaRPr lang="ru-RU" sz="3600" b="1" strike="sngStrike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6386" name="Picture 2" descr="G:\3055354-young-red-kangaroo-9-months--macropus-rufus-in-front-of-a-white-background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7850" y="658813"/>
            <a:ext cx="2057400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G:\69537782_11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15063" y="2643188"/>
            <a:ext cx="2043112" cy="164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G:\Penguin-Parade-at-Edinburgh-Zoo1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8" y="3857625"/>
            <a:ext cx="1571625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3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6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6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8"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28600" algn="ctr"/>
            <a:r>
              <a:rPr lang="ru-RU" sz="4400" b="1">
                <a:latin typeface="Times New Roman" pitchFamily="18" charset="0"/>
                <a:ea typeface="Arial" charset="0"/>
                <a:cs typeface="Times New Roman" pitchFamily="18" charset="0"/>
              </a:rPr>
              <a:t>Итог урока.</a:t>
            </a:r>
          </a:p>
          <a:p>
            <a:pPr indent="228600" algn="ctr"/>
            <a:endParaRPr lang="ru-RU" sz="3600">
              <a:ea typeface="Arial" charset="0"/>
              <a:cs typeface="Times New Roman" pitchFamily="18" charset="0"/>
            </a:endParaRPr>
          </a:p>
          <a:p>
            <a:pPr indent="228600" algn="ctr" eaLnBrk="0" hangingPunct="0"/>
            <a:r>
              <a:rPr lang="ru-RU" sz="4000">
                <a:latin typeface="Times New Roman" pitchFamily="18" charset="0"/>
                <a:ea typeface="Arial" charset="0"/>
                <a:cs typeface="Times New Roman" pitchFamily="18" charset="0"/>
              </a:rPr>
              <a:t>Закончите</a:t>
            </a:r>
            <a:r>
              <a:rPr lang="ru-RU" sz="4400">
                <a:latin typeface="Times New Roman" pitchFamily="18" charset="0"/>
                <a:ea typeface="Arial" charset="0"/>
                <a:cs typeface="Times New Roman" pitchFamily="18" charset="0"/>
              </a:rPr>
              <a:t> </a:t>
            </a:r>
            <a:r>
              <a:rPr lang="ru-RU" sz="4000">
                <a:latin typeface="Times New Roman" pitchFamily="18" charset="0"/>
                <a:ea typeface="Arial" charset="0"/>
                <a:cs typeface="Times New Roman" pitchFamily="18" charset="0"/>
              </a:rPr>
              <a:t>предложения</a:t>
            </a:r>
            <a:r>
              <a:rPr lang="ru-RU" sz="4400">
                <a:latin typeface="Times New Roman" pitchFamily="18" charset="0"/>
                <a:ea typeface="Arial" charset="0"/>
                <a:cs typeface="Times New Roman" pitchFamily="18" charset="0"/>
              </a:rPr>
              <a:t>.</a:t>
            </a:r>
          </a:p>
          <a:p>
            <a:pPr indent="228600" algn="just" eaLnBrk="0" hangingPunct="0"/>
            <a:endParaRPr lang="ru-RU" sz="3600">
              <a:ea typeface="Arial" charset="0"/>
              <a:cs typeface="Times New Roman" pitchFamily="18" charset="0"/>
            </a:endParaRPr>
          </a:p>
          <a:p>
            <a:pPr indent="228600" algn="just" eaLnBrk="0" hangingPunct="0"/>
            <a:r>
              <a:rPr lang="ru-RU" sz="4800" b="1" i="1">
                <a:latin typeface="Times New Roman" pitchFamily="18" charset="0"/>
                <a:ea typeface="Arial" charset="0"/>
                <a:cs typeface="Times New Roman" pitchFamily="18" charset="0"/>
              </a:rPr>
              <a:t>Звонкие</a:t>
            </a:r>
            <a:r>
              <a:rPr lang="ru-RU" sz="4800" i="1">
                <a:latin typeface="Times New Roman" pitchFamily="18" charset="0"/>
                <a:ea typeface="Arial" charset="0"/>
                <a:cs typeface="Times New Roman" pitchFamily="18" charset="0"/>
              </a:rPr>
              <a:t> согласные произносятся </a:t>
            </a:r>
          </a:p>
          <a:p>
            <a:pPr indent="228600" algn="ctr" eaLnBrk="0" hangingPunct="0"/>
            <a:r>
              <a:rPr lang="ru-RU" sz="4800" b="1">
                <a:solidFill>
                  <a:srgbClr val="FF0000"/>
                </a:solidFill>
                <a:latin typeface="Times New Roman" pitchFamily="18" charset="0"/>
                <a:ea typeface="Arial" charset="0"/>
                <a:cs typeface="Times New Roman" pitchFamily="18" charset="0"/>
              </a:rPr>
              <a:t>звонко, с голосом</a:t>
            </a:r>
          </a:p>
          <a:p>
            <a:pPr indent="228600" algn="ctr" eaLnBrk="0" hangingPunct="0"/>
            <a:endParaRPr lang="ru-RU" sz="4800" b="1">
              <a:solidFill>
                <a:srgbClr val="FF0000"/>
              </a:solidFill>
              <a:latin typeface="Times New Roman" pitchFamily="18" charset="0"/>
              <a:ea typeface="Arial" charset="0"/>
              <a:cs typeface="Times New Roman" pitchFamily="18" charset="0"/>
            </a:endParaRPr>
          </a:p>
          <a:p>
            <a:pPr indent="228600" algn="just" eaLnBrk="0" hangingPunct="0"/>
            <a:r>
              <a:rPr lang="ru-RU" sz="4800" b="1" i="1">
                <a:latin typeface="Times New Roman" pitchFamily="18" charset="0"/>
                <a:ea typeface="Arial" charset="0"/>
                <a:cs typeface="Times New Roman" pitchFamily="18" charset="0"/>
              </a:rPr>
              <a:t>Глухие </a:t>
            </a:r>
            <a:r>
              <a:rPr lang="ru-RU" sz="4800" i="1">
                <a:latin typeface="Times New Roman" pitchFamily="18" charset="0"/>
                <a:ea typeface="Arial" charset="0"/>
                <a:cs typeface="Times New Roman" pitchFamily="18" charset="0"/>
              </a:rPr>
              <a:t>согласные произносятся </a:t>
            </a:r>
          </a:p>
          <a:p>
            <a:pPr indent="228600" algn="ctr" eaLnBrk="0" hangingPunct="0"/>
            <a:r>
              <a:rPr lang="ru-RU" sz="4800" b="1">
                <a:solidFill>
                  <a:srgbClr val="FF0000"/>
                </a:solidFill>
                <a:latin typeface="Times New Roman" pitchFamily="18" charset="0"/>
                <a:ea typeface="Arial" charset="0"/>
                <a:cs typeface="Times New Roman" pitchFamily="18" charset="0"/>
              </a:rPr>
              <a:t>глухо, без голоса</a:t>
            </a:r>
          </a:p>
          <a:p>
            <a:pPr indent="228600" algn="just" eaLnBrk="0" hangingPunct="0"/>
            <a:endParaRPr lang="ru-RU" sz="4400" i="1">
              <a:latin typeface="Times New Roman" pitchFamily="18" charset="0"/>
              <a:ea typeface="Arial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9" y="6357959"/>
            <a:ext cx="468000" cy="50004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77925" tIns="38963" rIns="77925" bIns="3896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071688" y="3286125"/>
            <a:ext cx="5429250" cy="928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071688" y="5572125"/>
            <a:ext cx="5429250" cy="928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Загнутый угол 22"/>
          <p:cNvSpPr/>
          <p:nvPr/>
        </p:nvSpPr>
        <p:spPr>
          <a:xfrm>
            <a:off x="71438" y="2357438"/>
            <a:ext cx="8964612" cy="3857625"/>
          </a:xfrm>
          <a:prstGeom prst="foldedCorne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4822" name="Picture 2" descr="G:\4cd680689e4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02728" flipH="1">
            <a:off x="7523163" y="11113"/>
            <a:ext cx="133032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Управляющая кнопка: далее 9"/>
          <p:cNvGrpSpPr>
            <a:grpSpLocks/>
          </p:cNvGrpSpPr>
          <p:nvPr/>
        </p:nvGrpSpPr>
        <p:grpSpPr bwMode="auto">
          <a:xfrm>
            <a:off x="8583613" y="6321425"/>
            <a:ext cx="615950" cy="622300"/>
            <a:chOff x="5407" y="3982"/>
            <a:chExt cx="388" cy="392"/>
          </a:xfrm>
        </p:grpSpPr>
        <p:pic>
          <p:nvPicPr>
            <p:cNvPr id="34823" name="Управляющая кнопка: далее 9">
              <a:hlinkClick r:id="" action="ppaction://hlinkshowjump?jump=nextslide" highlightClick="1"/>
            </p:cNvPr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07" y="3982"/>
              <a:ext cx="388" cy="392"/>
            </a:xfrm>
            <a:prstGeom prst="rect">
              <a:avLst/>
            </a:prstGeom>
            <a:noFill/>
          </p:spPr>
        </p:pic>
        <p:sp>
          <p:nvSpPr>
            <p:cNvPr id="34824" name="Text Box 8"/>
            <p:cNvSpPr txBox="1">
              <a:spLocks noChangeArrowheads="1"/>
            </p:cNvSpPr>
            <p:nvPr/>
          </p:nvSpPr>
          <p:spPr bwMode="auto">
            <a:xfrm>
              <a:off x="5445" y="4005"/>
              <a:ext cx="315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002060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294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7925" tIns="38963" rIns="77925" bIns="38963" anchor="ctr"/>
          <a:lstStyle/>
          <a:p>
            <a:endParaRPr lang="ru-RU"/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72575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9" name="Rectangle 1"/>
          <p:cNvGrpSpPr>
            <a:grpSpLocks/>
          </p:cNvGrpSpPr>
          <p:nvPr/>
        </p:nvGrpSpPr>
        <p:grpSpPr bwMode="auto">
          <a:xfrm>
            <a:off x="49213" y="-30163"/>
            <a:ext cx="7394575" cy="3065463"/>
            <a:chOff x="31" y="-19"/>
            <a:chExt cx="4658" cy="1931"/>
          </a:xfrm>
        </p:grpSpPr>
        <p:pic>
          <p:nvPicPr>
            <p:cNvPr id="18435" name="Rectangle 1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" y="-19"/>
              <a:ext cx="4658" cy="1931"/>
            </a:xfrm>
            <a:prstGeom prst="rect">
              <a:avLst/>
            </a:prstGeom>
            <a:noFill/>
          </p:spPr>
        </p:pic>
        <p:sp>
          <p:nvSpPr>
            <p:cNvPr id="18436" name="Text Box 4"/>
            <p:cNvSpPr txBox="1">
              <a:spLocks noChangeArrowheads="1"/>
            </p:cNvSpPr>
            <p:nvPr/>
          </p:nvSpPr>
          <p:spPr bwMode="auto">
            <a:xfrm>
              <a:off x="90" y="81"/>
              <a:ext cx="4500" cy="1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228600"/>
              <a:r>
                <a:rPr lang="ru-RU" sz="4400" b="1">
                  <a:latin typeface="Times New Roman" pitchFamily="18" charset="0"/>
                  <a:ea typeface="Arial" charset="0"/>
                  <a:cs typeface="Times New Roman" pitchFamily="18" charset="0"/>
                </a:rPr>
                <a:t>Шумит он в поле и в саду,</a:t>
              </a:r>
              <a:endParaRPr lang="ru-RU" sz="3600" b="1">
                <a:ea typeface="Arial" charset="0"/>
                <a:cs typeface="Times New Roman" pitchFamily="18" charset="0"/>
              </a:endParaRPr>
            </a:p>
            <a:p>
              <a:pPr indent="228600" eaLnBrk="0" hangingPunct="0"/>
              <a:r>
                <a:rPr lang="ru-RU" sz="4400" b="1">
                  <a:latin typeface="Times New Roman" pitchFamily="18" charset="0"/>
                  <a:ea typeface="Arial" charset="0"/>
                  <a:cs typeface="Times New Roman" pitchFamily="18" charset="0"/>
                </a:rPr>
                <a:t>А в дом не попадёт,</a:t>
              </a:r>
              <a:endParaRPr lang="ru-RU" sz="3600" b="1">
                <a:ea typeface="Arial" charset="0"/>
                <a:cs typeface="Times New Roman" pitchFamily="18" charset="0"/>
              </a:endParaRPr>
            </a:p>
            <a:p>
              <a:pPr indent="228600" eaLnBrk="0" hangingPunct="0"/>
              <a:r>
                <a:rPr lang="ru-RU" sz="4400" b="1">
                  <a:latin typeface="Times New Roman" pitchFamily="18" charset="0"/>
                  <a:ea typeface="Arial" charset="0"/>
                  <a:cs typeface="Times New Roman" pitchFamily="18" charset="0"/>
                </a:rPr>
                <a:t>И никуда я не пойду,</a:t>
              </a:r>
              <a:endParaRPr lang="ru-RU" sz="3600" b="1">
                <a:ea typeface="Arial" charset="0"/>
                <a:cs typeface="Times New Roman" pitchFamily="18" charset="0"/>
              </a:endParaRPr>
            </a:p>
            <a:p>
              <a:pPr indent="228600" eaLnBrk="0" hangingPunct="0"/>
              <a:r>
                <a:rPr lang="ru-RU" sz="4400" b="1">
                  <a:latin typeface="Times New Roman" pitchFamily="18" charset="0"/>
                  <a:ea typeface="Arial" charset="0"/>
                  <a:cs typeface="Times New Roman" pitchFamily="18" charset="0"/>
                </a:rPr>
                <a:t>Покуда он идёт.</a:t>
              </a:r>
              <a:endParaRPr lang="ru-RU" sz="5400" b="1">
                <a:ea typeface="Arial" charset="0"/>
                <a:cs typeface="Times New Roman" pitchFamily="18" charset="0"/>
              </a:endParaRPr>
            </a:p>
          </p:txBody>
        </p:sp>
      </p:grpSp>
      <p:pic>
        <p:nvPicPr>
          <p:cNvPr id="2050" name="Picture 2" descr="G:\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075" y="3005138"/>
            <a:ext cx="4930775" cy="3756025"/>
          </a:xfrm>
          <a:prstGeom prst="rect">
            <a:avLst/>
          </a:prstGeom>
          <a:noFill/>
        </p:spPr>
      </p:pic>
      <p:pic>
        <p:nvPicPr>
          <p:cNvPr id="2051" name="Picture 3" descr="G:\387194413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5" y="3281363"/>
            <a:ext cx="3600450" cy="357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Прямоугольник 8"/>
          <p:cNvGrpSpPr>
            <a:grpSpLocks/>
          </p:cNvGrpSpPr>
          <p:nvPr/>
        </p:nvGrpSpPr>
        <p:grpSpPr bwMode="auto">
          <a:xfrm>
            <a:off x="6115050" y="1895475"/>
            <a:ext cx="3052763" cy="1060450"/>
            <a:chOff x="3852" y="1194"/>
            <a:chExt cx="1923" cy="668"/>
          </a:xfrm>
        </p:grpSpPr>
        <p:pic>
          <p:nvPicPr>
            <p:cNvPr id="18440" name="Прямоугольник 8"/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852" y="1194"/>
              <a:ext cx="1923" cy="668"/>
            </a:xfrm>
            <a:prstGeom prst="rect">
              <a:avLst/>
            </a:prstGeom>
            <a:noFill/>
          </p:spPr>
        </p:pic>
        <p:sp>
          <p:nvSpPr>
            <p:cNvPr id="18441" name="Text Box 9"/>
            <p:cNvSpPr txBox="1">
              <a:spLocks noChangeArrowheads="1"/>
            </p:cNvSpPr>
            <p:nvPr/>
          </p:nvSpPr>
          <p:spPr bwMode="auto">
            <a:xfrm>
              <a:off x="3870" y="1215"/>
              <a:ext cx="1890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8000" b="1">
                  <a:solidFill>
                    <a:srgbClr val="00843C"/>
                  </a:solidFill>
                  <a:latin typeface="Times New Roman" pitchFamily="18" charset="0"/>
                </a:rPr>
                <a:t>дождь</a:t>
              </a:r>
            </a:p>
          </p:txBody>
        </p:sp>
      </p:grp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424032" y="6072206"/>
            <a:ext cx="720000" cy="785794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294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7925" tIns="38963" rIns="77925" bIns="38963" anchor="ctr"/>
          <a:lstStyle/>
          <a:p>
            <a:endParaRPr lang="ru-RU"/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72575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9" name="Rectangle 1"/>
          <p:cNvGrpSpPr>
            <a:grpSpLocks/>
          </p:cNvGrpSpPr>
          <p:nvPr/>
        </p:nvGrpSpPr>
        <p:grpSpPr bwMode="auto">
          <a:xfrm>
            <a:off x="-212725" y="36513"/>
            <a:ext cx="7862888" cy="1858962"/>
            <a:chOff x="-134" y="23"/>
            <a:chExt cx="4953" cy="1171"/>
          </a:xfrm>
        </p:grpSpPr>
        <p:pic>
          <p:nvPicPr>
            <p:cNvPr id="20483" name="Rectangle 1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134" y="23"/>
              <a:ext cx="4953" cy="1171"/>
            </a:xfrm>
            <a:prstGeom prst="rect">
              <a:avLst/>
            </a:prstGeom>
            <a:noFill/>
          </p:spPr>
        </p:pic>
        <p:sp>
          <p:nvSpPr>
            <p:cNvPr id="20484" name="Text Box 4"/>
            <p:cNvSpPr txBox="1">
              <a:spLocks noChangeArrowheads="1"/>
            </p:cNvSpPr>
            <p:nvPr/>
          </p:nvSpPr>
          <p:spPr bwMode="auto">
            <a:xfrm>
              <a:off x="90" y="136"/>
              <a:ext cx="4680" cy="9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ru-RU" sz="4800" b="1">
                  <a:solidFill>
                    <a:srgbClr val="002060"/>
                  </a:solidFill>
                  <a:latin typeface="Times New Roman" pitchFamily="18" charset="0"/>
                </a:rPr>
                <a:t>Зимой в поле лежал,</a:t>
              </a:r>
            </a:p>
            <a:p>
              <a:r>
                <a:rPr lang="ru-RU" sz="4800" b="1">
                  <a:solidFill>
                    <a:srgbClr val="002060"/>
                  </a:solidFill>
                  <a:latin typeface="Times New Roman" pitchFamily="18" charset="0"/>
                </a:rPr>
                <a:t>А весной в реку побежал.</a:t>
              </a:r>
            </a:p>
          </p:txBody>
        </p:sp>
      </p:grpSp>
      <p:pic>
        <p:nvPicPr>
          <p:cNvPr id="1026" name="Picture 2" descr="G:\07301e23e5077cf98e8716168150bec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76613" y="3706813"/>
            <a:ext cx="4803775" cy="3267075"/>
          </a:xfrm>
          <a:prstGeom prst="rect">
            <a:avLst/>
          </a:prstGeom>
          <a:noFill/>
        </p:spPr>
      </p:pic>
      <p:pic>
        <p:nvPicPr>
          <p:cNvPr id="8" name="Picture 3" descr="G:\387194413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71438" y="3281363"/>
            <a:ext cx="3600451" cy="357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Прямоугольник 8"/>
          <p:cNvGrpSpPr>
            <a:grpSpLocks/>
          </p:cNvGrpSpPr>
          <p:nvPr/>
        </p:nvGrpSpPr>
        <p:grpSpPr bwMode="auto">
          <a:xfrm>
            <a:off x="4327525" y="2255838"/>
            <a:ext cx="3054350" cy="1054100"/>
            <a:chOff x="2726" y="1421"/>
            <a:chExt cx="1924" cy="664"/>
          </a:xfrm>
        </p:grpSpPr>
        <p:pic>
          <p:nvPicPr>
            <p:cNvPr id="20488" name="Прямоугольник 8"/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726" y="1421"/>
              <a:ext cx="1924" cy="664"/>
            </a:xfrm>
            <a:prstGeom prst="rect">
              <a:avLst/>
            </a:prstGeom>
            <a:noFill/>
          </p:spPr>
        </p:pic>
        <p:sp>
          <p:nvSpPr>
            <p:cNvPr id="20489" name="Text Box 9"/>
            <p:cNvSpPr txBox="1">
              <a:spLocks noChangeArrowheads="1"/>
            </p:cNvSpPr>
            <p:nvPr/>
          </p:nvSpPr>
          <p:spPr bwMode="auto">
            <a:xfrm>
              <a:off x="2745" y="1440"/>
              <a:ext cx="1890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8000" b="1">
                  <a:solidFill>
                    <a:srgbClr val="00843C"/>
                  </a:solidFill>
                  <a:latin typeface="Times New Roman" pitchFamily="18" charset="0"/>
                </a:rPr>
                <a:t>снег</a:t>
              </a:r>
            </a:p>
          </p:txBody>
        </p:sp>
      </p:grp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424032" y="6072206"/>
            <a:ext cx="720000" cy="785794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294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7925" tIns="38963" rIns="77925" bIns="38963" anchor="ctr"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7159" y="6357959"/>
            <a:ext cx="468000" cy="50004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77925" tIns="38963" rIns="77925" bIns="38963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6" name="Picture 2" descr="G:\07301e23e5077cf98e8716168150bec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9925" y="731838"/>
            <a:ext cx="4225925" cy="2882900"/>
          </a:xfrm>
          <a:prstGeom prst="rect">
            <a:avLst/>
          </a:prstGeom>
          <a:noFill/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424032" y="6072206"/>
            <a:ext cx="720000" cy="785794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" name="Picture 2" descr="G:\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388" y="731838"/>
            <a:ext cx="3773487" cy="28829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71500" y="0"/>
            <a:ext cx="8459788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dirty="0">
                <a:latin typeface="+mj-lt"/>
              </a:rPr>
              <a:t>С каких звуков начинаются слова?</a:t>
            </a:r>
          </a:p>
        </p:txBody>
      </p:sp>
      <p:sp>
        <p:nvSpPr>
          <p:cNvPr id="13" name="Стрелка вниз 12"/>
          <p:cNvSpPr/>
          <p:nvPr/>
        </p:nvSpPr>
        <p:spPr>
          <a:xfrm>
            <a:off x="1857356" y="3643314"/>
            <a:ext cx="500066" cy="785818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endParaRPr lang="ru-RU" b="1" cap="all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6357950" y="3643314"/>
            <a:ext cx="500066" cy="785818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endParaRPr lang="ru-RU" b="1" cap="all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938" y="4500563"/>
            <a:ext cx="3071812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600" b="1" dirty="0">
                <a:solidFill>
                  <a:srgbClr val="002060"/>
                </a:solidFill>
                <a:latin typeface="+mj-lt"/>
              </a:rPr>
              <a:t>[</a:t>
            </a:r>
            <a:r>
              <a:rPr lang="ru-RU" sz="9600" b="1" dirty="0" err="1">
                <a:solidFill>
                  <a:srgbClr val="002060"/>
                </a:solidFill>
                <a:latin typeface="+mj-lt"/>
              </a:rPr>
              <a:t>д</a:t>
            </a:r>
            <a:r>
              <a:rPr lang="ru-RU" sz="9600" b="1" dirty="0">
                <a:solidFill>
                  <a:srgbClr val="002060"/>
                </a:solidFill>
                <a:latin typeface="+mj-lt"/>
              </a:rPr>
              <a:t>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72063" y="4500563"/>
            <a:ext cx="3071812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600" b="1" dirty="0">
                <a:solidFill>
                  <a:srgbClr val="002060"/>
                </a:solidFill>
                <a:latin typeface="+mj-lt"/>
              </a:rPr>
              <a:t>[с]</a:t>
            </a:r>
          </a:p>
        </p:txBody>
      </p:sp>
      <p:pic>
        <p:nvPicPr>
          <p:cNvPr id="17" name="Picture 2" descr="G:\4cd680689e4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38" y="4011613"/>
            <a:ext cx="1571625" cy="284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Овальная выноска 17"/>
          <p:cNvSpPr/>
          <p:nvPr/>
        </p:nvSpPr>
        <p:spPr>
          <a:xfrm>
            <a:off x="4211961" y="2924944"/>
            <a:ext cx="1574478" cy="1861369"/>
          </a:xfrm>
          <a:prstGeom prst="wedgeEllipseCallout">
            <a:avLst>
              <a:gd name="adj1" fmla="val -54772"/>
              <a:gd name="adj2" fmla="val 625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>
                <a:solidFill>
                  <a:srgbClr val="000000"/>
                </a:solidFill>
                <a:latin typeface="Calibri"/>
              </a:rPr>
              <a:t>  </a:t>
            </a:r>
            <a:endParaRPr/>
          </a:p>
        </p:txBody>
      </p:sp>
      <p:sp>
        <p:nvSpPr>
          <p:cNvPr id="8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>
                <a:solidFill>
                  <a:srgbClr val="000000"/>
                </a:solidFill>
                <a:latin typeface="Calibri"/>
              </a:rPr>
              <a:t>Чтобы 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проверить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, какой буквой обозначить парный по глухости – звонкости согласный звук на конце слова, надо изменит слово так, чтобы после согласного звука  стоял гласный звук: гри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б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 - гри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б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ы</a:t>
            </a:r>
            <a:endParaRPr/>
          </a:p>
        </p:txBody>
      </p:sp>
      <p:sp>
        <p:nvSpPr>
          <p:cNvPr id="84" name="CustomShape 3"/>
          <p:cNvSpPr/>
          <p:nvPr/>
        </p:nvSpPr>
        <p:spPr>
          <a:xfrm rot="8193600">
            <a:off x="1800360" y="2530440"/>
            <a:ext cx="1812240" cy="1646280"/>
          </a:xfrm>
          <a:prstGeom prst="arc">
            <a:avLst>
              <a:gd name="adj1" fmla="val 16200000"/>
              <a:gd name="adj2" fmla="val 0"/>
            </a:avLst>
          </a:prstGeom>
          <a:noFill/>
          <a:ln w="9360">
            <a:solidFill>
              <a:srgbClr val="4A7EBB"/>
            </a:solidFill>
            <a:round/>
          </a:ln>
        </p:spPr>
      </p:sp>
      <p:pic>
        <p:nvPicPr>
          <p:cNvPr id="85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2400" y="4725000"/>
            <a:ext cx="1904760" cy="1428480"/>
          </a:xfrm>
          <a:prstGeom prst="rect">
            <a:avLst/>
          </a:prstGeom>
          <a:ln>
            <a:noFill/>
          </a:ln>
        </p:spPr>
      </p:pic>
      <p:pic>
        <p:nvPicPr>
          <p:cNvPr id="86" name="Picture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76000" y="4725000"/>
            <a:ext cx="1800000" cy="1428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  <p:sp>
        <p:nvSpPr>
          <p:cNvPr id="8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dirty="0">
                <a:solidFill>
                  <a:srgbClr val="C00000"/>
                </a:solidFill>
                <a:latin typeface="Calibri"/>
              </a:rPr>
              <a:t>Проверяемое слово </a:t>
            </a:r>
            <a:r>
              <a:rPr lang="ru-RU" sz="3200" dirty="0">
                <a:solidFill>
                  <a:srgbClr val="000000"/>
                </a:solidFill>
                <a:latin typeface="Calibri"/>
              </a:rPr>
              <a:t>– это слово, в котором проверяется написание букв обозначающей парный по глухости – звонкости согласный звук на конце слова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z="3200" dirty="0">
                <a:solidFill>
                  <a:srgbClr val="C00000"/>
                </a:solidFill>
                <a:latin typeface="Calibri"/>
              </a:rPr>
              <a:t>(герб, флаг)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z="3200" dirty="0">
                <a:solidFill>
                  <a:srgbClr val="C00000"/>
                </a:solidFill>
                <a:latin typeface="Calibri"/>
              </a:rPr>
              <a:t>Проверочное слово </a:t>
            </a:r>
            <a:r>
              <a:rPr lang="ru-RU" sz="3200" dirty="0">
                <a:solidFill>
                  <a:srgbClr val="000000"/>
                </a:solidFill>
                <a:latin typeface="Calibri"/>
              </a:rPr>
              <a:t>– это слово, в котором проверяемая буква находится перед гласным звуком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z="3200" dirty="0">
                <a:solidFill>
                  <a:srgbClr val="C00000"/>
                </a:solidFill>
                <a:latin typeface="Calibri"/>
              </a:rPr>
              <a:t>                          (гербы, флаги)</a:t>
            </a:r>
            <a:endParaRPr dirty="0"/>
          </a:p>
        </p:txBody>
      </p:sp>
      <p:pic>
        <p:nvPicPr>
          <p:cNvPr id="89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35640" y="5301000"/>
            <a:ext cx="941400" cy="1081800"/>
          </a:xfrm>
          <a:prstGeom prst="rect">
            <a:avLst/>
          </a:prstGeom>
          <a:ln>
            <a:noFill/>
          </a:ln>
        </p:spPr>
      </p:pic>
      <p:pic>
        <p:nvPicPr>
          <p:cNvPr id="90" name="Picture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76760" y="5301000"/>
            <a:ext cx="2009520" cy="1361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  <p:sp>
        <p:nvSpPr>
          <p:cNvPr id="9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>
                <a:solidFill>
                  <a:srgbClr val="000000"/>
                </a:solidFill>
                <a:latin typeface="Calibri"/>
              </a:rPr>
              <a:t>Ду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б 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– ду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б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ы                           Су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п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 - су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п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ы</a:t>
            </a:r>
            <a:endParaRPr/>
          </a:p>
          <a:p>
            <a:pPr>
              <a:lnSpc>
                <a:spcPct val="100000"/>
              </a:lnSpc>
            </a:pPr>
            <a:r>
              <a:rPr lang="ru-RU" sz="3200">
                <a:solidFill>
                  <a:srgbClr val="000000"/>
                </a:solidFill>
                <a:latin typeface="Calibri"/>
              </a:rPr>
              <a:t>клю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в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 – клю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в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ы                      шка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ф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 - шка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ф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ы</a:t>
            </a:r>
            <a:endParaRPr/>
          </a:p>
          <a:p>
            <a:pPr>
              <a:lnSpc>
                <a:spcPct val="100000"/>
              </a:lnSpc>
            </a:pPr>
            <a:r>
              <a:rPr lang="ru-RU" sz="3200">
                <a:solidFill>
                  <a:srgbClr val="000000"/>
                </a:solidFill>
                <a:latin typeface="Calibri"/>
              </a:rPr>
              <a:t>пиро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г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 – пиро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г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и                     со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к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 - со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к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и</a:t>
            </a:r>
            <a:endParaRPr/>
          </a:p>
          <a:p>
            <a:pPr>
              <a:lnSpc>
                <a:spcPct val="100000"/>
              </a:lnSpc>
            </a:pPr>
            <a:r>
              <a:rPr lang="ru-RU" sz="3200">
                <a:solidFill>
                  <a:srgbClr val="000000"/>
                </a:solidFill>
                <a:latin typeface="Calibri"/>
              </a:rPr>
              <a:t>эта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ж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  - эта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ж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и                         шала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ш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 - шала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ш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и</a:t>
            </a:r>
            <a:endParaRPr/>
          </a:p>
          <a:p>
            <a:pPr>
              <a:lnSpc>
                <a:spcPct val="100000"/>
              </a:lnSpc>
            </a:pPr>
            <a:r>
              <a:rPr lang="ru-RU" sz="3200">
                <a:solidFill>
                  <a:srgbClr val="000000"/>
                </a:solidFill>
                <a:latin typeface="Calibri"/>
              </a:rPr>
              <a:t>пло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д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 – пло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д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ы                       тор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т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 – тор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т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ы</a:t>
            </a:r>
            <a:endParaRPr/>
          </a:p>
          <a:p>
            <a:pPr>
              <a:lnSpc>
                <a:spcPct val="100000"/>
              </a:lnSpc>
            </a:pPr>
            <a:r>
              <a:rPr lang="ru-RU" sz="3200">
                <a:solidFill>
                  <a:srgbClr val="000000"/>
                </a:solidFill>
                <a:latin typeface="Calibri"/>
              </a:rPr>
              <a:t>гла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з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 –гла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з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а                            ча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с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 - ча</a:t>
            </a:r>
            <a:r>
              <a:rPr lang="ru-RU" sz="3200">
                <a:solidFill>
                  <a:srgbClr val="C00000"/>
                </a:solidFill>
                <a:latin typeface="Calibri"/>
              </a:rPr>
              <a:t>с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ы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charRg st="0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92">
                                            <p:txEl>
                                              <p:charRg st="0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92">
                                            <p:txEl>
                                              <p:charRg st="0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charRg st="293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92">
                                            <p:txEl>
                                              <p:charRg st="293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92">
                                            <p:txEl>
                                              <p:charRg st="293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charRg st="293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92">
                                            <p:txEl>
                                              <p:charRg st="293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92">
                                            <p:txEl>
                                              <p:charRg st="293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charRg st="293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92">
                                            <p:txEl>
                                              <p:charRg st="293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92">
                                            <p:txEl>
                                              <p:charRg st="293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charRg st="293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92">
                                            <p:txEl>
                                              <p:charRg st="293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92">
                                            <p:txEl>
                                              <p:charRg st="293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charRg st="293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92">
                                            <p:txEl>
                                              <p:charRg st="293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92">
                                            <p:txEl>
                                              <p:charRg st="293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>
                <a:solidFill>
                  <a:srgbClr val="000000"/>
                </a:solidFill>
                <a:latin typeface="Calibri"/>
              </a:rPr>
              <a:t> </a:t>
            </a:r>
            <a:endParaRPr/>
          </a:p>
        </p:txBody>
      </p:sp>
      <p:sp>
        <p:nvSpPr>
          <p:cNvPr id="110" name="TextShape 2"/>
          <p:cNvSpPr txBox="1"/>
          <p:nvPr/>
        </p:nvSpPr>
        <p:spPr>
          <a:xfrm>
            <a:off x="48492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6000">
                <a:solidFill>
                  <a:srgbClr val="000000"/>
                </a:solidFill>
                <a:latin typeface="Calibri"/>
              </a:rPr>
              <a:t>Замо</a:t>
            </a:r>
            <a:r>
              <a:rPr lang="ru-RU" sz="6000">
                <a:solidFill>
                  <a:srgbClr val="C00000"/>
                </a:solidFill>
                <a:latin typeface="Calibri"/>
              </a:rPr>
              <a:t>к</a:t>
            </a:r>
            <a:r>
              <a:rPr lang="ru-RU" sz="6000">
                <a:solidFill>
                  <a:srgbClr val="000000"/>
                </a:solidFill>
                <a:latin typeface="Calibri"/>
              </a:rPr>
              <a:t> - Зам</a:t>
            </a:r>
            <a:r>
              <a:rPr lang="ru-RU" sz="6000">
                <a:solidFill>
                  <a:srgbClr val="C00000"/>
                </a:solidFill>
                <a:latin typeface="Calibri"/>
              </a:rPr>
              <a:t>к</a:t>
            </a:r>
            <a:r>
              <a:rPr lang="ru-RU" sz="6000">
                <a:solidFill>
                  <a:srgbClr val="000000"/>
                </a:solidFill>
                <a:latin typeface="Calibri"/>
              </a:rPr>
              <a:t>и</a:t>
            </a:r>
            <a:endParaRPr/>
          </a:p>
        </p:txBody>
      </p:sp>
      <p:sp>
        <p:nvSpPr>
          <p:cNvPr id="111" name="CustomShape 3"/>
          <p:cNvSpPr/>
          <p:nvPr/>
        </p:nvSpPr>
        <p:spPr>
          <a:xfrm rot="7506000">
            <a:off x="1787760" y="-352440"/>
            <a:ext cx="2622960" cy="3530520"/>
          </a:xfrm>
          <a:prstGeom prst="arc">
            <a:avLst>
              <a:gd name="adj1" fmla="val 16105115"/>
              <a:gd name="adj2" fmla="val 21492898"/>
            </a:avLst>
          </a:prstGeom>
          <a:noFill/>
          <a:ln w="9360">
            <a:solidFill>
              <a:srgbClr val="4A7EBB"/>
            </a:solidFill>
            <a:round/>
          </a:ln>
        </p:spPr>
      </p:sp>
      <p:pic>
        <p:nvPicPr>
          <p:cNvPr id="112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7920" y="620640"/>
            <a:ext cx="1866600" cy="1238040"/>
          </a:xfrm>
          <a:prstGeom prst="rect">
            <a:avLst/>
          </a:prstGeom>
          <a:ln>
            <a:noFill/>
          </a:ln>
        </p:spPr>
      </p:pic>
      <p:pic>
        <p:nvPicPr>
          <p:cNvPr id="113" name="Picture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63880" y="222840"/>
            <a:ext cx="2173680" cy="1507320"/>
          </a:xfrm>
          <a:prstGeom prst="rect">
            <a:avLst/>
          </a:prstGeom>
          <a:ln>
            <a:noFill/>
          </a:ln>
        </p:spPr>
      </p:pic>
      <p:sp>
        <p:nvSpPr>
          <p:cNvPr id="114" name="CustomShape 4"/>
          <p:cNvSpPr/>
          <p:nvPr/>
        </p:nvSpPr>
        <p:spPr>
          <a:xfrm>
            <a:off x="212760" y="4005000"/>
            <a:ext cx="5110200" cy="10047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6000">
                <a:solidFill>
                  <a:srgbClr val="000000"/>
                </a:solidFill>
                <a:latin typeface="Calibri"/>
              </a:rPr>
              <a:t>Замо</a:t>
            </a:r>
            <a:r>
              <a:rPr lang="ru-RU" sz="6000">
                <a:solidFill>
                  <a:srgbClr val="C00000"/>
                </a:solidFill>
                <a:latin typeface="Calibri"/>
              </a:rPr>
              <a:t>к</a:t>
            </a:r>
            <a:r>
              <a:rPr lang="ru-RU" sz="6000">
                <a:solidFill>
                  <a:srgbClr val="000000"/>
                </a:solidFill>
                <a:latin typeface="Calibri"/>
              </a:rPr>
              <a:t> - Зам</a:t>
            </a:r>
            <a:r>
              <a:rPr lang="ru-RU" sz="6000">
                <a:solidFill>
                  <a:srgbClr val="C00000"/>
                </a:solidFill>
                <a:latin typeface="Calibri"/>
              </a:rPr>
              <a:t>к</a:t>
            </a:r>
            <a:r>
              <a:rPr lang="ru-RU" sz="6000">
                <a:solidFill>
                  <a:srgbClr val="000000"/>
                </a:solidFill>
                <a:latin typeface="Calibri"/>
              </a:rPr>
              <a:t>ов</a:t>
            </a:r>
            <a:endParaRPr/>
          </a:p>
        </p:txBody>
      </p:sp>
      <p:sp>
        <p:nvSpPr>
          <p:cNvPr id="115" name="CustomShape 5"/>
          <p:cNvSpPr/>
          <p:nvPr/>
        </p:nvSpPr>
        <p:spPr>
          <a:xfrm>
            <a:off x="3104280" y="2863080"/>
            <a:ext cx="77400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>
                <a:solidFill>
                  <a:srgbClr val="000000"/>
                </a:solidFill>
                <a:latin typeface="Calibri"/>
              </a:rPr>
              <a:t>много</a:t>
            </a:r>
            <a:endParaRPr/>
          </a:p>
        </p:txBody>
      </p:sp>
      <p:sp>
        <p:nvSpPr>
          <p:cNvPr id="116" name="CustomShape 6"/>
          <p:cNvSpPr/>
          <p:nvPr/>
        </p:nvSpPr>
        <p:spPr>
          <a:xfrm rot="7786800">
            <a:off x="1300680" y="1484640"/>
            <a:ext cx="2757240" cy="4102560"/>
          </a:xfrm>
          <a:prstGeom prst="arc">
            <a:avLst>
              <a:gd name="adj1" fmla="val 16200000"/>
              <a:gd name="adj2" fmla="val 20594634"/>
            </a:avLst>
          </a:prstGeom>
          <a:noFill/>
          <a:ln w="9360">
            <a:solidFill>
              <a:srgbClr val="4A7EBB"/>
            </a:solidFill>
            <a:round/>
          </a:ln>
        </p:spPr>
      </p:sp>
      <p:sp>
        <p:nvSpPr>
          <p:cNvPr id="117" name="CustomShape 7"/>
          <p:cNvSpPr/>
          <p:nvPr/>
        </p:nvSpPr>
        <p:spPr>
          <a:xfrm>
            <a:off x="2968920" y="5332680"/>
            <a:ext cx="77400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>
                <a:solidFill>
                  <a:srgbClr val="000000"/>
                </a:solidFill>
                <a:latin typeface="Calibri"/>
              </a:rPr>
              <a:t>много</a:t>
            </a:r>
            <a:endParaRPr/>
          </a:p>
        </p:txBody>
      </p:sp>
      <p:pic>
        <p:nvPicPr>
          <p:cNvPr id="118" name="Picture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62240" y="5082840"/>
            <a:ext cx="1647360" cy="1238040"/>
          </a:xfrm>
          <a:prstGeom prst="rect">
            <a:avLst/>
          </a:prstGeom>
          <a:ln>
            <a:noFill/>
          </a:ln>
        </p:spPr>
      </p:pic>
      <p:pic>
        <p:nvPicPr>
          <p:cNvPr id="119" name="Picture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994720" y="5082840"/>
            <a:ext cx="1657080" cy="1238040"/>
          </a:xfrm>
          <a:prstGeom prst="rect">
            <a:avLst/>
          </a:prstGeom>
          <a:ln>
            <a:noFill/>
          </a:ln>
        </p:spPr>
      </p:pic>
      <p:pic>
        <p:nvPicPr>
          <p:cNvPr id="120" name="Picture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313880" y="5082840"/>
            <a:ext cx="1647360" cy="1238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9" y="6357959"/>
            <a:ext cx="468000" cy="50004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77925" tIns="38963" rIns="77925" bIns="3896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424032" y="6072206"/>
            <a:ext cx="720000" cy="785794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1357313"/>
            <a:ext cx="9144000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dirty="0">
                <a:latin typeface="+mj-lt"/>
              </a:rPr>
              <a:t>Выделяйте первый звук!</a:t>
            </a:r>
          </a:p>
        </p:txBody>
      </p:sp>
      <p:pic>
        <p:nvPicPr>
          <p:cNvPr id="21" name="Прямоугольник 20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0238" y="-280988"/>
            <a:ext cx="2955925" cy="1519238"/>
          </a:xfrm>
          <a:prstGeom prst="rect">
            <a:avLst/>
          </a:prstGeom>
          <a:noFill/>
        </p:spPr>
      </p:pic>
      <p:pic>
        <p:nvPicPr>
          <p:cNvPr id="3074" name="Picture 2" descr="G:\1445386_c58fc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6925" y="2352675"/>
            <a:ext cx="5010150" cy="3603625"/>
          </a:xfrm>
          <a:prstGeom prst="rect">
            <a:avLst/>
          </a:prstGeom>
          <a:noFill/>
        </p:spPr>
      </p:pic>
      <p:pic>
        <p:nvPicPr>
          <p:cNvPr id="3075" name="Picture 3" descr="G:\a6442f8c-1616-4a23-b884-5d5696c834d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39950" y="2425700"/>
            <a:ext cx="4937125" cy="3328988"/>
          </a:xfrm>
          <a:prstGeom prst="rect">
            <a:avLst/>
          </a:prstGeom>
          <a:noFill/>
        </p:spPr>
      </p:pic>
      <p:sp>
        <p:nvSpPr>
          <p:cNvPr id="26633" name="Rectangle 4"/>
          <p:cNvSpPr>
            <a:spLocks noChangeArrowheads="1"/>
          </p:cNvSpPr>
          <p:nvPr/>
        </p:nvSpPr>
        <p:spPr bwMode="auto">
          <a:xfrm>
            <a:off x="857250" y="5929313"/>
            <a:ext cx="75009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28600" algn="ctr"/>
            <a:r>
              <a:rPr lang="ru-RU" sz="2800">
                <a:latin typeface="Times New Roman" pitchFamily="18" charset="0"/>
                <a:ea typeface="Arial" charset="0"/>
                <a:cs typeface="Times New Roman" pitchFamily="18" charset="0"/>
              </a:rPr>
              <a:t>Если это звонкий согласный – хлопните в ладоши, если глухой – топните ногой.</a:t>
            </a:r>
            <a:endParaRPr lang="ru-RU" sz="3600">
              <a:ea typeface="Arial" charset="0"/>
              <a:cs typeface="Times New Roman" pitchFamily="18" charset="0"/>
            </a:endParaRPr>
          </a:p>
        </p:txBody>
      </p:sp>
      <p:pic>
        <p:nvPicPr>
          <p:cNvPr id="3077" name="Picture 5" descr="G:\19636042_1204725540_lazarenko_vt_vesn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5638" y="2352675"/>
            <a:ext cx="5292725" cy="3670300"/>
          </a:xfrm>
          <a:prstGeom prst="rect">
            <a:avLst/>
          </a:prstGeom>
          <a:noFill/>
        </p:spPr>
      </p:pic>
      <p:pic>
        <p:nvPicPr>
          <p:cNvPr id="26635" name="Picture 2" descr="G:\4cd680689e4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72375" y="2357438"/>
            <a:ext cx="1571625" cy="284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3" descr="G:\незнайка_jpg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70790">
            <a:off x="220663" y="2625725"/>
            <a:ext cx="1749425" cy="281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2" descr="G:\1523464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2800" y="2425700"/>
            <a:ext cx="2792413" cy="3481388"/>
          </a:xfrm>
          <a:prstGeom prst="rect">
            <a:avLst/>
          </a:prstGeom>
          <a:noFill/>
        </p:spPr>
      </p:pic>
      <p:pic>
        <p:nvPicPr>
          <p:cNvPr id="25" name="Picture 2" descr="G:\ZEBRAclipart1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66988" y="2279650"/>
            <a:ext cx="3436937" cy="3578225"/>
          </a:xfrm>
          <a:prstGeom prst="rect">
            <a:avLst/>
          </a:prstGeom>
          <a:noFill/>
        </p:spPr>
      </p:pic>
      <p:pic>
        <p:nvPicPr>
          <p:cNvPr id="26" name="Picture 3" descr="G:\300px-Typha-cattails-in-indiana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98788" y="2279650"/>
            <a:ext cx="2932112" cy="3724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личная">
      <a:dk1>
        <a:srgbClr val="002060"/>
      </a:dk1>
      <a:lt1>
        <a:srgbClr val="FFFFFF"/>
      </a:lt1>
      <a:dk2>
        <a:srgbClr val="212167"/>
      </a:dk2>
      <a:lt2>
        <a:srgbClr val="002060"/>
      </a:lt2>
      <a:accent1>
        <a:srgbClr val="002060"/>
      </a:accent1>
      <a:accent2>
        <a:srgbClr val="FFFF00"/>
      </a:accent2>
      <a:accent3>
        <a:srgbClr val="FFBFBF"/>
      </a:accent3>
      <a:accent4>
        <a:srgbClr val="97BAFF"/>
      </a:accent4>
      <a:accent5>
        <a:srgbClr val="00B050"/>
      </a:accent5>
      <a:accent6>
        <a:srgbClr val="002060"/>
      </a:accent6>
      <a:hlink>
        <a:srgbClr val="FF0000"/>
      </a:hlink>
      <a:folHlink>
        <a:srgbClr val="C00000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269</Words>
  <Application>Microsoft Office PowerPoint</Application>
  <PresentationFormat>Экран (4:3)</PresentationFormat>
  <Paragraphs>66</Paragraphs>
  <Slides>12</Slides>
  <Notes>6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84</cp:revision>
  <dcterms:created xsi:type="dcterms:W3CDTF">2010-04-23T03:00:43Z</dcterms:created>
  <dcterms:modified xsi:type="dcterms:W3CDTF">2020-03-29T09:34:46Z</dcterms:modified>
</cp:coreProperties>
</file>