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28" r:id="rId3"/>
    <p:sldId id="257" r:id="rId4"/>
    <p:sldId id="327" r:id="rId5"/>
    <p:sldId id="316" r:id="rId6"/>
    <p:sldId id="297" r:id="rId7"/>
    <p:sldId id="317" r:id="rId8"/>
    <p:sldId id="318" r:id="rId9"/>
    <p:sldId id="326" r:id="rId10"/>
    <p:sldId id="325" r:id="rId11"/>
    <p:sldId id="324" r:id="rId12"/>
    <p:sldId id="323" r:id="rId13"/>
    <p:sldId id="322" r:id="rId14"/>
    <p:sldId id="321" r:id="rId15"/>
    <p:sldId id="329" r:id="rId16"/>
    <p:sldId id="277" r:id="rId17"/>
    <p:sldId id="278" r:id="rId18"/>
    <p:sldId id="280" r:id="rId19"/>
    <p:sldId id="311" r:id="rId20"/>
    <p:sldId id="267" r:id="rId21"/>
    <p:sldId id="269" r:id="rId22"/>
    <p:sldId id="279" r:id="rId23"/>
  </p:sldIdLst>
  <p:sldSz cx="9144000" cy="6858000" type="screen4x3"/>
  <p:notesSz cx="6815138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D20000"/>
    <a:srgbClr val="006600"/>
    <a:srgbClr val="008000"/>
    <a:srgbClr val="0033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3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142A2D-DAAD-42D1-9427-6D5050FBC42D}" type="doc">
      <dgm:prSet loTypeId="urn:microsoft.com/office/officeart/2005/8/layout/hierarchy6" loCatId="hierarchy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61A85AE-DE46-44E6-BE57-5215060A42B4}">
      <dgm:prSet phldrT="[Текст]" custT="1"/>
      <dgm:spPr/>
      <dgm:t>
        <a:bodyPr/>
        <a:lstStyle/>
        <a:p>
          <a:r>
            <a:rPr lang="ru-RU" sz="3200" dirty="0" smtClean="0"/>
            <a:t>Сложные предложения</a:t>
          </a:r>
          <a:endParaRPr lang="ru-RU" sz="3200" dirty="0"/>
        </a:p>
      </dgm:t>
    </dgm:pt>
    <dgm:pt modelId="{2197905A-E92F-427F-A18D-290F0981C113}" type="parTrans" cxnId="{4FB67A69-30AA-4774-BCB6-A10FDB83C009}">
      <dgm:prSet/>
      <dgm:spPr/>
      <dgm:t>
        <a:bodyPr/>
        <a:lstStyle/>
        <a:p>
          <a:endParaRPr lang="ru-RU" sz="3200"/>
        </a:p>
      </dgm:t>
    </dgm:pt>
    <dgm:pt modelId="{DDDAFCA9-50C0-4BCD-B0F9-984EA90CB112}" type="sibTrans" cxnId="{4FB67A69-30AA-4774-BCB6-A10FDB83C009}">
      <dgm:prSet/>
      <dgm:spPr/>
      <dgm:t>
        <a:bodyPr/>
        <a:lstStyle/>
        <a:p>
          <a:endParaRPr lang="ru-RU" sz="3200"/>
        </a:p>
      </dgm:t>
    </dgm:pt>
    <dgm:pt modelId="{8D653271-81D4-4299-A520-B833A2111737}">
      <dgm:prSet phldrT="[Текст]" custT="1"/>
      <dgm:spPr/>
      <dgm:t>
        <a:bodyPr/>
        <a:lstStyle/>
        <a:p>
          <a:r>
            <a:rPr lang="ru-RU" sz="3200" dirty="0" smtClean="0"/>
            <a:t>Союзные</a:t>
          </a:r>
          <a:endParaRPr lang="ru-RU" sz="3200" dirty="0"/>
        </a:p>
      </dgm:t>
    </dgm:pt>
    <dgm:pt modelId="{C784323C-3BC0-4286-AC04-C2B41D9754B0}" type="parTrans" cxnId="{3439943E-17C7-4D71-9913-6CB756B1FF7B}">
      <dgm:prSet/>
      <dgm:spPr/>
      <dgm:t>
        <a:bodyPr/>
        <a:lstStyle/>
        <a:p>
          <a:endParaRPr lang="ru-RU" sz="3200"/>
        </a:p>
      </dgm:t>
    </dgm:pt>
    <dgm:pt modelId="{C2518873-BBD3-4126-A79B-26D6F181A2F1}" type="sibTrans" cxnId="{3439943E-17C7-4D71-9913-6CB756B1FF7B}">
      <dgm:prSet/>
      <dgm:spPr/>
      <dgm:t>
        <a:bodyPr/>
        <a:lstStyle/>
        <a:p>
          <a:endParaRPr lang="ru-RU" sz="3200"/>
        </a:p>
      </dgm:t>
    </dgm:pt>
    <dgm:pt modelId="{6FAADEC3-065A-48B9-A82B-A6A96393DF03}">
      <dgm:prSet phldrT="[Текст]" custT="1"/>
      <dgm:spPr/>
      <dgm:t>
        <a:bodyPr/>
        <a:lstStyle/>
        <a:p>
          <a:r>
            <a:rPr lang="ru-RU" sz="2400" dirty="0" smtClean="0"/>
            <a:t>Сложносочинённые</a:t>
          </a:r>
          <a:endParaRPr lang="ru-RU" sz="2400" dirty="0"/>
        </a:p>
      </dgm:t>
    </dgm:pt>
    <dgm:pt modelId="{5D0B5760-3FA4-4850-8B6D-FABCF827CD69}" type="parTrans" cxnId="{A8FBDF0E-2898-4E41-9DFB-D3A7AE0955D0}">
      <dgm:prSet/>
      <dgm:spPr/>
      <dgm:t>
        <a:bodyPr/>
        <a:lstStyle/>
        <a:p>
          <a:endParaRPr lang="ru-RU" sz="3200"/>
        </a:p>
      </dgm:t>
    </dgm:pt>
    <dgm:pt modelId="{368FB76A-BBCD-4496-97E3-B789B32CF222}" type="sibTrans" cxnId="{A8FBDF0E-2898-4E41-9DFB-D3A7AE0955D0}">
      <dgm:prSet/>
      <dgm:spPr/>
      <dgm:t>
        <a:bodyPr/>
        <a:lstStyle/>
        <a:p>
          <a:endParaRPr lang="ru-RU" sz="3200"/>
        </a:p>
      </dgm:t>
    </dgm:pt>
    <dgm:pt modelId="{40494908-76DE-40A9-8715-AE5843AF2A71}">
      <dgm:prSet phldrT="[Текст]" custT="1"/>
      <dgm:spPr/>
      <dgm:t>
        <a:bodyPr/>
        <a:lstStyle/>
        <a:p>
          <a:r>
            <a:rPr lang="ru-RU" sz="2400" dirty="0" smtClean="0"/>
            <a:t>Сложноподчинённые</a:t>
          </a:r>
          <a:endParaRPr lang="ru-RU" sz="2400" dirty="0"/>
        </a:p>
      </dgm:t>
    </dgm:pt>
    <dgm:pt modelId="{19651618-93A5-4346-A2E0-66A92CB7872E}" type="parTrans" cxnId="{3B52E43E-2232-4750-8558-70DC8879CFFD}">
      <dgm:prSet/>
      <dgm:spPr/>
      <dgm:t>
        <a:bodyPr/>
        <a:lstStyle/>
        <a:p>
          <a:endParaRPr lang="ru-RU" sz="3200"/>
        </a:p>
      </dgm:t>
    </dgm:pt>
    <dgm:pt modelId="{A2003A25-5838-4D4C-A59C-21AEDEA1C39C}" type="sibTrans" cxnId="{3B52E43E-2232-4750-8558-70DC8879CFFD}">
      <dgm:prSet/>
      <dgm:spPr/>
      <dgm:t>
        <a:bodyPr/>
        <a:lstStyle/>
        <a:p>
          <a:endParaRPr lang="ru-RU" sz="3200"/>
        </a:p>
      </dgm:t>
    </dgm:pt>
    <dgm:pt modelId="{41CEFBE2-9245-4C39-8BD8-AD2D6E628DF1}">
      <dgm:prSet phldrT="[Текст]" custT="1"/>
      <dgm:spPr/>
      <dgm:t>
        <a:bodyPr/>
        <a:lstStyle/>
        <a:p>
          <a:r>
            <a:rPr lang="ru-RU" sz="3200" dirty="0" smtClean="0"/>
            <a:t>Бессоюзные</a:t>
          </a:r>
          <a:endParaRPr lang="ru-RU" sz="3200" dirty="0"/>
        </a:p>
      </dgm:t>
    </dgm:pt>
    <dgm:pt modelId="{4CF6DED4-085D-44CA-8059-554969A0A527}" type="parTrans" cxnId="{5EE803CB-BB66-4AE4-9383-4E8076A99F9D}">
      <dgm:prSet/>
      <dgm:spPr/>
      <dgm:t>
        <a:bodyPr/>
        <a:lstStyle/>
        <a:p>
          <a:endParaRPr lang="ru-RU" sz="3200"/>
        </a:p>
      </dgm:t>
    </dgm:pt>
    <dgm:pt modelId="{1DE9A261-18C1-4FB0-A80E-1A2A7FA3EE67}" type="sibTrans" cxnId="{5EE803CB-BB66-4AE4-9383-4E8076A99F9D}">
      <dgm:prSet/>
      <dgm:spPr/>
      <dgm:t>
        <a:bodyPr/>
        <a:lstStyle/>
        <a:p>
          <a:endParaRPr lang="ru-RU" sz="3200"/>
        </a:p>
      </dgm:t>
    </dgm:pt>
    <dgm:pt modelId="{96FD5CA1-3ED6-492B-B287-AFA226CCD0AF}" type="pres">
      <dgm:prSet presAssocID="{4B142A2D-DAAD-42D1-9427-6D5050FBC42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D56274-E228-4FA7-87CD-6F223FFED17E}" type="pres">
      <dgm:prSet presAssocID="{4B142A2D-DAAD-42D1-9427-6D5050FBC42D}" presName="hierFlow" presStyleCnt="0"/>
      <dgm:spPr/>
      <dgm:t>
        <a:bodyPr/>
        <a:lstStyle/>
        <a:p>
          <a:endParaRPr lang="ru-RU"/>
        </a:p>
      </dgm:t>
    </dgm:pt>
    <dgm:pt modelId="{50F81727-0F48-4B26-AD95-6337DC26AB70}" type="pres">
      <dgm:prSet presAssocID="{4B142A2D-DAAD-42D1-9427-6D5050FBC42D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60FE1D3-FCA3-45C3-821B-2E847A8CB7EE}" type="pres">
      <dgm:prSet presAssocID="{E61A85AE-DE46-44E6-BE57-5215060A42B4}" presName="Name14" presStyleCnt="0"/>
      <dgm:spPr/>
      <dgm:t>
        <a:bodyPr/>
        <a:lstStyle/>
        <a:p>
          <a:endParaRPr lang="ru-RU"/>
        </a:p>
      </dgm:t>
    </dgm:pt>
    <dgm:pt modelId="{D035BDB0-F84C-4A35-A828-74274AC2D838}" type="pres">
      <dgm:prSet presAssocID="{E61A85AE-DE46-44E6-BE57-5215060A42B4}" presName="level1Shape" presStyleLbl="node0" presStyleIdx="0" presStyleCnt="1" custScaleX="358973" custScaleY="131611" custLinFactNeighborX="-48676" custLinFactNeighborY="32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A01402-20A5-4C50-A769-F028C20383F5}" type="pres">
      <dgm:prSet presAssocID="{E61A85AE-DE46-44E6-BE57-5215060A42B4}" presName="hierChild2" presStyleCnt="0"/>
      <dgm:spPr/>
      <dgm:t>
        <a:bodyPr/>
        <a:lstStyle/>
        <a:p>
          <a:endParaRPr lang="ru-RU"/>
        </a:p>
      </dgm:t>
    </dgm:pt>
    <dgm:pt modelId="{DF6EE851-3125-4E27-A873-1BAA85837C64}" type="pres">
      <dgm:prSet presAssocID="{C784323C-3BC0-4286-AC04-C2B41D9754B0}" presName="Name19" presStyleLbl="parChTrans1D2" presStyleIdx="0" presStyleCnt="2"/>
      <dgm:spPr/>
      <dgm:t>
        <a:bodyPr/>
        <a:lstStyle/>
        <a:p>
          <a:endParaRPr lang="ru-RU"/>
        </a:p>
      </dgm:t>
    </dgm:pt>
    <dgm:pt modelId="{29335604-4227-46EE-8B1C-2A4B9A00FFF4}" type="pres">
      <dgm:prSet presAssocID="{8D653271-81D4-4299-A520-B833A2111737}" presName="Name21" presStyleCnt="0"/>
      <dgm:spPr/>
      <dgm:t>
        <a:bodyPr/>
        <a:lstStyle/>
        <a:p>
          <a:endParaRPr lang="ru-RU"/>
        </a:p>
      </dgm:t>
    </dgm:pt>
    <dgm:pt modelId="{2B0FF2B9-B093-4A62-A19E-F7438264BACA}" type="pres">
      <dgm:prSet presAssocID="{8D653271-81D4-4299-A520-B833A2111737}" presName="level2Shape" presStyleLbl="node2" presStyleIdx="0" presStyleCnt="2" custScaleX="245157" custScaleY="126290" custLinFactX="-1031" custLinFactNeighborX="-100000" custLinFactNeighborY="-1747"/>
      <dgm:spPr/>
      <dgm:t>
        <a:bodyPr/>
        <a:lstStyle/>
        <a:p>
          <a:endParaRPr lang="ru-RU"/>
        </a:p>
      </dgm:t>
    </dgm:pt>
    <dgm:pt modelId="{54F864CF-66C9-442C-B9F0-E8E01B5CF428}" type="pres">
      <dgm:prSet presAssocID="{8D653271-81D4-4299-A520-B833A2111737}" presName="hierChild3" presStyleCnt="0"/>
      <dgm:spPr/>
      <dgm:t>
        <a:bodyPr/>
        <a:lstStyle/>
        <a:p>
          <a:endParaRPr lang="ru-RU"/>
        </a:p>
      </dgm:t>
    </dgm:pt>
    <dgm:pt modelId="{ECE691D4-D6A1-48B1-A765-8EC24870242B}" type="pres">
      <dgm:prSet presAssocID="{5D0B5760-3FA4-4850-8B6D-FABCF827CD69}" presName="Name19" presStyleLbl="parChTrans1D3" presStyleIdx="0" presStyleCnt="2"/>
      <dgm:spPr/>
      <dgm:t>
        <a:bodyPr/>
        <a:lstStyle/>
        <a:p>
          <a:endParaRPr lang="ru-RU"/>
        </a:p>
      </dgm:t>
    </dgm:pt>
    <dgm:pt modelId="{E8EF3F0B-9318-4A87-B5FA-13E550CEE567}" type="pres">
      <dgm:prSet presAssocID="{6FAADEC3-065A-48B9-A82B-A6A96393DF03}" presName="Name21" presStyleCnt="0"/>
      <dgm:spPr/>
      <dgm:t>
        <a:bodyPr/>
        <a:lstStyle/>
        <a:p>
          <a:endParaRPr lang="ru-RU"/>
        </a:p>
      </dgm:t>
    </dgm:pt>
    <dgm:pt modelId="{20EDE391-0974-4DE1-972C-208DC62C7EEA}" type="pres">
      <dgm:prSet presAssocID="{6FAADEC3-065A-48B9-A82B-A6A96393DF03}" presName="level2Shape" presStyleLbl="node3" presStyleIdx="0" presStyleCnt="2" custScaleX="260113" custScaleY="140609"/>
      <dgm:spPr/>
      <dgm:t>
        <a:bodyPr/>
        <a:lstStyle/>
        <a:p>
          <a:endParaRPr lang="ru-RU"/>
        </a:p>
      </dgm:t>
    </dgm:pt>
    <dgm:pt modelId="{19E51C25-A5A8-4604-A29B-3F3EE2B388F0}" type="pres">
      <dgm:prSet presAssocID="{6FAADEC3-065A-48B9-A82B-A6A96393DF03}" presName="hierChild3" presStyleCnt="0"/>
      <dgm:spPr/>
      <dgm:t>
        <a:bodyPr/>
        <a:lstStyle/>
        <a:p>
          <a:endParaRPr lang="ru-RU"/>
        </a:p>
      </dgm:t>
    </dgm:pt>
    <dgm:pt modelId="{E3CBBA18-EE74-498C-A2E8-845358C09C85}" type="pres">
      <dgm:prSet presAssocID="{19651618-93A5-4346-A2E0-66A92CB7872E}" presName="Name19" presStyleLbl="parChTrans1D3" presStyleIdx="1" presStyleCnt="2"/>
      <dgm:spPr/>
      <dgm:t>
        <a:bodyPr/>
        <a:lstStyle/>
        <a:p>
          <a:endParaRPr lang="ru-RU"/>
        </a:p>
      </dgm:t>
    </dgm:pt>
    <dgm:pt modelId="{0ACF6F93-74B2-4BA5-BCF8-8CC6AAF8B870}" type="pres">
      <dgm:prSet presAssocID="{40494908-76DE-40A9-8715-AE5843AF2A71}" presName="Name21" presStyleCnt="0"/>
      <dgm:spPr/>
      <dgm:t>
        <a:bodyPr/>
        <a:lstStyle/>
        <a:p>
          <a:endParaRPr lang="ru-RU"/>
        </a:p>
      </dgm:t>
    </dgm:pt>
    <dgm:pt modelId="{57288794-3F54-4940-B802-FEC8B830A6CA}" type="pres">
      <dgm:prSet presAssocID="{40494908-76DE-40A9-8715-AE5843AF2A71}" presName="level2Shape" presStyleLbl="node3" presStyleIdx="1" presStyleCnt="2" custScaleX="270515" custScaleY="137324"/>
      <dgm:spPr/>
      <dgm:t>
        <a:bodyPr/>
        <a:lstStyle/>
        <a:p>
          <a:endParaRPr lang="ru-RU"/>
        </a:p>
      </dgm:t>
    </dgm:pt>
    <dgm:pt modelId="{3087EE6A-7E28-4F20-BA7B-ADCC28A1D063}" type="pres">
      <dgm:prSet presAssocID="{40494908-76DE-40A9-8715-AE5843AF2A71}" presName="hierChild3" presStyleCnt="0"/>
      <dgm:spPr/>
      <dgm:t>
        <a:bodyPr/>
        <a:lstStyle/>
        <a:p>
          <a:endParaRPr lang="ru-RU"/>
        </a:p>
      </dgm:t>
    </dgm:pt>
    <dgm:pt modelId="{E7304B1A-5194-4021-9A1F-0CBFE29B2D12}" type="pres">
      <dgm:prSet presAssocID="{4CF6DED4-085D-44CA-8059-554969A0A527}" presName="Name19" presStyleLbl="parChTrans1D2" presStyleIdx="1" presStyleCnt="2"/>
      <dgm:spPr/>
      <dgm:t>
        <a:bodyPr/>
        <a:lstStyle/>
        <a:p>
          <a:endParaRPr lang="ru-RU"/>
        </a:p>
      </dgm:t>
    </dgm:pt>
    <dgm:pt modelId="{E42E3C4E-E445-4065-90AC-BFFD422A096C}" type="pres">
      <dgm:prSet presAssocID="{41CEFBE2-9245-4C39-8BD8-AD2D6E628DF1}" presName="Name21" presStyleCnt="0"/>
      <dgm:spPr/>
      <dgm:t>
        <a:bodyPr/>
        <a:lstStyle/>
        <a:p>
          <a:endParaRPr lang="ru-RU"/>
        </a:p>
      </dgm:t>
    </dgm:pt>
    <dgm:pt modelId="{36EC0188-0EFF-4899-B993-CFD47A02085A}" type="pres">
      <dgm:prSet presAssocID="{41CEFBE2-9245-4C39-8BD8-AD2D6E628DF1}" presName="level2Shape" presStyleLbl="node2" presStyleIdx="1" presStyleCnt="2" custScaleX="245637" custScaleY="119153"/>
      <dgm:spPr/>
      <dgm:t>
        <a:bodyPr/>
        <a:lstStyle/>
        <a:p>
          <a:endParaRPr lang="ru-RU"/>
        </a:p>
      </dgm:t>
    </dgm:pt>
    <dgm:pt modelId="{14EC4DCF-1B95-49B4-8861-42492BF6F859}" type="pres">
      <dgm:prSet presAssocID="{41CEFBE2-9245-4C39-8BD8-AD2D6E628DF1}" presName="hierChild3" presStyleCnt="0"/>
      <dgm:spPr/>
      <dgm:t>
        <a:bodyPr/>
        <a:lstStyle/>
        <a:p>
          <a:endParaRPr lang="ru-RU"/>
        </a:p>
      </dgm:t>
    </dgm:pt>
    <dgm:pt modelId="{C2B85EAC-1DA0-49DA-8B06-6C3BA25D9AD2}" type="pres">
      <dgm:prSet presAssocID="{4B142A2D-DAAD-42D1-9427-6D5050FBC42D}" presName="bgShapesFlow" presStyleCnt="0"/>
      <dgm:spPr/>
      <dgm:t>
        <a:bodyPr/>
        <a:lstStyle/>
        <a:p>
          <a:endParaRPr lang="ru-RU"/>
        </a:p>
      </dgm:t>
    </dgm:pt>
  </dgm:ptLst>
  <dgm:cxnLst>
    <dgm:cxn modelId="{2B580256-FC4E-4B0A-B283-8F693791C164}" type="presOf" srcId="{C784323C-3BC0-4286-AC04-C2B41D9754B0}" destId="{DF6EE851-3125-4E27-A873-1BAA85837C64}" srcOrd="0" destOrd="0" presId="urn:microsoft.com/office/officeart/2005/8/layout/hierarchy6"/>
    <dgm:cxn modelId="{E1F06508-0963-48CE-9F0E-2C45BA0F30D8}" type="presOf" srcId="{8D653271-81D4-4299-A520-B833A2111737}" destId="{2B0FF2B9-B093-4A62-A19E-F7438264BACA}" srcOrd="0" destOrd="0" presId="urn:microsoft.com/office/officeart/2005/8/layout/hierarchy6"/>
    <dgm:cxn modelId="{4FB67A69-30AA-4774-BCB6-A10FDB83C009}" srcId="{4B142A2D-DAAD-42D1-9427-6D5050FBC42D}" destId="{E61A85AE-DE46-44E6-BE57-5215060A42B4}" srcOrd="0" destOrd="0" parTransId="{2197905A-E92F-427F-A18D-290F0981C113}" sibTransId="{DDDAFCA9-50C0-4BCD-B0F9-984EA90CB112}"/>
    <dgm:cxn modelId="{3B52E43E-2232-4750-8558-70DC8879CFFD}" srcId="{8D653271-81D4-4299-A520-B833A2111737}" destId="{40494908-76DE-40A9-8715-AE5843AF2A71}" srcOrd="1" destOrd="0" parTransId="{19651618-93A5-4346-A2E0-66A92CB7872E}" sibTransId="{A2003A25-5838-4D4C-A59C-21AEDEA1C39C}"/>
    <dgm:cxn modelId="{5EE803CB-BB66-4AE4-9383-4E8076A99F9D}" srcId="{E61A85AE-DE46-44E6-BE57-5215060A42B4}" destId="{41CEFBE2-9245-4C39-8BD8-AD2D6E628DF1}" srcOrd="1" destOrd="0" parTransId="{4CF6DED4-085D-44CA-8059-554969A0A527}" sibTransId="{1DE9A261-18C1-4FB0-A80E-1A2A7FA3EE67}"/>
    <dgm:cxn modelId="{66DD69F3-FC78-43CE-B066-9E05A190733C}" type="presOf" srcId="{40494908-76DE-40A9-8715-AE5843AF2A71}" destId="{57288794-3F54-4940-B802-FEC8B830A6CA}" srcOrd="0" destOrd="0" presId="urn:microsoft.com/office/officeart/2005/8/layout/hierarchy6"/>
    <dgm:cxn modelId="{0AC8C144-C8F2-4082-A606-A596046EBCC2}" type="presOf" srcId="{4CF6DED4-085D-44CA-8059-554969A0A527}" destId="{E7304B1A-5194-4021-9A1F-0CBFE29B2D12}" srcOrd="0" destOrd="0" presId="urn:microsoft.com/office/officeart/2005/8/layout/hierarchy6"/>
    <dgm:cxn modelId="{A8FBDF0E-2898-4E41-9DFB-D3A7AE0955D0}" srcId="{8D653271-81D4-4299-A520-B833A2111737}" destId="{6FAADEC3-065A-48B9-A82B-A6A96393DF03}" srcOrd="0" destOrd="0" parTransId="{5D0B5760-3FA4-4850-8B6D-FABCF827CD69}" sibTransId="{368FB76A-BBCD-4496-97E3-B789B32CF222}"/>
    <dgm:cxn modelId="{9CB6886C-A9F4-4D3B-A5C7-4C163978D10C}" type="presOf" srcId="{E61A85AE-DE46-44E6-BE57-5215060A42B4}" destId="{D035BDB0-F84C-4A35-A828-74274AC2D838}" srcOrd="0" destOrd="0" presId="urn:microsoft.com/office/officeart/2005/8/layout/hierarchy6"/>
    <dgm:cxn modelId="{933E9C2A-90C1-47B9-BAD2-D731F602A507}" type="presOf" srcId="{5D0B5760-3FA4-4850-8B6D-FABCF827CD69}" destId="{ECE691D4-D6A1-48B1-A765-8EC24870242B}" srcOrd="0" destOrd="0" presId="urn:microsoft.com/office/officeart/2005/8/layout/hierarchy6"/>
    <dgm:cxn modelId="{39D337B5-FA5C-48E8-8960-4537A574B2A1}" type="presOf" srcId="{6FAADEC3-065A-48B9-A82B-A6A96393DF03}" destId="{20EDE391-0974-4DE1-972C-208DC62C7EEA}" srcOrd="0" destOrd="0" presId="urn:microsoft.com/office/officeart/2005/8/layout/hierarchy6"/>
    <dgm:cxn modelId="{B9C1D805-ADD6-497B-B1F4-F07F02B95F10}" type="presOf" srcId="{4B142A2D-DAAD-42D1-9427-6D5050FBC42D}" destId="{96FD5CA1-3ED6-492B-B287-AFA226CCD0AF}" srcOrd="0" destOrd="0" presId="urn:microsoft.com/office/officeart/2005/8/layout/hierarchy6"/>
    <dgm:cxn modelId="{56ABC130-42EC-478B-B974-59C5FAFAFE72}" type="presOf" srcId="{19651618-93A5-4346-A2E0-66A92CB7872E}" destId="{E3CBBA18-EE74-498C-A2E8-845358C09C85}" srcOrd="0" destOrd="0" presId="urn:microsoft.com/office/officeart/2005/8/layout/hierarchy6"/>
    <dgm:cxn modelId="{3439943E-17C7-4D71-9913-6CB756B1FF7B}" srcId="{E61A85AE-DE46-44E6-BE57-5215060A42B4}" destId="{8D653271-81D4-4299-A520-B833A2111737}" srcOrd="0" destOrd="0" parTransId="{C784323C-3BC0-4286-AC04-C2B41D9754B0}" sibTransId="{C2518873-BBD3-4126-A79B-26D6F181A2F1}"/>
    <dgm:cxn modelId="{7AA36CE0-231E-4E8B-9DF5-86AC9A2044FD}" type="presOf" srcId="{41CEFBE2-9245-4C39-8BD8-AD2D6E628DF1}" destId="{36EC0188-0EFF-4899-B993-CFD47A02085A}" srcOrd="0" destOrd="0" presId="urn:microsoft.com/office/officeart/2005/8/layout/hierarchy6"/>
    <dgm:cxn modelId="{4615A476-5D9B-4E44-959E-AC4D40A58A71}" type="presParOf" srcId="{96FD5CA1-3ED6-492B-B287-AFA226CCD0AF}" destId="{2ED56274-E228-4FA7-87CD-6F223FFED17E}" srcOrd="0" destOrd="0" presId="urn:microsoft.com/office/officeart/2005/8/layout/hierarchy6"/>
    <dgm:cxn modelId="{EC661148-9D3F-4120-ADC7-9C71CEC3C11C}" type="presParOf" srcId="{2ED56274-E228-4FA7-87CD-6F223FFED17E}" destId="{50F81727-0F48-4B26-AD95-6337DC26AB70}" srcOrd="0" destOrd="0" presId="urn:microsoft.com/office/officeart/2005/8/layout/hierarchy6"/>
    <dgm:cxn modelId="{0B7430BD-3C11-43D7-A67B-BB4F317D6824}" type="presParOf" srcId="{50F81727-0F48-4B26-AD95-6337DC26AB70}" destId="{660FE1D3-FCA3-45C3-821B-2E847A8CB7EE}" srcOrd="0" destOrd="0" presId="urn:microsoft.com/office/officeart/2005/8/layout/hierarchy6"/>
    <dgm:cxn modelId="{AAE6B8AF-5D5E-409D-959D-74457308C5AA}" type="presParOf" srcId="{660FE1D3-FCA3-45C3-821B-2E847A8CB7EE}" destId="{D035BDB0-F84C-4A35-A828-74274AC2D838}" srcOrd="0" destOrd="0" presId="urn:microsoft.com/office/officeart/2005/8/layout/hierarchy6"/>
    <dgm:cxn modelId="{3260EC6D-AF28-43DA-9075-6E8DD0C1CF5A}" type="presParOf" srcId="{660FE1D3-FCA3-45C3-821B-2E847A8CB7EE}" destId="{80A01402-20A5-4C50-A769-F028C20383F5}" srcOrd="1" destOrd="0" presId="urn:microsoft.com/office/officeart/2005/8/layout/hierarchy6"/>
    <dgm:cxn modelId="{228C446E-B5E3-4A41-AC51-D4EE5ABDC9D8}" type="presParOf" srcId="{80A01402-20A5-4C50-A769-F028C20383F5}" destId="{DF6EE851-3125-4E27-A873-1BAA85837C64}" srcOrd="0" destOrd="0" presId="urn:microsoft.com/office/officeart/2005/8/layout/hierarchy6"/>
    <dgm:cxn modelId="{FA9B6172-7B1C-451D-A3E4-FF6F5392235E}" type="presParOf" srcId="{80A01402-20A5-4C50-A769-F028C20383F5}" destId="{29335604-4227-46EE-8B1C-2A4B9A00FFF4}" srcOrd="1" destOrd="0" presId="urn:microsoft.com/office/officeart/2005/8/layout/hierarchy6"/>
    <dgm:cxn modelId="{A678E77A-A28A-48E7-B5AD-AD98F6149D64}" type="presParOf" srcId="{29335604-4227-46EE-8B1C-2A4B9A00FFF4}" destId="{2B0FF2B9-B093-4A62-A19E-F7438264BACA}" srcOrd="0" destOrd="0" presId="urn:microsoft.com/office/officeart/2005/8/layout/hierarchy6"/>
    <dgm:cxn modelId="{9D881EE9-3B07-44BA-B193-7DDF89B83C74}" type="presParOf" srcId="{29335604-4227-46EE-8B1C-2A4B9A00FFF4}" destId="{54F864CF-66C9-442C-B9F0-E8E01B5CF428}" srcOrd="1" destOrd="0" presId="urn:microsoft.com/office/officeart/2005/8/layout/hierarchy6"/>
    <dgm:cxn modelId="{C5673847-396C-4FA5-AEF6-71366D719D4D}" type="presParOf" srcId="{54F864CF-66C9-442C-B9F0-E8E01B5CF428}" destId="{ECE691D4-D6A1-48B1-A765-8EC24870242B}" srcOrd="0" destOrd="0" presId="urn:microsoft.com/office/officeart/2005/8/layout/hierarchy6"/>
    <dgm:cxn modelId="{72AB6D98-F7BD-4B6F-9605-B6E36738B63F}" type="presParOf" srcId="{54F864CF-66C9-442C-B9F0-E8E01B5CF428}" destId="{E8EF3F0B-9318-4A87-B5FA-13E550CEE567}" srcOrd="1" destOrd="0" presId="urn:microsoft.com/office/officeart/2005/8/layout/hierarchy6"/>
    <dgm:cxn modelId="{08FEE1DE-5BCA-4BAB-BC98-91DC6DB9B380}" type="presParOf" srcId="{E8EF3F0B-9318-4A87-B5FA-13E550CEE567}" destId="{20EDE391-0974-4DE1-972C-208DC62C7EEA}" srcOrd="0" destOrd="0" presId="urn:microsoft.com/office/officeart/2005/8/layout/hierarchy6"/>
    <dgm:cxn modelId="{4AF60291-45C8-471F-9798-2AE7D82E55BF}" type="presParOf" srcId="{E8EF3F0B-9318-4A87-B5FA-13E550CEE567}" destId="{19E51C25-A5A8-4604-A29B-3F3EE2B388F0}" srcOrd="1" destOrd="0" presId="urn:microsoft.com/office/officeart/2005/8/layout/hierarchy6"/>
    <dgm:cxn modelId="{F5451E57-C542-4A9B-BC72-D462A5769AAB}" type="presParOf" srcId="{54F864CF-66C9-442C-B9F0-E8E01B5CF428}" destId="{E3CBBA18-EE74-498C-A2E8-845358C09C85}" srcOrd="2" destOrd="0" presId="urn:microsoft.com/office/officeart/2005/8/layout/hierarchy6"/>
    <dgm:cxn modelId="{887C11FA-EFFB-4255-9B06-59BC93E84C7E}" type="presParOf" srcId="{54F864CF-66C9-442C-B9F0-E8E01B5CF428}" destId="{0ACF6F93-74B2-4BA5-BCF8-8CC6AAF8B870}" srcOrd="3" destOrd="0" presId="urn:microsoft.com/office/officeart/2005/8/layout/hierarchy6"/>
    <dgm:cxn modelId="{84AF6A6F-F7F2-40E9-A2DE-8606E92FE1C4}" type="presParOf" srcId="{0ACF6F93-74B2-4BA5-BCF8-8CC6AAF8B870}" destId="{57288794-3F54-4940-B802-FEC8B830A6CA}" srcOrd="0" destOrd="0" presId="urn:microsoft.com/office/officeart/2005/8/layout/hierarchy6"/>
    <dgm:cxn modelId="{5252A1F4-AEB2-44CB-9965-FDAEA5941AA4}" type="presParOf" srcId="{0ACF6F93-74B2-4BA5-BCF8-8CC6AAF8B870}" destId="{3087EE6A-7E28-4F20-BA7B-ADCC28A1D063}" srcOrd="1" destOrd="0" presId="urn:microsoft.com/office/officeart/2005/8/layout/hierarchy6"/>
    <dgm:cxn modelId="{1E4544DC-CECB-4BD2-96CA-B0E0E0FF12D1}" type="presParOf" srcId="{80A01402-20A5-4C50-A769-F028C20383F5}" destId="{E7304B1A-5194-4021-9A1F-0CBFE29B2D12}" srcOrd="2" destOrd="0" presId="urn:microsoft.com/office/officeart/2005/8/layout/hierarchy6"/>
    <dgm:cxn modelId="{0694DBDB-25A6-402B-A382-4DF3D29A11B8}" type="presParOf" srcId="{80A01402-20A5-4C50-A769-F028C20383F5}" destId="{E42E3C4E-E445-4065-90AC-BFFD422A096C}" srcOrd="3" destOrd="0" presId="urn:microsoft.com/office/officeart/2005/8/layout/hierarchy6"/>
    <dgm:cxn modelId="{4532E989-4C4C-4841-A8D5-5B5E0ADFCFED}" type="presParOf" srcId="{E42E3C4E-E445-4065-90AC-BFFD422A096C}" destId="{36EC0188-0EFF-4899-B993-CFD47A02085A}" srcOrd="0" destOrd="0" presId="urn:microsoft.com/office/officeart/2005/8/layout/hierarchy6"/>
    <dgm:cxn modelId="{76A8DB92-BDDE-4D01-8BD4-65DA33F47B33}" type="presParOf" srcId="{E42E3C4E-E445-4065-90AC-BFFD422A096C}" destId="{14EC4DCF-1B95-49B4-8861-42492BF6F859}" srcOrd="1" destOrd="0" presId="urn:microsoft.com/office/officeart/2005/8/layout/hierarchy6"/>
    <dgm:cxn modelId="{EB000CAE-CD06-4CB6-96DD-14A233D44994}" type="presParOf" srcId="{96FD5CA1-3ED6-492B-B287-AFA226CCD0AF}" destId="{C2B85EAC-1DA0-49DA-8B06-6C3BA25D9AD2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80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74FA02A-35FE-478A-84E0-D203CFE229CF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53062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80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7F7AF23-7E5E-4440-9DE7-D3327D74E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F36161-2155-4A84-9B23-0C56BFBC997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A6FD7D5-0A0B-40BC-8078-C4D239D1D1A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E98EBD4-2499-482A-A221-43C8390BD20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120AC2-00BB-4789-81C5-26F2049BFEA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8D57D74-A0B6-4CC2-B404-0FE7F9E9251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71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B34BBA-13B8-4E95-9854-D327392A339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C985ED5-2237-4ADB-9300-AF13D9E8285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DF590C-4980-488D-A82B-81F643FE955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106891B-7C93-40BB-B1BD-41A9522694D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D4D715-790F-4C53-969A-F39188E4DA3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198DC8-3C4C-4281-A01A-CD20DB283FF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2130CA-0AF4-401C-BCB6-05025890610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19097D-647E-4F0F-B3DF-9463D988A2E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DFD9D9-895C-46B7-90B4-FAB1E9FA87F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A0CD0-E865-486B-9C95-2AF8709C63ED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02F0B-8700-4009-A24A-4705D152E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2E914-CA1D-4A21-9AB7-851B8476EF2B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A4795-07C3-45A5-B21E-68BEA120F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6E730-7FC3-4E9A-9871-BCB77910E4F0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63F8-4648-4CFE-A3FF-766E58C04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8F552-0D8B-41AE-BDA5-CB7920F6F094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B41DA-FAB9-4436-9EA6-3A9BF8366F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EA31F-589E-4C14-A319-60F3CAD0070C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89A87-DABA-4369-BA77-589A81A24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6190C-505F-4CCE-9C9F-1291EF303856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A2933-AAFD-48DE-AA9B-BB64E73E9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19C7B-52CD-4559-A473-5CCE5D5642D1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94110-D52C-4CD8-AE70-6A9B6E588C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322BF-8AA7-4B0A-ACA2-BF68ACC4B18B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50D11-F776-4CF7-8BD9-BAC197906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3FC04-4147-49D2-B6BD-128D2CAF3720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D5388-A2CC-4C7E-8F81-0EF9C8188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9ADC9-47A9-4C83-8BBA-7D0B7EFB7138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B661F-4909-470E-A68B-45AA15686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51E7A-4DB6-49B5-8D3A-6586CA0843C7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1835A-D501-481D-A7C4-4CBFF7865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10295A-E1C0-4E95-BFA5-B9A27EB5FCD2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4A1E339-C9A3-4E35-8DF5-7230553C1A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Подзаголовок 2"/>
          <p:cNvSpPr txBox="1">
            <a:spLocks/>
          </p:cNvSpPr>
          <p:nvPr/>
        </p:nvSpPr>
        <p:spPr>
          <a:xfrm>
            <a:off x="1357313" y="4071938"/>
            <a:ext cx="4071937" cy="1785937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i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1785938" y="1143000"/>
            <a:ext cx="6572250" cy="2447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Сложноподчинённые 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428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2060"/>
                </a:solidFill>
                <a:latin typeface="Franklin Gothic Heavy" pitchFamily="34" charset="0"/>
              </a:rPr>
              <a:t>Карточка № 1</a:t>
            </a:r>
            <a:endParaRPr lang="ru-RU" sz="2800" dirty="0">
              <a:solidFill>
                <a:srgbClr val="002060"/>
              </a:solidFill>
              <a:latin typeface="Franklin Gothic Heavy" pitchFamily="34" charset="0"/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214313" y="571500"/>
            <a:ext cx="8715375" cy="4857750"/>
          </a:xfrm>
          <a:solidFill>
            <a:schemeClr val="bg1"/>
          </a:solidFill>
        </p:spPr>
        <p:txBody>
          <a:bodyPr/>
          <a:lstStyle/>
          <a:p>
            <a:pPr marL="93663" indent="449263" algn="just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1) Родиной мы называем Россию, 2) но на её просторах есть место, 3) где мы родились и живем.  4) Это наша малая Родина – город Мамадыш,  Мамадышский район. 5) История его очень богата, 6) так как корни уходят вглубь веков.  7)Много уже раскрыто, 8) но много ещё предстоит нам раскрыть.  9) По-моему, каждый  должен знать историю своего края: 10)  не зная прошлого,11)невозможно понять подлинный смысл настоящего и цели будущего.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12) Я с гордостью могу сказать, 13) что живу в таком замечательном городе Мамадыш, 14) каждый камень которого дышит историей.</a:t>
            </a:r>
          </a:p>
          <a:p>
            <a:pPr marL="93663" indent="449263" algn="just">
              <a:buFont typeface="Arial" charset="0"/>
              <a:buNone/>
            </a:pPr>
            <a:endParaRPr lang="ru-RU" sz="2100" b="1" i="1" smtClean="0"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5429264"/>
            <a:ext cx="642910" cy="1214446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vert27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Вопросы: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8677" name="Содержимое 2"/>
          <p:cNvSpPr txBox="1">
            <a:spLocks/>
          </p:cNvSpPr>
          <p:nvPr/>
        </p:nvSpPr>
        <p:spPr bwMode="auto">
          <a:xfrm>
            <a:off x="1214438" y="5214938"/>
            <a:ext cx="7500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endParaRPr lang="ru-RU" sz="22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5" y="142875"/>
            <a:ext cx="8858250" cy="6572250"/>
          </a:xfrm>
          <a:prstGeom prst="roundRect">
            <a:avLst>
              <a:gd name="adj" fmla="val 4238"/>
            </a:avLst>
          </a:prstGeom>
          <a:noFill/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79" name="Содержимое 2"/>
          <p:cNvSpPr txBox="1">
            <a:spLocks/>
          </p:cNvSpPr>
          <p:nvPr/>
        </p:nvSpPr>
        <p:spPr bwMode="auto">
          <a:xfrm>
            <a:off x="1214438" y="5143500"/>
            <a:ext cx="76438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lnSpc>
                <a:spcPct val="90000"/>
              </a:lnSpc>
              <a:buFont typeface="Arial" charset="0"/>
              <a:buChar char="•"/>
              <a:tabLst>
                <a:tab pos="177800" algn="l"/>
              </a:tabLst>
            </a:pPr>
            <a:r>
              <a:rPr lang="ru-RU" sz="2200" b="1">
                <a:solidFill>
                  <a:srgbClr val="800000"/>
                </a:solidFill>
                <a:latin typeface="Calibri" pitchFamily="34" charset="0"/>
              </a:rPr>
              <a:t>Найдите слово, правописание которых с НЕ определяется  правилом: «С глаголами, деепричастиями и краткими причастиями НЕ пишется раздельно». </a:t>
            </a:r>
            <a:endParaRPr lang="ru-RU" sz="20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86063" y="2857500"/>
            <a:ext cx="1357312" cy="357188"/>
          </a:xfrm>
          <a:prstGeom prst="rect">
            <a:avLst/>
          </a:prstGeom>
          <a:solidFill>
            <a:srgbClr val="D20000">
              <a:alpha val="28000"/>
            </a:srgbClr>
          </a:solidFill>
          <a:ln w="31750">
            <a:solidFill>
              <a:srgbClr val="D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428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2060"/>
                </a:solidFill>
                <a:latin typeface="Franklin Gothic Heavy" pitchFamily="34" charset="0"/>
              </a:rPr>
              <a:t>Карточка № 1</a:t>
            </a:r>
            <a:endParaRPr lang="ru-RU" sz="2800" dirty="0">
              <a:solidFill>
                <a:srgbClr val="002060"/>
              </a:solidFill>
              <a:latin typeface="Franklin Gothic Heavy" pitchFamily="34" charset="0"/>
            </a:endParaRP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214313" y="571500"/>
            <a:ext cx="8715375" cy="4857750"/>
          </a:xfrm>
          <a:solidFill>
            <a:schemeClr val="bg1"/>
          </a:solidFill>
        </p:spPr>
        <p:txBody>
          <a:bodyPr/>
          <a:lstStyle/>
          <a:p>
            <a:pPr marL="93663" indent="449263" algn="just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1) Родиной мы называем Россию, 2) но на её просторах есть место, 3) где мы родились и живем.  4) Это наша малая Родина – город Мамадыш,  Мамадышский район. 5) История его очень богата, 6) так как корни уходят вглубь веков.  7)Много уже раскрыто, 8) но много ещё предстоит нам раскрыть.  9) По-моему, каждый  должен знать историю своего края: 10)  не зная прошлого,11)невозможно понять подлинный смысл настоящего и цели будущего.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12) Я с гордостью могу сказать, 13) что живу в таком замечательном городе Мамадыш, 14) каждый камень которого дышит историей.</a:t>
            </a:r>
          </a:p>
          <a:p>
            <a:pPr marL="93663" indent="449263" algn="just">
              <a:buFont typeface="Arial" charset="0"/>
              <a:buNone/>
            </a:pPr>
            <a:endParaRPr lang="ru-RU" sz="21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5429264"/>
            <a:ext cx="642910" cy="1214446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vert27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Вопросы: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30725" name="Содержимое 2"/>
          <p:cNvSpPr txBox="1">
            <a:spLocks/>
          </p:cNvSpPr>
          <p:nvPr/>
        </p:nvSpPr>
        <p:spPr bwMode="auto">
          <a:xfrm>
            <a:off x="1214438" y="4857750"/>
            <a:ext cx="7500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endParaRPr lang="ru-RU" sz="22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5" y="142875"/>
            <a:ext cx="8858250" cy="6572250"/>
          </a:xfrm>
          <a:prstGeom prst="roundRect">
            <a:avLst>
              <a:gd name="adj" fmla="val 4238"/>
            </a:avLst>
          </a:prstGeom>
          <a:noFill/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727" name="Содержимое 2"/>
          <p:cNvSpPr txBox="1">
            <a:spLocks/>
          </p:cNvSpPr>
          <p:nvPr/>
        </p:nvSpPr>
        <p:spPr bwMode="auto">
          <a:xfrm>
            <a:off x="1214438" y="5429250"/>
            <a:ext cx="75009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spcBef>
                <a:spcPct val="20000"/>
              </a:spcBef>
              <a:buFont typeface="Arial" charset="0"/>
              <a:buChar char="•"/>
            </a:pPr>
            <a:r>
              <a:rPr lang="ru-RU" sz="2400" b="1">
                <a:solidFill>
                  <a:srgbClr val="800000"/>
                </a:solidFill>
                <a:latin typeface="Calibri" pitchFamily="34" charset="0"/>
              </a:rPr>
              <a:t>Найдите предложения с однородными членами.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857375" y="1000125"/>
            <a:ext cx="500063" cy="428625"/>
          </a:xfrm>
          <a:prstGeom prst="rect">
            <a:avLst/>
          </a:prstGeom>
          <a:solidFill>
            <a:srgbClr val="D20000">
              <a:alpha val="28000"/>
            </a:srgbClr>
          </a:solidFill>
          <a:ln w="31750">
            <a:solidFill>
              <a:srgbClr val="D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072188" y="1000125"/>
            <a:ext cx="571500" cy="285750"/>
          </a:xfrm>
          <a:prstGeom prst="rect">
            <a:avLst/>
          </a:prstGeom>
          <a:solidFill>
            <a:srgbClr val="D20000">
              <a:alpha val="28000"/>
            </a:srgbClr>
          </a:solidFill>
          <a:ln w="31750">
            <a:solidFill>
              <a:srgbClr val="D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428625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Карточка № 1</a:t>
            </a: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214313" y="571500"/>
            <a:ext cx="8715375" cy="4857750"/>
          </a:xfrm>
          <a:solidFill>
            <a:schemeClr val="bg1"/>
          </a:solidFill>
        </p:spPr>
        <p:txBody>
          <a:bodyPr/>
          <a:lstStyle/>
          <a:p>
            <a:pPr marL="93663" indent="449263" algn="just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1) Родиной мы называем Россию, 2) но на её просторах есть место, 3) где мы родились и живем.  4) Это наша малая Родина – город Мамадыш,  Мамадышский район. 5) История его очень богата, 6) так как корни уходят вглубь веков.  7)Много уже раскрыто, 8) но много ещё предстоит нам раскрыть.  9) По-моему, каждый  должен знать историю своего края: 10)  не зная прошлого,11)невозможно понять подлинный смысл настоящего и цели будущего.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12) Я с гордостью могу сказать, 13) что живу в таком замечательном городе Мамадыш, 14) каждый камень которого дышит историей.</a:t>
            </a:r>
          </a:p>
          <a:p>
            <a:pPr marL="93663" indent="449263" algn="just">
              <a:buFont typeface="Arial" charset="0"/>
              <a:buNone/>
            </a:pPr>
            <a:endParaRPr lang="ru-RU" sz="2100" b="1" i="1" smtClean="0"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5429264"/>
            <a:ext cx="642910" cy="1214446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vert27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Вопросы: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32773" name="Содержимое 2"/>
          <p:cNvSpPr txBox="1">
            <a:spLocks/>
          </p:cNvSpPr>
          <p:nvPr/>
        </p:nvSpPr>
        <p:spPr bwMode="auto">
          <a:xfrm>
            <a:off x="1214438" y="4857750"/>
            <a:ext cx="7500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endParaRPr lang="ru-RU" sz="22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5" y="142875"/>
            <a:ext cx="8858250" cy="6572250"/>
          </a:xfrm>
          <a:prstGeom prst="roundRect">
            <a:avLst>
              <a:gd name="adj" fmla="val 4238"/>
            </a:avLst>
          </a:prstGeom>
          <a:noFill/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775" name="Содержимое 2"/>
          <p:cNvSpPr txBox="1">
            <a:spLocks/>
          </p:cNvSpPr>
          <p:nvPr/>
        </p:nvSpPr>
        <p:spPr bwMode="auto">
          <a:xfrm>
            <a:off x="1214438" y="5143500"/>
            <a:ext cx="750093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spcBef>
                <a:spcPct val="20000"/>
              </a:spcBef>
              <a:buFont typeface="Arial" charset="0"/>
              <a:buChar char="•"/>
            </a:pPr>
            <a:r>
              <a:rPr lang="ru-RU" sz="2400" b="1">
                <a:solidFill>
                  <a:srgbClr val="800000"/>
                </a:solidFill>
                <a:latin typeface="Calibri" pitchFamily="34" charset="0"/>
              </a:rPr>
              <a:t>Найдите слово, в котором правописание определяется правилом: «Если у наречия есть приставка ПО</a:t>
            </a:r>
            <a:r>
              <a:rPr lang="ru-RU" sz="2400" b="1" i="1">
                <a:solidFill>
                  <a:srgbClr val="800000"/>
                </a:solidFill>
                <a:latin typeface="Calibri" pitchFamily="34" charset="0"/>
              </a:rPr>
              <a:t>-</a:t>
            </a:r>
            <a:r>
              <a:rPr lang="ru-RU" sz="2400" b="1">
                <a:solidFill>
                  <a:srgbClr val="800000"/>
                </a:solidFill>
                <a:latin typeface="Calibri" pitchFamily="34" charset="0"/>
              </a:rPr>
              <a:t> и суффикс -ОМУ-ЕМУ-, оно пишется через дефис».</a:t>
            </a:r>
            <a:endParaRPr lang="ru-RU" sz="20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8938" y="2500313"/>
            <a:ext cx="1357312" cy="357187"/>
          </a:xfrm>
          <a:prstGeom prst="rect">
            <a:avLst/>
          </a:prstGeom>
          <a:solidFill>
            <a:srgbClr val="D20000">
              <a:alpha val="28000"/>
            </a:srgbClr>
          </a:solidFill>
          <a:ln w="31750">
            <a:solidFill>
              <a:srgbClr val="D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428625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Карточка № 1</a:t>
            </a: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>
          <a:xfrm>
            <a:off x="214313" y="571500"/>
            <a:ext cx="8715375" cy="4857750"/>
          </a:xfrm>
          <a:solidFill>
            <a:schemeClr val="bg1"/>
          </a:solidFill>
        </p:spPr>
        <p:txBody>
          <a:bodyPr/>
          <a:lstStyle/>
          <a:p>
            <a:pPr marL="93663" indent="449263" algn="just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1) Родиной мы называем Россию, 2) но на её просторах есть место, 3) где мы родились и живем.  4) Это наша малая Родина – город Мамадыш,  Мамадышский район. 5) История его очень богата, 6) так как корни уходят вглубь веков.  7)Много уже раскрыто, 8) но много ещё предстоит нам раскрыть.  9) По-моему, каждый  должен знать историю своего края: 10)  не зная прошлого,11)невозможно понять подлинный смысл настоящего и цели будущего.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12) Я с гордостью могу сказать, 13) что живу в таком замечательном городе Мамадыш, 14) каждый камень которого дышит историей.</a:t>
            </a:r>
          </a:p>
          <a:p>
            <a:pPr marL="93663" indent="449263" algn="just">
              <a:buFont typeface="Arial" charset="0"/>
              <a:buNone/>
            </a:pPr>
            <a:endParaRPr lang="ru-RU" sz="2100" b="1" i="1" smtClean="0"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5429264"/>
            <a:ext cx="642910" cy="1214446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vert27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Вопросы: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34821" name="Содержимое 2"/>
          <p:cNvSpPr txBox="1">
            <a:spLocks/>
          </p:cNvSpPr>
          <p:nvPr/>
        </p:nvSpPr>
        <p:spPr bwMode="auto">
          <a:xfrm>
            <a:off x="1214438" y="4857750"/>
            <a:ext cx="7500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endParaRPr lang="ru-RU" sz="22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5" y="142875"/>
            <a:ext cx="8858250" cy="6572250"/>
          </a:xfrm>
          <a:prstGeom prst="roundRect">
            <a:avLst>
              <a:gd name="adj" fmla="val 4238"/>
            </a:avLst>
          </a:prstGeom>
          <a:noFill/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143000" y="5572125"/>
            <a:ext cx="7500938" cy="785813"/>
          </a:xfrm>
          <a:prstGeom prst="rect">
            <a:avLst/>
          </a:prstGeom>
        </p:spPr>
        <p:txBody>
          <a:bodyPr/>
          <a:lstStyle/>
          <a:p>
            <a:pPr marL="268288" indent="-268288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177800" algn="l"/>
              </a:tabLst>
              <a:defRPr/>
            </a:pPr>
            <a:r>
              <a:rPr lang="ru-RU" sz="2400" b="1" dirty="0">
                <a:solidFill>
                  <a:srgbClr val="800000"/>
                </a:solidFill>
                <a:latin typeface="+mn-lt"/>
              </a:rPr>
              <a:t>Замените слово ПОДЛИННЫЙ из предложения 11 синонимом. </a:t>
            </a:r>
            <a:endParaRPr lang="ru-RU" sz="2400" b="1" dirty="0">
              <a:solidFill>
                <a:srgbClr val="800000"/>
              </a:solidFill>
              <a:latin typeface="Bookman Old Style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800000"/>
                </a:solidFill>
                <a:latin typeface="+mn-lt"/>
              </a:rPr>
              <a:t>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1357313" y="6143625"/>
            <a:ext cx="751046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ctr">
              <a:tabLst>
                <a:tab pos="177800" algn="l"/>
              </a:tabLst>
            </a:pPr>
            <a:r>
              <a:rPr lang="ru-RU" sz="1600" b="1">
                <a:solidFill>
                  <a:srgbClr val="C00000"/>
                </a:solidFill>
                <a:latin typeface="Calibri" pitchFamily="34" charset="0"/>
              </a:rPr>
              <a:t>10) Не зная прошлого, невозможно понять подлинный смысл настоящего и цели будущего</a:t>
            </a:r>
          </a:p>
        </p:txBody>
      </p:sp>
      <p:sp>
        <p:nvSpPr>
          <p:cNvPr id="36867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428625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Карточка № 1</a:t>
            </a:r>
          </a:p>
        </p:txBody>
      </p:sp>
      <p:sp>
        <p:nvSpPr>
          <p:cNvPr id="36868" name="Содержимое 2"/>
          <p:cNvSpPr>
            <a:spLocks noGrp="1"/>
          </p:cNvSpPr>
          <p:nvPr>
            <p:ph idx="1"/>
          </p:nvPr>
        </p:nvSpPr>
        <p:spPr>
          <a:xfrm>
            <a:off x="214313" y="571500"/>
            <a:ext cx="8715375" cy="4643438"/>
          </a:xfrm>
          <a:solidFill>
            <a:schemeClr val="bg1"/>
          </a:solidFill>
        </p:spPr>
        <p:txBody>
          <a:bodyPr/>
          <a:lstStyle/>
          <a:p>
            <a:pPr marL="93663" indent="449263" algn="just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1) Родиной мы называем Россию, 2) но на её просторах есть место, 3) где мы родились и живем.  4) Это наша малая Родина – город Мамадыш,  Мамадышский район. 5) История его очень богата, 6) так как корни уходят вглубь веков.  7)Много уже раскрыто, 8) но много ещё предстоит нам раскрыть.  9) По-моему, каждый  должен знать историю своего края: 10)  не зная прошлого,11)невозможно понять подлинный смысл настоящего и цели будущего.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12) Я с гордостью могу сказать, 13) что живу в таком замечательном городе Мамадыш, 14) каждый камень которого дышит историей.</a:t>
            </a:r>
          </a:p>
          <a:p>
            <a:pPr marL="93663" indent="449263" algn="just">
              <a:buFont typeface="Arial" charset="0"/>
              <a:buNone/>
            </a:pPr>
            <a:endParaRPr lang="ru-RU" sz="2100" b="1" i="1" smtClean="0"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5429264"/>
            <a:ext cx="642910" cy="1214446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vert27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Вопросы: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36870" name="Содержимое 2"/>
          <p:cNvSpPr txBox="1">
            <a:spLocks/>
          </p:cNvSpPr>
          <p:nvPr/>
        </p:nvSpPr>
        <p:spPr bwMode="auto">
          <a:xfrm>
            <a:off x="1214438" y="5357813"/>
            <a:ext cx="750093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endParaRPr lang="ru-RU" sz="22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5" y="142875"/>
            <a:ext cx="8858250" cy="6572250"/>
          </a:xfrm>
          <a:prstGeom prst="roundRect">
            <a:avLst>
              <a:gd name="adj" fmla="val 4238"/>
            </a:avLst>
          </a:prstGeom>
          <a:noFill/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72" name="Содержимое 2"/>
          <p:cNvSpPr txBox="1">
            <a:spLocks/>
          </p:cNvSpPr>
          <p:nvPr/>
        </p:nvSpPr>
        <p:spPr bwMode="auto">
          <a:xfrm>
            <a:off x="1285875" y="5286375"/>
            <a:ext cx="750093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tabLst>
                <a:tab pos="177800" algn="l"/>
              </a:tabLst>
            </a:pPr>
            <a:r>
              <a:rPr lang="ru-RU" sz="2400" b="1">
                <a:solidFill>
                  <a:srgbClr val="800000"/>
                </a:solidFill>
                <a:latin typeface="Calibri" pitchFamily="34" charset="0"/>
              </a:rPr>
              <a:t>В каком предложении раскрыта основная мысль отрывка?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solidFill>
                  <a:srgbClr val="002060"/>
                </a:solidFill>
                <a:latin typeface="Franklin Gothic Heavy" pitchFamily="34" charset="0"/>
              </a:rPr>
              <a:t>Алгоритм работы</a:t>
            </a:r>
            <a:endParaRPr lang="ru-RU" sz="24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1357313"/>
            <a:ext cx="7829550" cy="4768850"/>
          </a:xfrm>
        </p:spPr>
        <p:txBody>
          <a:bodyPr rtlCol="0">
            <a:normAutofit fontScale="55000" lnSpcReduction="20000"/>
          </a:bodyPr>
          <a:lstStyle/>
          <a:p>
            <a:pPr marL="1200150" lvl="1" indent="-7429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800" b="1" dirty="0" smtClean="0"/>
              <a:t>Подчеркните грамматические основы, пронумеруйте их. Установите границы частей предложения. Определите тип предложения по структуре.</a:t>
            </a:r>
          </a:p>
          <a:p>
            <a:pPr marL="1200150" lvl="1" indent="-7429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800" b="1" dirty="0" smtClean="0"/>
              <a:t>Найдите главную и придаточную часть, укажите тип подчинения.</a:t>
            </a:r>
          </a:p>
          <a:p>
            <a:pPr marL="1200150" lvl="1" indent="-7429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800" b="1" dirty="0" smtClean="0"/>
              <a:t>Находите главную и придаточные части, определите тип подчинения (последовательное, однородное. неоднородное. комбинированное)</a:t>
            </a:r>
          </a:p>
          <a:p>
            <a:pPr marL="1200150" lvl="1" indent="-7429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800" b="1" dirty="0" smtClean="0"/>
              <a:t>Начертите схему предложения. </a:t>
            </a:r>
          </a:p>
          <a:p>
            <a:pPr marL="1200150" lvl="1" indent="-7429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800" b="1" dirty="0" smtClean="0"/>
              <a:t>Ставьте вопрос от главной части к каждой придаточной и определите типы придаточных частей. </a:t>
            </a:r>
          </a:p>
          <a:p>
            <a:pPr marL="1200150" lvl="1" indent="-7429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800" b="1" dirty="0" smtClean="0"/>
              <a:t>Объясните постановку знаков препинания в предложении.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Синтаксическая пятиминутка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85750" y="785813"/>
            <a:ext cx="8572500" cy="2643187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dirty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600" dirty="0">
                <a:latin typeface="Bookman Old Style" pitchFamily="18" charset="0"/>
              </a:rPr>
              <a:t> Едва они ступили в лес и   тяжко груженные снегом еловые лапы сомкнулись за их спиной    </a:t>
            </a:r>
            <a:r>
              <a:rPr lang="ru-RU" sz="1400" b="1" dirty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600" dirty="0">
                <a:latin typeface="Bookman Old Style" pitchFamily="18" charset="0"/>
              </a:rPr>
              <a:t>как сразу перенеслись в очарованный мир покоя и беззвучия.</a:t>
            </a:r>
          </a:p>
          <a:p>
            <a:pPr marL="263525" indent="-263525" algn="just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ru-RU" sz="1500" b="1" i="1" dirty="0">
              <a:latin typeface="Georg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5" y="142875"/>
            <a:ext cx="8858250" cy="6572250"/>
          </a:xfrm>
          <a:prstGeom prst="roundRect">
            <a:avLst>
              <a:gd name="adj" fmla="val 4238"/>
            </a:avLst>
          </a:prstGeom>
          <a:noFill/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715375" cy="2643187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dirty="0" smtClean="0">
                <a:solidFill>
                  <a:srgbClr val="C00000"/>
                </a:solidFill>
                <a:latin typeface="Bookman Old Style" pitchFamily="18" charset="0"/>
              </a:rPr>
              <a:t>1</a:t>
            </a:r>
            <a:r>
              <a:rPr lang="ru-RU" sz="2600" dirty="0" smtClean="0">
                <a:latin typeface="Bookman Old Style" pitchFamily="18" charset="0"/>
              </a:rPr>
              <a:t> Едва они ступили в лес и </a:t>
            </a:r>
            <a:r>
              <a:rPr lang="ru-RU" sz="2600" b="1" dirty="0" smtClean="0">
                <a:solidFill>
                  <a:srgbClr val="C00000"/>
                </a:solidFill>
                <a:latin typeface="Bookman Old Style" pitchFamily="18" charset="0"/>
              </a:rPr>
              <a:t>2</a:t>
            </a:r>
            <a:r>
              <a:rPr lang="ru-RU" sz="2600" dirty="0" smtClean="0">
                <a:latin typeface="Bookman Old Style" pitchFamily="18" charset="0"/>
              </a:rPr>
              <a:t> тяжко груженные снегом еловые лапы сомкнулись за их спиной, </a:t>
            </a:r>
            <a:r>
              <a:rPr lang="ru-RU" sz="2600" b="1" dirty="0" smtClean="0">
                <a:solidFill>
                  <a:srgbClr val="C00000"/>
                </a:solidFill>
                <a:latin typeface="Bookman Old Style" pitchFamily="18" charset="0"/>
              </a:rPr>
              <a:t>3</a:t>
            </a:r>
            <a:r>
              <a:rPr lang="ru-RU" sz="14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600" dirty="0" smtClean="0">
                <a:latin typeface="Bookman Old Style" pitchFamily="18" charset="0"/>
              </a:rPr>
              <a:t>как сразу перенеслись в очарова</a:t>
            </a:r>
            <a:r>
              <a:rPr lang="ru-RU" sz="2600" dirty="0" smtClean="0">
                <a:solidFill>
                  <a:srgbClr val="006600"/>
                </a:solidFill>
                <a:latin typeface="Bookman Old Style" pitchFamily="18" charset="0"/>
              </a:rPr>
              <a:t>нн</a:t>
            </a:r>
            <a:r>
              <a:rPr lang="ru-RU" sz="2600" dirty="0" smtClean="0">
                <a:latin typeface="Bookman Old Style" pitchFamily="18" charset="0"/>
              </a:rPr>
              <a:t>ый мир покоя и беззвучия.</a:t>
            </a:r>
          </a:p>
          <a:p>
            <a:pPr marL="263525" indent="-263525" algn="just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sz="1500" b="1" i="1" dirty="0">
              <a:latin typeface="Georgia" pitchFamily="18" charset="0"/>
            </a:endParaRPr>
          </a:p>
        </p:txBody>
      </p:sp>
      <p:sp>
        <p:nvSpPr>
          <p:cNvPr id="4198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Синтаксическая пятиминутка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8582" y="2570156"/>
            <a:ext cx="8572560" cy="412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dirty="0">
              <a:latin typeface="Arial Narrow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                                      </a:t>
            </a:r>
          </a:p>
          <a:p>
            <a:pPr>
              <a:defRPr/>
            </a:pPr>
            <a:r>
              <a:rPr lang="ru-RU" dirty="0"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					</a:t>
            </a:r>
            <a:r>
              <a:rPr lang="ru-RU" dirty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когда?</a:t>
            </a:r>
          </a:p>
          <a:p>
            <a:pPr>
              <a:defRPr/>
            </a:pPr>
            <a:endParaRPr lang="ru-RU" dirty="0">
              <a:latin typeface="Arial Narrow" pitchFamily="34" charset="0"/>
              <a:ea typeface="Times New Roman" pitchFamily="18" charset="0"/>
              <a:cs typeface="Times New Roman" pitchFamily="18" charset="0"/>
            </a:endParaRPr>
          </a:p>
          <a:p>
            <a:pPr indent="357188">
              <a:defRPr/>
            </a:pPr>
            <a:r>
              <a:rPr lang="ru-RU" dirty="0">
                <a:solidFill>
                  <a:srgbClr val="C00000"/>
                </a:solidFill>
                <a:latin typeface="Arial Narrow" pitchFamily="34" charset="0"/>
              </a:rPr>
              <a:t>(1 Едва   </a:t>
            </a:r>
            <a:r>
              <a:rPr lang="ru-RU" u="sng" dirty="0">
                <a:solidFill>
                  <a:srgbClr val="C00000"/>
                </a:solidFill>
                <a:latin typeface="Arial Narrow" pitchFamily="34" charset="0"/>
              </a:rPr>
              <a:t>               </a:t>
            </a:r>
            <a:r>
              <a:rPr lang="ru-RU" dirty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u="sng" strike="sngStrike" dirty="0">
                <a:solidFill>
                  <a:srgbClr val="C00000"/>
                </a:solidFill>
                <a:latin typeface="Arial Narrow" pitchFamily="34" charset="0"/>
              </a:rPr>
              <a:t>                 </a:t>
            </a:r>
            <a:r>
              <a:rPr lang="ru-RU" dirty="0">
                <a:solidFill>
                  <a:srgbClr val="C00000"/>
                </a:solidFill>
                <a:latin typeface="Arial Narrow" pitchFamily="34" charset="0"/>
              </a:rPr>
              <a:t>) и (2  </a:t>
            </a:r>
            <a:r>
              <a:rPr lang="ru-RU" u="sng" dirty="0">
                <a:solidFill>
                  <a:srgbClr val="C00000"/>
                </a:solidFill>
                <a:latin typeface="Arial Narrow" pitchFamily="34" charset="0"/>
              </a:rPr>
              <a:t>               </a:t>
            </a:r>
            <a:r>
              <a:rPr lang="ru-RU" dirty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u="sng" strike="sngStrike" dirty="0">
                <a:solidFill>
                  <a:srgbClr val="C00000"/>
                </a:solidFill>
                <a:latin typeface="Arial Narrow" pitchFamily="34" charset="0"/>
              </a:rPr>
              <a:t>                </a:t>
            </a:r>
            <a:r>
              <a:rPr lang="ru-RU" dirty="0">
                <a:solidFill>
                  <a:srgbClr val="C00000"/>
                </a:solidFill>
                <a:latin typeface="Arial Narrow" pitchFamily="34" charset="0"/>
              </a:rPr>
              <a:t>), </a:t>
            </a:r>
            <a:r>
              <a:rPr lang="en-US" dirty="0">
                <a:solidFill>
                  <a:srgbClr val="C00000"/>
                </a:solidFill>
                <a:latin typeface="Arial Narrow" pitchFamily="34" charset="0"/>
              </a:rPr>
              <a:t>[ </a:t>
            </a:r>
            <a:r>
              <a:rPr lang="ru-RU" dirty="0">
                <a:solidFill>
                  <a:srgbClr val="C00000"/>
                </a:solidFill>
                <a:latin typeface="Arial Narrow" pitchFamily="34" charset="0"/>
              </a:rPr>
              <a:t>3 </a:t>
            </a:r>
            <a:r>
              <a:rPr lang="ru-RU" u="sng" strike="sngStrike" dirty="0">
                <a:solidFill>
                  <a:srgbClr val="C00000"/>
                </a:solidFill>
                <a:latin typeface="Arial Narrow" pitchFamily="34" charset="0"/>
              </a:rPr>
              <a:t>                 </a:t>
            </a:r>
            <a:r>
              <a:rPr lang="ru-RU" dirty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en-US" dirty="0">
                <a:solidFill>
                  <a:srgbClr val="C00000"/>
                </a:solidFill>
                <a:latin typeface="Arial Narrow" pitchFamily="34" charset="0"/>
              </a:rPr>
              <a:t>]</a:t>
            </a:r>
            <a:r>
              <a:rPr lang="ru-RU" dirty="0">
                <a:solidFill>
                  <a:srgbClr val="C00000"/>
                </a:solidFill>
                <a:latin typeface="Arial Narrow" pitchFamily="34" charset="0"/>
              </a:rPr>
              <a:t>.</a:t>
            </a:r>
          </a:p>
          <a:p>
            <a:pPr marL="357188" indent="-357188" algn="just" eaLnBrk="0" hangingPunct="0">
              <a:buFont typeface="Wingdings" pitchFamily="2" charset="2"/>
              <a:buChar char="ü"/>
              <a:defRPr/>
            </a:pPr>
            <a:endParaRPr lang="ru-RU" dirty="0">
              <a:latin typeface="Arial Narrow" pitchFamily="34" charset="0"/>
              <a:ea typeface="Times New Roman" pitchFamily="18" charset="0"/>
              <a:cs typeface="Times New Roman" pitchFamily="18" charset="0"/>
            </a:endParaRPr>
          </a:p>
          <a:p>
            <a:pPr marL="357188" indent="-357188" algn="just" eaLnBrk="0" hangingPunct="0">
              <a:defRPr/>
            </a:pPr>
            <a:r>
              <a:rPr lang="ru-RU" sz="2200" b="1" i="1" dirty="0"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Сложное, союзное, сложноподчиненное с  2 придаточными, с однородным подчинением</a:t>
            </a:r>
            <a:r>
              <a:rPr lang="ru-RU" sz="2200" dirty="0"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357188" indent="-357188" algn="just" eaLnBrk="0" hangingPunct="0">
              <a:buFont typeface="Wingdings" pitchFamily="2" charset="2"/>
              <a:buChar char="ü"/>
              <a:defRPr/>
            </a:pPr>
            <a:r>
              <a:rPr lang="ru-RU" sz="2200" b="1" i="1" dirty="0"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Первое предложение – придаточное обстоятельственное времени.</a:t>
            </a:r>
            <a:endParaRPr lang="ru-RU" sz="2200" b="1" i="1" dirty="0">
              <a:latin typeface="Arial Narrow" pitchFamily="34" charset="0"/>
            </a:endParaRPr>
          </a:p>
          <a:p>
            <a:pPr marL="357188" indent="-357188" algn="just" eaLnBrk="0" hangingPunct="0">
              <a:buFont typeface="Wingdings" pitchFamily="2" charset="2"/>
              <a:buChar char="ü"/>
              <a:defRPr/>
            </a:pPr>
            <a:r>
              <a:rPr lang="ru-RU" sz="2200" b="1" i="1" dirty="0"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Второе предложение – придаточное обстоятельственное времени.</a:t>
            </a:r>
            <a:endParaRPr lang="ru-RU" sz="2200" b="1" i="1" dirty="0">
              <a:latin typeface="Arial Narrow" pitchFamily="34" charset="0"/>
              <a:ea typeface="Times New Roman" pitchFamily="18" charset="0"/>
            </a:endParaRPr>
          </a:p>
          <a:p>
            <a:pPr marL="357188" indent="-357188" algn="just" eaLnBrk="0" hangingPunct="0">
              <a:buFont typeface="Wingdings" pitchFamily="2" charset="2"/>
              <a:buChar char="ü"/>
              <a:defRPr/>
            </a:pPr>
            <a:r>
              <a:rPr lang="ru-RU" sz="2200" b="1" i="1" dirty="0">
                <a:latin typeface="Arial Narrow" pitchFamily="34" charset="0"/>
                <a:ea typeface="Times New Roman" pitchFamily="18" charset="0"/>
              </a:rPr>
              <a:t>Третье предложение – главное</a:t>
            </a:r>
            <a:r>
              <a:rPr lang="ru-RU" sz="2200" dirty="0">
                <a:latin typeface="Arial Narrow" pitchFamily="34" charset="0"/>
                <a:ea typeface="Times New Roman" pitchFamily="18" charset="0"/>
              </a:rPr>
              <a:t>.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2071688" y="3500438"/>
            <a:ext cx="4143375" cy="15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1965326" y="3606800"/>
            <a:ext cx="214312" cy="158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4322763" y="3606800"/>
            <a:ext cx="214312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108701" y="3606800"/>
            <a:ext cx="214312" cy="15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6500813" y="3571875"/>
            <a:ext cx="142875" cy="1428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6496050" y="3576638"/>
            <a:ext cx="142875" cy="1333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643813" y="3000375"/>
            <a:ext cx="642937" cy="3698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latin typeface="Bookman Old Style" pitchFamily="18" charset="0"/>
              </a:rPr>
              <a:t>3</a:t>
            </a: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358063" y="3571875"/>
            <a:ext cx="571500" cy="428625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1</a:t>
            </a: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001000" y="3571875"/>
            <a:ext cx="571500" cy="428625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cxnSp>
        <p:nvCxnSpPr>
          <p:cNvPr id="21" name="Прямая соединительная линия 20"/>
          <p:cNvCxnSpPr>
            <a:stCxn id="12" idx="2"/>
            <a:endCxn id="15" idx="0"/>
          </p:cNvCxnSpPr>
          <p:nvPr/>
        </p:nvCxnSpPr>
        <p:spPr>
          <a:xfrm rot="5400000">
            <a:off x="7704138" y="3309938"/>
            <a:ext cx="201612" cy="32226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2" idx="2"/>
            <a:endCxn id="17" idx="0"/>
          </p:cNvCxnSpPr>
          <p:nvPr/>
        </p:nvCxnSpPr>
        <p:spPr>
          <a:xfrm rot="16200000" flipH="1">
            <a:off x="8025607" y="3310731"/>
            <a:ext cx="201612" cy="3206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 flipV="1">
            <a:off x="7929563" y="3357563"/>
            <a:ext cx="71437" cy="71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71500" y="928688"/>
            <a:ext cx="1071563" cy="5715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714500" y="1357313"/>
            <a:ext cx="642938" cy="15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500313" y="1357313"/>
            <a:ext cx="1357312" cy="15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500313" y="1428750"/>
            <a:ext cx="1357312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05" name="TextBox 32"/>
          <p:cNvSpPr txBox="1">
            <a:spLocks noChangeArrowheads="1"/>
          </p:cNvSpPr>
          <p:nvPr/>
        </p:nvSpPr>
        <p:spPr bwMode="auto">
          <a:xfrm>
            <a:off x="4786313" y="714375"/>
            <a:ext cx="714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Calibri" pitchFamily="34" charset="0"/>
              </a:rPr>
              <a:t>союз</a:t>
            </a:r>
          </a:p>
        </p:txBody>
      </p:sp>
      <p:sp>
        <p:nvSpPr>
          <p:cNvPr id="34" name="Овал 33"/>
          <p:cNvSpPr/>
          <p:nvPr/>
        </p:nvSpPr>
        <p:spPr>
          <a:xfrm>
            <a:off x="4929188" y="1000125"/>
            <a:ext cx="357187" cy="42862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007" name="TextBox 34"/>
          <p:cNvSpPr txBox="1">
            <a:spLocks noChangeArrowheads="1"/>
          </p:cNvSpPr>
          <p:nvPr/>
        </p:nvSpPr>
        <p:spPr bwMode="auto">
          <a:xfrm>
            <a:off x="714375" y="642938"/>
            <a:ext cx="714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Calibri" pitchFamily="34" charset="0"/>
              </a:rPr>
              <a:t>союз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2928938" y="1928813"/>
            <a:ext cx="857250" cy="15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929063" y="1928813"/>
            <a:ext cx="2000250" cy="15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929063" y="2000250"/>
            <a:ext cx="200025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071688" y="2571750"/>
            <a:ext cx="2071687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071688" y="2643188"/>
            <a:ext cx="2071687" cy="15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кругленный прямоугольник 40"/>
          <p:cNvSpPr/>
          <p:nvPr/>
        </p:nvSpPr>
        <p:spPr>
          <a:xfrm>
            <a:off x="142875" y="142875"/>
            <a:ext cx="8858250" cy="6572250"/>
          </a:xfrm>
          <a:prstGeom prst="roundRect">
            <a:avLst>
              <a:gd name="adj" fmla="val 4238"/>
            </a:avLst>
          </a:prstGeom>
          <a:noFill/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2" grpId="0" animBg="1"/>
      <p:bldP spid="15" grpId="0" animBg="1"/>
      <p:bldP spid="17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571500"/>
            <a:ext cx="7572375" cy="5857875"/>
          </a:xfrm>
          <a:solidFill>
            <a:schemeClr val="bg1">
              <a:alpha val="73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rtlCol="0">
            <a:noAutofit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Book Antiqua" pitchFamily="18" charset="0"/>
              </a:rPr>
              <a:t>Ответьте на вопросы, записывая ответ цифрами в тетради.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Book Antiqua" pitchFamily="18" charset="0"/>
            </a:endParaRPr>
          </a:p>
          <a:p>
            <a:pPr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latin typeface="Book Antiqua" pitchFamily="18" charset="0"/>
              </a:rPr>
              <a:t>Выпишите номер простого предложения </a:t>
            </a:r>
            <a:endParaRPr lang="ru-RU" sz="2400" dirty="0" smtClean="0">
              <a:latin typeface="Book Antiqua" pitchFamily="18" charset="0"/>
            </a:endParaRPr>
          </a:p>
          <a:p>
            <a:pPr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latin typeface="Book Antiqua" pitchFamily="18" charset="0"/>
              </a:rPr>
              <a:t>Выпишите номер сложносочиненного  предложения</a:t>
            </a:r>
            <a:endParaRPr lang="ru-RU" sz="2400" dirty="0" smtClean="0">
              <a:latin typeface="Book Antiqua" pitchFamily="18" charset="0"/>
            </a:endParaRPr>
          </a:p>
          <a:p>
            <a:pPr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latin typeface="Book Antiqua" pitchFamily="18" charset="0"/>
              </a:rPr>
              <a:t>Выпишите номер сложноподчиненного  предложения</a:t>
            </a:r>
            <a:endParaRPr lang="ru-RU" sz="2400" dirty="0" smtClean="0">
              <a:latin typeface="Book Antiqua" pitchFamily="18" charset="0"/>
            </a:endParaRPr>
          </a:p>
          <a:p>
            <a:pPr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latin typeface="Book Antiqua" pitchFamily="18" charset="0"/>
              </a:rPr>
              <a:t>Выпишите номер   предложения с разными видами связи.</a:t>
            </a:r>
            <a:endParaRPr lang="ru-RU" sz="2400" dirty="0" smtClean="0">
              <a:latin typeface="Book Antiqua" pitchFamily="18" charset="0"/>
            </a:endParaRPr>
          </a:p>
          <a:p>
            <a:pPr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latin typeface="Book Antiqua" pitchFamily="18" charset="0"/>
              </a:rPr>
              <a:t>Выпишите номер предложения с однородным и последовательным подчинением.</a:t>
            </a:r>
            <a:endParaRPr lang="ru-RU" sz="2400" dirty="0" smtClean="0">
              <a:latin typeface="Book Antiqua" pitchFamily="18" charset="0"/>
            </a:endParaRPr>
          </a:p>
          <a:p>
            <a:pPr marL="268288" indent="-268288" algn="just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sz="1800" b="1" i="1" dirty="0" smtClean="0">
              <a:latin typeface="Georgia" pitchFamily="18" charset="0"/>
            </a:endParaRPr>
          </a:p>
        </p:txBody>
      </p:sp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1214438" y="142875"/>
            <a:ext cx="7643812" cy="357188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Карточка №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  <a:latin typeface="Franklin Gothic Heavy" pitchFamily="34" charset="0"/>
              </a:rPr>
              <a:t>Карточка № 3</a:t>
            </a:r>
            <a:endParaRPr lang="ru-RU" sz="2800" dirty="0">
              <a:solidFill>
                <a:schemeClr val="bg1"/>
              </a:solidFill>
              <a:latin typeface="Franklin Gothic Heavy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0"/>
            <a:ext cx="3786187" cy="5786438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Проверьте себя: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4000" b="1" dirty="0" smtClean="0"/>
              <a:t>3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4000" b="1" dirty="0" smtClean="0"/>
              <a:t>1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4000" b="1" dirty="0" smtClean="0"/>
              <a:t>2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4000" b="1" dirty="0" smtClean="0"/>
              <a:t>5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4000" b="1" dirty="0" smtClean="0"/>
              <a:t>4</a:t>
            </a:r>
            <a:endParaRPr lang="ru-RU" sz="4000" b="1" i="1" dirty="0" smtClean="0">
              <a:latin typeface="Georgia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4000" b="1" dirty="0" smtClean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214688" y="1071563"/>
            <a:ext cx="5929312" cy="4714875"/>
          </a:xfrm>
          <a:prstGeom prst="rect">
            <a:avLst/>
          </a:prstGeom>
          <a:blipFill dpi="0" rotWithShape="1">
            <a:blip r:embed="rId3" cstate="print">
              <a:alphaModFix amt="80000"/>
            </a:blip>
            <a:srcRect/>
            <a:tile tx="0" ty="0" sx="100000" sy="100000" flip="none" algn="tl"/>
          </a:blipFill>
          <a:ln>
            <a:solidFill>
              <a:srgbClr val="C00000"/>
            </a:solidFill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latin typeface="+mn-lt"/>
              </a:rPr>
              <a:t>Критерии оценок: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100" b="1" dirty="0"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>
                <a:latin typeface="+mn-lt"/>
              </a:rPr>
              <a:t>0  ошибок – </a:t>
            </a:r>
            <a:r>
              <a:rPr lang="ru-RU" sz="4000" b="1" dirty="0">
                <a:solidFill>
                  <a:srgbClr val="C00000"/>
                </a:solidFill>
                <a:latin typeface="+mn-lt"/>
              </a:rPr>
              <a:t>«5»</a:t>
            </a:r>
            <a:endParaRPr lang="ru-RU" sz="4000" dirty="0">
              <a:solidFill>
                <a:srgbClr val="C00000"/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>
                <a:latin typeface="+mn-lt"/>
              </a:rPr>
              <a:t>1 – 2 ошибки – </a:t>
            </a:r>
            <a:r>
              <a:rPr lang="ru-RU" sz="4000" b="1" dirty="0">
                <a:solidFill>
                  <a:srgbClr val="C00000"/>
                </a:solidFill>
                <a:latin typeface="+mn-lt"/>
              </a:rPr>
              <a:t>«4»</a:t>
            </a:r>
            <a:endParaRPr lang="ru-RU" sz="4000" dirty="0">
              <a:solidFill>
                <a:srgbClr val="C00000"/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>
                <a:latin typeface="+mn-lt"/>
              </a:rPr>
              <a:t>3 – 4 ошибки – </a:t>
            </a:r>
            <a:r>
              <a:rPr lang="ru-RU" sz="4000" b="1" dirty="0">
                <a:solidFill>
                  <a:srgbClr val="C00000"/>
                </a:solidFill>
                <a:latin typeface="+mn-lt"/>
              </a:rPr>
              <a:t>«3»</a:t>
            </a:r>
            <a:endParaRPr lang="ru-RU" sz="4000" dirty="0">
              <a:solidFill>
                <a:srgbClr val="C00000"/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>
                <a:latin typeface="+mn-lt"/>
              </a:rPr>
              <a:t>Более 4 ошибок – </a:t>
            </a:r>
            <a:r>
              <a:rPr lang="ru-RU" sz="4000" b="1" dirty="0">
                <a:solidFill>
                  <a:srgbClr val="C00000"/>
                </a:solidFill>
                <a:latin typeface="+mn-lt"/>
              </a:rPr>
              <a:t>«2»</a:t>
            </a:r>
            <a:endParaRPr lang="ru-RU" sz="4000" dirty="0">
              <a:solidFill>
                <a:srgbClr val="C00000"/>
              </a:solidFill>
              <a:latin typeface="+mn-lt"/>
            </a:endParaRPr>
          </a:p>
          <a:p>
            <a:pPr marL="457200" indent="-457200" algn="just" fontAlgn="auto">
              <a:spcBef>
                <a:spcPct val="20000"/>
              </a:spcBef>
              <a:spcAft>
                <a:spcPts val="1800"/>
              </a:spcAft>
              <a:buFont typeface="Arial" pitchFamily="34" charset="0"/>
              <a:buNone/>
              <a:defRPr/>
            </a:pPr>
            <a:endParaRPr lang="ru-RU" sz="40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mtClean="0">
                <a:solidFill>
                  <a:srgbClr val="002060"/>
                </a:solidFill>
              </a:rPr>
              <a:t>Открытая задача</a:t>
            </a:r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88" y="1214438"/>
            <a:ext cx="7758112" cy="4911725"/>
          </a:xfrm>
        </p:spPr>
        <p:txBody>
          <a:bodyPr rtlCol="0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По каким признакам можно сгруппировать  эти </a:t>
            </a:r>
            <a:r>
              <a:rPr lang="ru-RU" sz="3300" b="1" dirty="0" smtClean="0"/>
              <a:t>предложения</a:t>
            </a:r>
            <a:r>
              <a:rPr lang="ru-RU" dirty="0" smtClean="0"/>
              <a:t>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</a:t>
            </a:r>
            <a:r>
              <a:rPr lang="ru-RU" sz="3300" b="1" i="1" dirty="0" smtClean="0"/>
              <a:t>) Тихо плещется море,</a:t>
            </a:r>
            <a:r>
              <a:rPr lang="ru-RU" dirty="0" smtClean="0"/>
              <a:t> </a:t>
            </a:r>
            <a:r>
              <a:rPr lang="ru-RU" sz="3300" b="1" i="1" dirty="0" smtClean="0"/>
              <a:t>отражая на своей поверхности звезды, и постепенно успокаивает меня.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2</a:t>
            </a:r>
            <a:r>
              <a:rPr lang="ru-RU" sz="3300" b="1" i="1" dirty="0" smtClean="0"/>
              <a:t>) Мы пошли по той тропинке, которая вела прямо к реке.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300" b="1" i="1" dirty="0" smtClean="0"/>
              <a:t>3) Свет маяка проносился над цветами, и они казались совершенно фантастическими по своей окраске.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300" b="1" i="1" dirty="0" smtClean="0"/>
              <a:t>4) Светлеют сумерки седые, зарей окрасились снега.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857250"/>
            <a:ext cx="7643812" cy="5143500"/>
          </a:xfrm>
          <a:solidFill>
            <a:schemeClr val="bg1">
              <a:alpha val="74000"/>
            </a:schemeClr>
          </a:solidFill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Оцените вашу деятельность на уроке, ответив на вопросы анкеты: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400" b="1" i="1" dirty="0" smtClean="0">
                <a:latin typeface="Georgia" pitchFamily="18" charset="0"/>
              </a:rPr>
              <a:t>Какое значение для тебя лично имеют знания и умения , полученные сегодня?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400" b="1" i="1" dirty="0" smtClean="0">
                <a:latin typeface="Georgia" pitchFamily="18" charset="0"/>
              </a:rPr>
              <a:t> При работе на уроке ты помогал другим или другие помогали тебе?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latin typeface="Georgia" pitchFamily="18" charset="0"/>
              </a:rPr>
              <a:t>-  Что вызвало наибольшую трудность?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400" b="1" i="1" dirty="0" smtClean="0">
                <a:latin typeface="Georgia" pitchFamily="18" charset="0"/>
              </a:rPr>
              <a:t> Было ли тебе интересно на уроке?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 smtClean="0"/>
          </a:p>
          <a:p>
            <a:pPr indent="14288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600" i="1" dirty="0">
              <a:latin typeface="Georgia" pitchFamily="18" charset="0"/>
            </a:endParaRPr>
          </a:p>
        </p:txBody>
      </p:sp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1214438" y="142875"/>
            <a:ext cx="7643812" cy="714375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Рефлексивно-оценочный этап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>
          <a:xfrm>
            <a:off x="1214438" y="214313"/>
            <a:ext cx="7929562" cy="500062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38" y="928688"/>
            <a:ext cx="7643812" cy="5429250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indent="463550" algn="just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latin typeface="Georgia" pitchFamily="18" charset="0"/>
              </a:rPr>
              <a:t> </a:t>
            </a:r>
          </a:p>
          <a:p>
            <a:pPr marL="712788" indent="-355600" algn="just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i="1" dirty="0" smtClean="0">
                <a:latin typeface="Georgia" pitchFamily="18" charset="0"/>
              </a:rPr>
              <a:t> Напишите сочинение-рассуждение: «Роль сложных предложений в тексте разных стилей». </a:t>
            </a:r>
          </a:p>
          <a:p>
            <a:pPr marL="712788" indent="-355600" algn="just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i="1" dirty="0" smtClean="0">
                <a:latin typeface="Georgia" pitchFamily="18" charset="0"/>
              </a:rPr>
              <a:t>Сочинение-рассуждение «Родная сторона – сердцу мила».  Объясните, как вы понимаете смысл фразы текста (предложение 11): «Не зная прошлого, невозможно понять подлинный смысл настоящего и цели будущего».</a:t>
            </a:r>
            <a:endParaRPr lang="ru-RU" sz="2400" b="1" i="1" dirty="0">
              <a:latin typeface="Georgia" pitchFamily="18" charset="0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42984"/>
            <a:ext cx="5000628" cy="355481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500" b="1" dirty="0">
                <a:ln w="11430"/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СПАСИБО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500" b="1" dirty="0">
                <a:ln w="11430"/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ЗА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500" b="1" dirty="0">
                <a:ln w="11430"/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УРОК!</a:t>
            </a:r>
            <a:endParaRPr lang="ru-RU" sz="7500" b="1" dirty="0">
              <a:ln w="11430"/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286250" y="5357813"/>
            <a:ext cx="4857750" cy="1143000"/>
          </a:xfrm>
        </p:spPr>
        <p:txBody>
          <a:bodyPr/>
          <a:lstStyle/>
          <a:p>
            <a:pPr indent="463550" algn="just">
              <a:lnSpc>
                <a:spcPct val="120000"/>
              </a:lnSpc>
              <a:buFont typeface="Arial" charset="0"/>
              <a:buNone/>
            </a:pPr>
            <a:r>
              <a:rPr lang="ru-RU" sz="13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Преподаватель русского языка и литературы                                                          Тимербаева Н.З.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786313" y="123825"/>
            <a:ext cx="4357687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320675" algn="l"/>
              </a:tabLst>
            </a:pPr>
            <a:r>
              <a:rPr lang="ru-RU" sz="160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Литература:</a:t>
            </a:r>
            <a:endParaRPr lang="ru-RU" sz="1600">
              <a:solidFill>
                <a:schemeClr val="bg1"/>
              </a:solidFill>
              <a:latin typeface="Georgia" pitchFamily="18" charset="0"/>
            </a:endParaRPr>
          </a:p>
          <a:p>
            <a:pPr eaLnBrk="0" hangingPunct="0">
              <a:buFont typeface="Calibri" pitchFamily="34" charset="0"/>
              <a:buAutoNum type="arabicPeriod"/>
              <a:tabLst>
                <a:tab pos="320675" algn="l"/>
              </a:tabLst>
            </a:pPr>
            <a:r>
              <a:rPr lang="ru-RU" sz="160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Русский язык: 10-11 классы:учебник для общеобразовательных учреждени В.Ф.Греков, С. Е. Крючков,  Л. А. Чешко. – 4-е издание. – М.: Просвещение, 2011. – 368 с.</a:t>
            </a:r>
            <a:endParaRPr lang="ru-RU" sz="1600">
              <a:solidFill>
                <a:schemeClr val="bg1"/>
              </a:solidFill>
              <a:latin typeface="Georgia" pitchFamily="18" charset="0"/>
            </a:endParaRPr>
          </a:p>
          <a:p>
            <a:pPr eaLnBrk="0" hangingPunct="0">
              <a:buFont typeface="Calibri" pitchFamily="34" charset="0"/>
              <a:buAutoNum type="arabicPeriod"/>
              <a:tabLst>
                <a:tab pos="320675" algn="l"/>
              </a:tabLst>
            </a:pPr>
            <a:r>
              <a:rPr lang="ru-RU" sz="160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Русский язык: учебник для студентов учреждений сред. проф. образования под редакцией Н.А.Герасименко М., «Академия», 2012. -496 с.</a:t>
            </a:r>
          </a:p>
          <a:p>
            <a:pPr eaLnBrk="0" hangingPunct="0">
              <a:buFont typeface="Calibri" pitchFamily="34" charset="0"/>
              <a:buAutoNum type="arabicPeriod"/>
              <a:tabLst>
                <a:tab pos="320675" algn="l"/>
              </a:tabLst>
            </a:pPr>
            <a:r>
              <a:rPr lang="ru-RU" sz="160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Русский язык и культура речи: учебник для студ. Сред. Проф.учеб.заведений/Е.С.Антонова, Т.М.Воителева.-М. «Академия», 2009. -320 с.</a:t>
            </a:r>
          </a:p>
          <a:p>
            <a:pPr eaLnBrk="0" hangingPunct="0">
              <a:buFont typeface="Calibri" pitchFamily="34" charset="0"/>
              <a:buAutoNum type="arabicPeriod"/>
              <a:tabLst>
                <a:tab pos="320675" algn="l"/>
              </a:tabLst>
            </a:pPr>
            <a:r>
              <a:rPr lang="ru-RU" sz="160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С.Л. Островский Как сделать презентацию к уроку. Первое сентября 2010. Фестиваль педагогических идей «Открытый урок».  </a:t>
            </a:r>
            <a:endParaRPr lang="ru-RU" sz="160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1214438" y="142875"/>
            <a:ext cx="7929562" cy="714375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Вопросы домашнего задания </a:t>
            </a:r>
            <a:endParaRPr lang="ru-RU" sz="2800" i="1" smtClean="0">
              <a:solidFill>
                <a:srgbClr val="002060"/>
              </a:solidFill>
              <a:latin typeface="Franklin Gothic Heavy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1214438" y="785813"/>
            <a:ext cx="7643812" cy="550068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>
                <a:latin typeface="+mj-lt"/>
              </a:rPr>
              <a:t>На какие группы делятся сложные предложения?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>
                <a:latin typeface="+mj-lt"/>
              </a:rPr>
              <a:t>Какие предложения являются сложносочиненными?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>
                <a:latin typeface="+mj-lt"/>
              </a:rPr>
              <a:t>Какие предложения являются сложноподчиненными?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>
                <a:latin typeface="+mj-lt"/>
              </a:rPr>
              <a:t>Назовите основные группы сложноподчиненных предложений с несколькими придаточными.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>
                <a:latin typeface="+mj-lt"/>
              </a:rPr>
              <a:t>Каковы правила постановки знаков препинания в сложносочиненном и сложноподчиненном предложениях?</a:t>
            </a:r>
            <a:endParaRPr lang="ru-RU" i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4"/>
          <p:cNvSpPr>
            <a:spLocks noGrp="1"/>
          </p:cNvSpPr>
          <p:nvPr>
            <p:ph type="title"/>
          </p:nvPr>
        </p:nvSpPr>
        <p:spPr>
          <a:xfrm>
            <a:off x="1000125" y="274638"/>
            <a:ext cx="7686675" cy="1143000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Основные виды сложных предложений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000100" y="1285860"/>
          <a:ext cx="7686700" cy="4840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428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2060"/>
                </a:solidFill>
                <a:latin typeface="Franklin Gothic Heavy" pitchFamily="34" charset="0"/>
              </a:rPr>
              <a:t>Карточка № 1</a:t>
            </a:r>
            <a:endParaRPr lang="ru-RU" sz="2800" dirty="0">
              <a:solidFill>
                <a:srgbClr val="002060"/>
              </a:solidFill>
              <a:latin typeface="Franklin Gothic Heavy" pitchFamily="34" charset="0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715375" cy="4643437"/>
          </a:xfrm>
          <a:solidFill>
            <a:schemeClr val="bg1"/>
          </a:solidFill>
        </p:spPr>
        <p:txBody>
          <a:bodyPr/>
          <a:lstStyle/>
          <a:p>
            <a:pPr marL="93663" indent="449263" algn="just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1) Родиной мы называем Россию, 2) но на её просторах есть место, 3) где мы родились и живем.  4) Это наша малая Родина – город Мамадыш,  Мамадышский район. 5) История его очень богата, 6) так как корни уходят вглубь веков.  7)Много уже раскрыто, 8) но много ещё предстоит нам раскрыть.  9) По-моему, каждый  должен знать историю своего края: 10)  не зная прошлого,11)невозможно понять подлинный смысл настоящего и цели будущего.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12) Я с гордостью могу сказать, 13) что живу в таком замечательном городе Мамадыш, 14) каждый камень которого дышит историей.</a:t>
            </a:r>
          </a:p>
          <a:p>
            <a:pPr marL="93663" indent="449263" algn="just">
              <a:buFont typeface="Arial" charset="0"/>
              <a:buNone/>
            </a:pPr>
            <a:endParaRPr lang="ru-RU" sz="2100" b="1" i="1" smtClean="0"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5429264"/>
            <a:ext cx="642910" cy="1214446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vert27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Вопросы: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1214438" y="5500688"/>
            <a:ext cx="750093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r>
              <a:rPr lang="ru-RU" sz="2800" b="1">
                <a:solidFill>
                  <a:srgbClr val="800000"/>
                </a:solidFill>
                <a:latin typeface="Calibri" pitchFamily="34" charset="0"/>
              </a:rPr>
              <a:t>Определите тип предложений в тексте. </a:t>
            </a:r>
          </a:p>
        </p:txBody>
      </p:sp>
      <p:sp>
        <p:nvSpPr>
          <p:cNvPr id="18438" name="Содержимое 2"/>
          <p:cNvSpPr txBox="1">
            <a:spLocks/>
          </p:cNvSpPr>
          <p:nvPr/>
        </p:nvSpPr>
        <p:spPr bwMode="auto">
          <a:xfrm>
            <a:off x="1214438" y="4857750"/>
            <a:ext cx="7500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endParaRPr lang="ru-RU" sz="22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5" y="142875"/>
            <a:ext cx="8858250" cy="6572250"/>
          </a:xfrm>
          <a:prstGeom prst="roundRect">
            <a:avLst>
              <a:gd name="adj" fmla="val 4238"/>
            </a:avLst>
          </a:prstGeom>
          <a:noFill/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428625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Карточка № 1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429625" cy="4286250"/>
          </a:xfrm>
          <a:solidFill>
            <a:schemeClr val="bg1"/>
          </a:solidFill>
        </p:spPr>
        <p:txBody>
          <a:bodyPr/>
          <a:lstStyle/>
          <a:p>
            <a:pPr marL="93663" indent="449263" algn="just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1) Родиной мы называем Россию, 2) но на её просторах есть место, 3) где мы родились и живем.  4) Это наша малая Родина – город Мамадыш,  Мамадышский район. 5) История его очень богата, 6) так как корни уходят вглубь веков.  7)Много уже раскрыто, 8) но много ещё предстоит нам раскрыть.  9) По-моему, каждый  должен знать историю своего края: 10)  не зная прошлого,11)невозможно понять подлинный смысл настоящего и цели будущего.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12) Я с гордостью могу сказать, 13) что живу в таком замечательном городе Мамадыш, 14) каждый камень которого дышит историей.</a:t>
            </a:r>
          </a:p>
          <a:p>
            <a:pPr marL="93663" indent="449263" algn="just">
              <a:buFont typeface="Arial" charset="0"/>
              <a:buNone/>
            </a:pPr>
            <a:endParaRPr lang="ru-RU" sz="2100" b="1" i="1" smtClean="0"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5429264"/>
            <a:ext cx="642910" cy="1214446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vert27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Вопросы: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0485" name="Содержимое 2"/>
          <p:cNvSpPr txBox="1">
            <a:spLocks/>
          </p:cNvSpPr>
          <p:nvPr/>
        </p:nvSpPr>
        <p:spPr bwMode="auto">
          <a:xfrm>
            <a:off x="1214438" y="4857750"/>
            <a:ext cx="7500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endParaRPr lang="ru-RU" sz="22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5" y="142875"/>
            <a:ext cx="8858250" cy="6572250"/>
          </a:xfrm>
          <a:prstGeom prst="roundRect">
            <a:avLst>
              <a:gd name="adj" fmla="val 4238"/>
            </a:avLst>
          </a:prstGeom>
          <a:noFill/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7" name="Содержимое 2"/>
          <p:cNvSpPr txBox="1">
            <a:spLocks/>
          </p:cNvSpPr>
          <p:nvPr/>
        </p:nvSpPr>
        <p:spPr bwMode="auto">
          <a:xfrm>
            <a:off x="1214438" y="5143500"/>
            <a:ext cx="750093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r>
              <a:rPr lang="ru-RU" sz="2400" b="1">
                <a:solidFill>
                  <a:srgbClr val="800000"/>
                </a:solidFill>
                <a:latin typeface="Calibri" pitchFamily="34" charset="0"/>
              </a:rPr>
              <a:t>В предложении 7 пронумерованы все запятые. Какая цифра указывает на запятую, обозначающую сочинительную связь между частями сложного предложения?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57750" y="2286000"/>
            <a:ext cx="500063" cy="428625"/>
          </a:xfrm>
          <a:prstGeom prst="rect">
            <a:avLst/>
          </a:prstGeom>
          <a:solidFill>
            <a:srgbClr val="D20000">
              <a:alpha val="28000"/>
            </a:srgb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428625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Карточка № 1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214313" y="571500"/>
            <a:ext cx="8715375" cy="4857750"/>
          </a:xfrm>
          <a:solidFill>
            <a:schemeClr val="bg1"/>
          </a:solidFill>
        </p:spPr>
        <p:txBody>
          <a:bodyPr/>
          <a:lstStyle/>
          <a:p>
            <a:pPr marL="93663" indent="449263" algn="just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1) Родиной мы называем Россию, 2) но на её просторах есть место, 3) где мы родились и живем.  4) Это наша малая Родина – город Мамадыш,  Мамадышский район. 5) История его очень богата, 6) так как корни уходят вглубь веков.  7)Много уже раскрыто, 8) но много ещё предстоит нам раскрыть.  9) По-моему, каждый  должен знать историю своего края: 10)  не зная прошлого,11)невозможно понять подлинный смысл настоящего и цели будущего.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12) Я с гордостью могу сказать, 13) что живу в таком замечательном городе Мамадыш, 14) каждый камень которого дышит историей.</a:t>
            </a:r>
          </a:p>
          <a:p>
            <a:pPr marL="93663" indent="449263" algn="just">
              <a:buFont typeface="Arial" charset="0"/>
              <a:buNone/>
            </a:pPr>
            <a:endParaRPr lang="ru-RU" sz="2100" b="1" i="1" smtClean="0"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5429264"/>
            <a:ext cx="642910" cy="1214446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vert27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Вопросы: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2533" name="Содержимое 2"/>
          <p:cNvSpPr txBox="1">
            <a:spLocks/>
          </p:cNvSpPr>
          <p:nvPr/>
        </p:nvSpPr>
        <p:spPr bwMode="auto">
          <a:xfrm>
            <a:off x="1214438" y="4857750"/>
            <a:ext cx="7500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endParaRPr lang="ru-RU" sz="22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5" y="142875"/>
            <a:ext cx="8858250" cy="6572250"/>
          </a:xfrm>
          <a:prstGeom prst="roundRect">
            <a:avLst>
              <a:gd name="adj" fmla="val 4238"/>
            </a:avLst>
          </a:prstGeom>
          <a:noFill/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5" name="Содержимое 2"/>
          <p:cNvSpPr txBox="1">
            <a:spLocks/>
          </p:cNvSpPr>
          <p:nvPr/>
        </p:nvSpPr>
        <p:spPr bwMode="auto">
          <a:xfrm>
            <a:off x="1214438" y="5429250"/>
            <a:ext cx="75009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r>
              <a:rPr lang="ru-RU" sz="2400" b="1">
                <a:solidFill>
                  <a:srgbClr val="800000"/>
                </a:solidFill>
                <a:latin typeface="Calibri" pitchFamily="34" charset="0"/>
              </a:rPr>
              <a:t>Какая цифра в предложении  12 указывает на запятую между частями сложноподчинённого предложения?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14750" y="3643313"/>
            <a:ext cx="428625" cy="285750"/>
          </a:xfrm>
          <a:prstGeom prst="rect">
            <a:avLst/>
          </a:prstGeom>
          <a:solidFill>
            <a:srgbClr val="D20000">
              <a:alpha val="28000"/>
            </a:srgbClr>
          </a:solidFill>
          <a:ln w="31750">
            <a:solidFill>
              <a:srgbClr val="D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86125" y="4000500"/>
            <a:ext cx="428625" cy="285750"/>
          </a:xfrm>
          <a:prstGeom prst="rect">
            <a:avLst/>
          </a:prstGeom>
          <a:solidFill>
            <a:srgbClr val="D20000">
              <a:alpha val="28000"/>
            </a:srgbClr>
          </a:solidFill>
          <a:ln w="31750">
            <a:solidFill>
              <a:srgbClr val="D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428625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Карточка № 1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214313" y="571500"/>
            <a:ext cx="8715375" cy="4857750"/>
          </a:xfrm>
          <a:solidFill>
            <a:schemeClr val="bg1"/>
          </a:solidFill>
        </p:spPr>
        <p:txBody>
          <a:bodyPr/>
          <a:lstStyle/>
          <a:p>
            <a:pPr marL="93663" indent="449263" algn="just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1) Родиной мы называем Россию, 2) но на её просторах есть место, 3) где мы родились и живем.  4) Это наша малая Родина – город Мамадыш,  Мамадышский район. 5) История его очень богата, 6) так как корни уходят вглубь веков.  7)Много уже раскрыто, 8) но много ещё предстоит нам раскрыть.  9) По-моему, каждый  должен знать историю своего края: 10)  не зная прошлого,11)невозможно понять подлинный смысл настоящего и цели будущего.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12) Я с гордостью могу сказать, 13) что живу в таком замечательном городе Мамадыш, 14) каждый камень которого дышит историей.</a:t>
            </a:r>
          </a:p>
          <a:p>
            <a:pPr marL="93663" indent="449263" algn="just">
              <a:buFont typeface="Arial" charset="0"/>
              <a:buNone/>
            </a:pPr>
            <a:endParaRPr lang="ru-RU" sz="2100" b="1" i="1" smtClean="0"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5429264"/>
            <a:ext cx="642910" cy="1214446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vert27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Вопросы: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4581" name="Содержимое 2"/>
          <p:cNvSpPr txBox="1">
            <a:spLocks/>
          </p:cNvSpPr>
          <p:nvPr/>
        </p:nvSpPr>
        <p:spPr bwMode="auto">
          <a:xfrm>
            <a:off x="1214438" y="4857750"/>
            <a:ext cx="7500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endParaRPr lang="ru-RU" sz="22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5" y="142875"/>
            <a:ext cx="8858250" cy="6572250"/>
          </a:xfrm>
          <a:prstGeom prst="roundRect">
            <a:avLst>
              <a:gd name="adj" fmla="val 4238"/>
            </a:avLst>
          </a:prstGeom>
          <a:noFill/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83" name="Содержимое 2"/>
          <p:cNvSpPr txBox="1">
            <a:spLocks/>
          </p:cNvSpPr>
          <p:nvPr/>
        </p:nvSpPr>
        <p:spPr bwMode="auto">
          <a:xfrm>
            <a:off x="1214438" y="5429250"/>
            <a:ext cx="750093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spcBef>
                <a:spcPct val="20000"/>
              </a:spcBef>
              <a:buFont typeface="Arial" charset="0"/>
              <a:buChar char="•"/>
            </a:pPr>
            <a:r>
              <a:rPr lang="ru-RU" sz="2400" b="1">
                <a:solidFill>
                  <a:srgbClr val="990000"/>
                </a:solidFill>
                <a:latin typeface="Calibri" pitchFamily="34" charset="0"/>
              </a:rPr>
              <a:t>Найдите слово, правописание приставки в котором зависит от глухости/звонкости звука, обозначаемого следующей после приставки буквой.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57563" y="2143125"/>
            <a:ext cx="1428750" cy="357188"/>
          </a:xfrm>
          <a:prstGeom prst="rect">
            <a:avLst/>
          </a:prstGeom>
          <a:solidFill>
            <a:srgbClr val="D20000">
              <a:alpha val="28000"/>
            </a:srgb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428625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Franklin Gothic Heavy" pitchFamily="34" charset="0"/>
              </a:rPr>
              <a:t>Карточка № 1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214313" y="571500"/>
            <a:ext cx="8715375" cy="4857750"/>
          </a:xfrm>
          <a:solidFill>
            <a:schemeClr val="bg1"/>
          </a:solidFill>
        </p:spPr>
        <p:txBody>
          <a:bodyPr/>
          <a:lstStyle/>
          <a:p>
            <a:pPr marL="93663" indent="449263" algn="just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1) Родиной мы называем Россию, 2) но на её просторах есть место, 3) где мы родились и живем.  4) Это наша малая Родина – город Мамадыш,  Мамадышский район. 5) История его очень богата, 6) так как корни уходят вглубь веков.  7)Много уже раскрыто, 8) но много ещё предстоит нам раскрыть.  9) По-моему, каждый  должен знать историю своего края: 10)  не зная прошлого,11)невозможно понять подлинный смысл настоящего и цели будущего.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12) Я с гордостью могу сказать, 13) что живу в таком замечательном городе Мамадыш, 14) каждый камень которого дышит историей.</a:t>
            </a:r>
          </a:p>
          <a:p>
            <a:pPr marL="93663" indent="449263" algn="just">
              <a:buFont typeface="Arial" charset="0"/>
              <a:buNone/>
            </a:pPr>
            <a:endParaRPr lang="ru-RU" sz="2100" b="1" i="1" smtClean="0"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5214950"/>
            <a:ext cx="642910" cy="1357322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 vert="vert27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Вопросы: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6629" name="Содержимое 2"/>
          <p:cNvSpPr txBox="1">
            <a:spLocks/>
          </p:cNvSpPr>
          <p:nvPr/>
        </p:nvSpPr>
        <p:spPr bwMode="auto">
          <a:xfrm>
            <a:off x="1214438" y="4857750"/>
            <a:ext cx="7500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buFont typeface="Arial" charset="0"/>
              <a:buChar char="•"/>
              <a:tabLst>
                <a:tab pos="177800" algn="l"/>
              </a:tabLst>
            </a:pPr>
            <a:endParaRPr lang="ru-RU" sz="22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5" y="142875"/>
            <a:ext cx="8858250" cy="6572250"/>
          </a:xfrm>
          <a:prstGeom prst="roundRect">
            <a:avLst>
              <a:gd name="adj" fmla="val 4238"/>
            </a:avLst>
          </a:prstGeom>
          <a:noFill/>
          <a:ln w="889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31" name="Содержимое 2"/>
          <p:cNvSpPr txBox="1">
            <a:spLocks/>
          </p:cNvSpPr>
          <p:nvPr/>
        </p:nvSpPr>
        <p:spPr bwMode="auto">
          <a:xfrm>
            <a:off x="1214438" y="5072063"/>
            <a:ext cx="750093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 algn="just">
              <a:spcBef>
                <a:spcPct val="20000"/>
              </a:spcBef>
              <a:buFont typeface="Arial" charset="0"/>
              <a:buChar char="•"/>
            </a:pPr>
            <a:r>
              <a:rPr lang="ru-RU" sz="2400" b="1">
                <a:solidFill>
                  <a:srgbClr val="800000"/>
                </a:solidFill>
                <a:latin typeface="Calibri" pitchFamily="34" charset="0"/>
              </a:rPr>
              <a:t>Найдите слово, правописание которого определяется  правилом: «Слитно пишутся наречия,  образованные соединением предлога и существительного».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786688" y="1785938"/>
            <a:ext cx="1071562" cy="357187"/>
          </a:xfrm>
          <a:prstGeom prst="rect">
            <a:avLst/>
          </a:prstGeom>
          <a:solidFill>
            <a:srgbClr val="D20000">
              <a:alpha val="28000"/>
            </a:srgbClr>
          </a:solidFill>
          <a:ln w="31750">
            <a:solidFill>
              <a:srgbClr val="D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1082</TotalTime>
  <Words>1476</Words>
  <Application>Microsoft Office PowerPoint</Application>
  <PresentationFormat>Экран (4:3)</PresentationFormat>
  <Paragraphs>113</Paragraphs>
  <Slides>22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Calibri</vt:lpstr>
      <vt:lpstr>Arial</vt:lpstr>
      <vt:lpstr>Georgia</vt:lpstr>
      <vt:lpstr>Franklin Gothic Heavy</vt:lpstr>
      <vt:lpstr>Times New Roman</vt:lpstr>
      <vt:lpstr>Bookman Old Style</vt:lpstr>
      <vt:lpstr>Book Antiqua</vt:lpstr>
      <vt:lpstr>Wingdings</vt:lpstr>
      <vt:lpstr>Тема Office</vt:lpstr>
      <vt:lpstr>Слайд 1</vt:lpstr>
      <vt:lpstr>Открытая задача</vt:lpstr>
      <vt:lpstr>Вопросы домашнего задания </vt:lpstr>
      <vt:lpstr>Основные виды сложных предложений</vt:lpstr>
      <vt:lpstr>Карточка № 1</vt:lpstr>
      <vt:lpstr>Карточка № 1</vt:lpstr>
      <vt:lpstr>Карточка № 1</vt:lpstr>
      <vt:lpstr>Карточка № 1</vt:lpstr>
      <vt:lpstr>Карточка № 1</vt:lpstr>
      <vt:lpstr>Карточка № 1</vt:lpstr>
      <vt:lpstr>Карточка № 1</vt:lpstr>
      <vt:lpstr>Карточка № 1</vt:lpstr>
      <vt:lpstr>Карточка № 1</vt:lpstr>
      <vt:lpstr>Карточка № 1</vt:lpstr>
      <vt:lpstr>Алгоритм работы</vt:lpstr>
      <vt:lpstr>Синтаксическая пятиминутка</vt:lpstr>
      <vt:lpstr>Синтаксическая пятиминутка</vt:lpstr>
      <vt:lpstr>Карточка № 3</vt:lpstr>
      <vt:lpstr>Карточка № 3</vt:lpstr>
      <vt:lpstr>Рефлексивно-оценочный этап </vt:lpstr>
      <vt:lpstr>Домашнее задание</vt:lpstr>
      <vt:lpstr>Слайд 22</vt:lpstr>
    </vt:vector>
  </TitlesOfParts>
  <Company>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134</cp:revision>
  <dcterms:created xsi:type="dcterms:W3CDTF">2010-02-14T20:37:07Z</dcterms:created>
  <dcterms:modified xsi:type="dcterms:W3CDTF">2015-02-08T16:38:07Z</dcterms:modified>
</cp:coreProperties>
</file>