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60" r:id="rId3"/>
    <p:sldId id="261" r:id="rId4"/>
    <p:sldId id="262" r:id="rId5"/>
    <p:sldId id="268" r:id="rId6"/>
    <p:sldId id="269" r:id="rId7"/>
    <p:sldId id="282" r:id="rId8"/>
    <p:sldId id="270" r:id="rId9"/>
    <p:sldId id="265" r:id="rId10"/>
    <p:sldId id="266" r:id="rId11"/>
    <p:sldId id="271" r:id="rId12"/>
    <p:sldId id="272" r:id="rId13"/>
    <p:sldId id="281" r:id="rId14"/>
    <p:sldId id="267" r:id="rId15"/>
    <p:sldId id="284" r:id="rId16"/>
    <p:sldId id="283" r:id="rId17"/>
    <p:sldId id="285" r:id="rId1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4C82"/>
    <a:srgbClr val="22518A"/>
    <a:srgbClr val="E0FAFE"/>
    <a:srgbClr val="CCEC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CFF0A-5DE9-498C-B977-C9D384917A8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D3A7A-1191-4C01-8CAE-7E49445E0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043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DD870C1-191E-4ECD-B986-5465F65A7BFF}" type="slidenum">
              <a:rPr lang="ru-RU" altLang="ru-RU" smtClean="0"/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D3A7A-1191-4C01-8CAE-7E49445E082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401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0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315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67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5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836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98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427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043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663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228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541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9B9B6-5D9D-4270-9365-FA6B0DCC1E43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72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11"/>
          <p:cNvSpPr>
            <a:spLocks noChangeArrowheads="1" noChangeShapeType="1" noTextEdit="1"/>
          </p:cNvSpPr>
          <p:nvPr/>
        </p:nvSpPr>
        <p:spPr bwMode="auto">
          <a:xfrm>
            <a:off x="1219200" y="2133600"/>
            <a:ext cx="7543800" cy="3929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000066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2052" name="Group 12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2056" name="Picture 13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7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2053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06266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Заголовок 1"/>
          <p:cNvSpPr>
            <a:spLocks noGrp="1"/>
          </p:cNvSpPr>
          <p:nvPr>
            <p:ph type="title"/>
          </p:nvPr>
        </p:nvSpPr>
        <p:spPr>
          <a:xfrm>
            <a:off x="533400" y="2060848"/>
            <a:ext cx="8229600" cy="199834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Особенности проведения в 2014-2015 учебном году государственной итоговой аттестации по образовательным программам основного общего образования в форме основного государственного экзамена</a:t>
            </a:r>
            <a:endParaRPr lang="ru-RU" alt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5" name="Прямоугольник 1"/>
          <p:cNvSpPr>
            <a:spLocks noChangeArrowheads="1"/>
          </p:cNvSpPr>
          <p:nvPr/>
        </p:nvSpPr>
        <p:spPr bwMode="auto">
          <a:xfrm>
            <a:off x="4267200" y="4578350"/>
            <a:ext cx="4648200" cy="1526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endParaRPr lang="ru-RU" altLang="ru-RU" sz="1800" b="1" dirty="0">
              <a:solidFill>
                <a:srgbClr val="000066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r>
              <a:rPr lang="ru-RU" altLang="ru-RU" sz="1800" b="1" dirty="0">
                <a:solidFill>
                  <a:srgbClr val="000066"/>
                </a:solidFill>
              </a:rPr>
              <a:t>                                  </a:t>
            </a:r>
            <a:r>
              <a:rPr lang="ru-RU" altLang="ru-RU" sz="1800" b="1" dirty="0" smtClean="0">
                <a:solidFill>
                  <a:srgbClr val="000066"/>
                </a:solidFill>
              </a:rPr>
              <a:t>         Салахова М.Х.,  </a:t>
            </a:r>
            <a:endParaRPr lang="ru-RU" altLang="ru-RU" sz="1800" b="1" dirty="0">
              <a:solidFill>
                <a:srgbClr val="000066"/>
              </a:solidFill>
            </a:endParaRPr>
          </a:p>
          <a:p>
            <a:pPr algn="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0066"/>
                </a:solidFill>
              </a:rPr>
              <a:t>ведущий консультант отдела общего образования и итоговой аттестации</a:t>
            </a:r>
            <a:endParaRPr lang="ru-RU" altLang="ru-RU" sz="1800" b="1" dirty="0">
              <a:solidFill>
                <a:srgbClr val="000066"/>
              </a:solidFill>
            </a:endParaRPr>
          </a:p>
          <a:p>
            <a:pPr algn="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endParaRPr lang="ru-RU" altLang="ru-RU" sz="20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87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483768" y="378767"/>
            <a:ext cx="5183982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Изменения в КИМ </a:t>
            </a: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ОГЭ  2015 </a:t>
            </a: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г.</a:t>
            </a:r>
            <a:endParaRPr lang="ru-RU" sz="24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327597"/>
              </p:ext>
            </p:extLst>
          </p:nvPr>
        </p:nvGraphicFramePr>
        <p:xfrm>
          <a:off x="1403648" y="1052736"/>
          <a:ext cx="6714864" cy="49175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2296"/>
                <a:gridCol w="2880320"/>
                <a:gridCol w="2232248"/>
              </a:tblGrid>
              <a:tr h="14234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Русский язык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Принципиальных </a:t>
                      </a:r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изменений </a:t>
                      </a: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нет. Кол-во заданий </a:t>
                      </a:r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уменьшено с </a:t>
                      </a: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до 15.  Добавлены два альтернативных задания 15.2 и 15.3 (сочинение рассуждение)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Задания КИМ представлены в режиме сквозной нумерации без буквенных обозначений А, В, С.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528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История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Принципиальных изменений </a:t>
                      </a:r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нет.</a:t>
                      </a:r>
                      <a:endParaRPr lang="ru-RU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204C8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Периодизация разделов работы приведена в соответствие с Историко-культурным стандартом </a:t>
                      </a:r>
                      <a:endParaRPr lang="ru-RU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Иностранные языки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Содержательных изменений нет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Обществознание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Физика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7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Химия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Биология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7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Математика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Изменена форма записи некоторых заданий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География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Литература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Изменений нет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831159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425697"/>
              </p:ext>
            </p:extLst>
          </p:nvPr>
        </p:nvGraphicFramePr>
        <p:xfrm>
          <a:off x="827585" y="985549"/>
          <a:ext cx="7776864" cy="46624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44616"/>
                <a:gridCol w="2232248"/>
              </a:tblGrid>
              <a:tr h="382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Категория информации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Срок внесения сведений в РИС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37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Сведения о членах ГЭК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15.02.2015</a:t>
                      </a:r>
                      <a:endParaRPr lang="ru-RU" sz="14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37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Сведения об ОИВ, РЦОИ, МОУО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, ОО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15.02.2015</a:t>
                      </a:r>
                      <a:endParaRPr lang="ru-RU" sz="14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8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Сведения о ППЭ, включая информацию об аудиторном фонде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15.02.2015</a:t>
                      </a:r>
                      <a:endParaRPr lang="ru-RU" sz="14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502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Отнесение участников ГИА к категории лиц, обучающихся по образовательным программам основного общего образования, изучавших родной язык из числа языков народов Российской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Федерации и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и литературу народов России на родном языке из числа языков народов Российской Федерации и выбравших экзамен по родному языку из числа языков народов Российской Федерации для прохождения государственной итоговой аттестации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15.02.2015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22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Сведения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об участниках ГИА всех категорий с указанием перечня общеобразовательных предметов, выбранных для сдачи ГИА, сведения о форме ГИА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10.03.2014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8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Отнесение участника ГИА к категории лиц с ограниченными возможностями здоровья, детей-инвалидов, инвалидов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в течение 2 дней со дня получения сведений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41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Сведения о работниках ППЭ (руководители, организаторы, ассистенты, общественные наблюдатели)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2060"/>
                          </a:solidFill>
                          <a:effectLst/>
                        </a:rPr>
                        <a:t>28.03.2015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249" marR="132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333892" y="264467"/>
            <a:ext cx="5183982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График внесения сведений в РИС </a:t>
            </a:r>
            <a:endParaRPr lang="ru-RU" sz="2400" b="1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56757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17717" y="1598287"/>
            <a:ext cx="8077792" cy="34778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В целях информирования граждан о порядке проведения ГИА </a:t>
            </a:r>
            <a:r>
              <a:rPr lang="ru-RU" sz="2000" dirty="0" smtClean="0">
                <a:solidFill>
                  <a:srgbClr val="22518A"/>
                </a:solidFill>
                <a:latin typeface="Arial" panose="020B0604020202020204" pitchFamily="34" charset="0"/>
              </a:rPr>
              <a:t>на сайтах образовательных 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организаций </a:t>
            </a:r>
            <a:r>
              <a:rPr lang="ru-RU" sz="2000" dirty="0" smtClean="0">
                <a:solidFill>
                  <a:srgbClr val="22518A"/>
                </a:solidFill>
                <a:latin typeface="Arial" panose="020B0604020202020204" pitchFamily="34" charset="0"/>
              </a:rPr>
              <a:t>публикуется 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следующая информация: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о сроках и местах подачи заявлений на прохождение ГИА по учебным предметам, не включенным в список обязательных</a:t>
            </a:r>
            <a:r>
              <a:rPr lang="ru-RU" sz="2000" dirty="0" smtClean="0">
                <a:solidFill>
                  <a:srgbClr val="22518A"/>
                </a:solidFill>
                <a:latin typeface="Arial" panose="020B0604020202020204" pitchFamily="34" charset="0"/>
              </a:rPr>
              <a:t>,                  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–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до 31 декабря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о сроках проведения ГИА –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до 1 апреля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о сроках, местах и порядке подачи и рассмотрения апелляций –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до 20 апреля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о сроках, местах и порядке информирования </a:t>
            </a:r>
            <a:r>
              <a:rPr lang="ru-RU" sz="2000" dirty="0" smtClean="0">
                <a:solidFill>
                  <a:srgbClr val="22518A"/>
                </a:solidFill>
                <a:latin typeface="Arial" panose="020B0604020202020204" pitchFamily="34" charset="0"/>
              </a:rPr>
              <a:t>о результатах 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ГИА –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до 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</a:rPr>
              <a:t>20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апреля</a:t>
            </a:r>
            <a:r>
              <a:rPr lang="ru-RU" sz="2000" dirty="0">
                <a:solidFill>
                  <a:srgbClr val="22518A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86283" y="495300"/>
            <a:ext cx="5183982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Информирование участников образовательного процесса</a:t>
            </a:r>
            <a:endPara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175327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grpSp>
        <p:nvGrpSpPr>
          <p:cNvPr id="22" name="Group 4"/>
          <p:cNvGrpSpPr>
            <a:grpSpLocks/>
          </p:cNvGrpSpPr>
          <p:nvPr/>
        </p:nvGrpSpPr>
        <p:grpSpPr bwMode="auto">
          <a:xfrm>
            <a:off x="381000" y="457200"/>
            <a:ext cx="2133600" cy="1328738"/>
            <a:chOff x="144" y="192"/>
            <a:chExt cx="1344" cy="837"/>
          </a:xfrm>
        </p:grpSpPr>
        <p:pic>
          <p:nvPicPr>
            <p:cNvPr id="23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95412" y="188658"/>
            <a:ext cx="7488238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Ожидаемые изменения </a:t>
            </a: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в нормативных правовых актах </a:t>
            </a: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по ГИА-9</a:t>
            </a:r>
            <a:endParaRPr lang="ru-RU" sz="24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40808" y="3573017"/>
            <a:ext cx="6828250" cy="720080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Определение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места для личных вещей участников ГИА в здании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(комплексе зданий), где расположен ППЭ</a:t>
            </a:r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03648" y="5373216"/>
            <a:ext cx="6865410" cy="792088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В день проведения экзаменов в ППЭ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по согласованию с территориальными подразделениями МВД России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присутствуют </a:t>
            </a:r>
            <a:r>
              <a:rPr lang="ru-RU" sz="1400" dirty="0">
                <a:solidFill>
                  <a:srgbClr val="2E3192"/>
                </a:solidFill>
                <a:latin typeface="Cambria" panose="02040503050406030204" pitchFamily="18" charset="0"/>
              </a:rPr>
              <a:t>сотрудники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полиции и сотрудники ЧОП</a:t>
            </a:r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85294" y="1116643"/>
            <a:ext cx="6828250" cy="584165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Изменение перечня предметов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, указанных в заявлении на сдачу экзаменов,         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за </a:t>
            </a:r>
            <a:r>
              <a:rPr lang="ru-RU" sz="1400" b="1" dirty="0">
                <a:solidFill>
                  <a:srgbClr val="2E3192"/>
                </a:solidFill>
                <a:latin typeface="Cambria" panose="02040503050406030204" pitchFamily="18" charset="0"/>
              </a:rPr>
              <a:t>2 недели </a:t>
            </a:r>
            <a:r>
              <a:rPr lang="ru-RU" sz="1400" dirty="0">
                <a:solidFill>
                  <a:srgbClr val="2E3192"/>
                </a:solidFill>
                <a:latin typeface="Cambria" panose="02040503050406030204" pitchFamily="18" charset="0"/>
              </a:rPr>
              <a:t>до начала соответствующих экзаменов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440808" y="4509120"/>
            <a:ext cx="6828250" cy="612068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Незамедлительное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внесение данных в РИС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по завершении обработки экзаменационных работ</a:t>
            </a:r>
            <a:endParaRPr lang="ru-RU" sz="1400" b="1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21417" y="2823819"/>
            <a:ext cx="6847641" cy="605181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Закрепление возможности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записи устных ответов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лиц с ОВЗ, не имеющих возможности сдавать письменно ГВЭ</a:t>
            </a:r>
            <a:endParaRPr lang="ru-RU" sz="1400" b="1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1844824"/>
            <a:ext cx="6828250" cy="828092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Для обучающихся, имеющих медицинские основания для обучения на дому и соответствующие  рекомендации психолого-медико-педагогической комиссии,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экзамен организуется на дому</a:t>
            </a:r>
            <a:endParaRPr lang="ru-RU" sz="1400" b="1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97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6088" y="280735"/>
            <a:ext cx="7488238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Изменения </a:t>
            </a: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в нормативных правовых </a:t>
            </a: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актах                     (с 2016 года)</a:t>
            </a:r>
            <a:endParaRPr lang="ru-RU" sz="24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2934" y="1196752"/>
            <a:ext cx="7464542" cy="48013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22518A"/>
                </a:solidFill>
              </a:rPr>
              <a:t>     1.   ГИА </a:t>
            </a:r>
            <a:r>
              <a:rPr lang="ru-RU" dirty="0">
                <a:solidFill>
                  <a:srgbClr val="22518A"/>
                </a:solidFill>
              </a:rPr>
              <a:t>для обучающихся, планирующих после освоения образовательных программ основного общего образования </a:t>
            </a:r>
            <a:r>
              <a:rPr lang="ru-RU" b="1" dirty="0">
                <a:solidFill>
                  <a:srgbClr val="22518A"/>
                </a:solidFill>
              </a:rPr>
              <a:t>продолжить обучение в профессиональной образовательной организации</a:t>
            </a:r>
            <a:r>
              <a:rPr lang="ru-RU" dirty="0">
                <a:solidFill>
                  <a:srgbClr val="22518A"/>
                </a:solidFill>
              </a:rPr>
              <a:t>, включает в себя </a:t>
            </a:r>
            <a:r>
              <a:rPr lang="ru-RU" b="1" dirty="0">
                <a:solidFill>
                  <a:srgbClr val="FF0000"/>
                </a:solidFill>
              </a:rPr>
              <a:t>обязательные экзамены по русскому языку и математике</a:t>
            </a:r>
            <a:r>
              <a:rPr lang="ru-RU" b="1" dirty="0">
                <a:solidFill>
                  <a:srgbClr val="22518A"/>
                </a:solidFill>
              </a:rPr>
              <a:t>. </a:t>
            </a:r>
          </a:p>
          <a:p>
            <a:pPr algn="just"/>
            <a:r>
              <a:rPr lang="ru-RU" dirty="0" smtClean="0">
                <a:solidFill>
                  <a:srgbClr val="22518A"/>
                </a:solidFill>
              </a:rPr>
              <a:t>       ГИА </a:t>
            </a:r>
            <a:r>
              <a:rPr lang="ru-RU" dirty="0">
                <a:solidFill>
                  <a:srgbClr val="22518A"/>
                </a:solidFill>
              </a:rPr>
              <a:t>для обучающихся, планирующих после освоения образовательных программ основного общего образования </a:t>
            </a:r>
            <a:r>
              <a:rPr lang="ru-RU" b="1" dirty="0">
                <a:solidFill>
                  <a:srgbClr val="22518A"/>
                </a:solidFill>
              </a:rPr>
              <a:t>продолжить обучение в общеобразовательной организации</a:t>
            </a:r>
            <a:r>
              <a:rPr lang="ru-RU" dirty="0">
                <a:solidFill>
                  <a:srgbClr val="22518A"/>
                </a:solidFill>
              </a:rPr>
              <a:t>, реализующей образовательные программы среднего общего образования, включает в себя </a:t>
            </a:r>
            <a:r>
              <a:rPr lang="ru-RU" b="1" dirty="0">
                <a:solidFill>
                  <a:srgbClr val="FF0000"/>
                </a:solidFill>
              </a:rPr>
              <a:t>обязательные экзамены по русскому языку и математике, а также экзамены по двум учебным предметам из числа учебных предметов: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22518A"/>
                </a:solidFill>
              </a:rPr>
              <a:t>физика, химия, биология, литература, география, история, обществознание, иностранные </a:t>
            </a:r>
            <a:r>
              <a:rPr lang="ru-RU" dirty="0" smtClean="0">
                <a:solidFill>
                  <a:srgbClr val="22518A"/>
                </a:solidFill>
              </a:rPr>
              <a:t>языки, </a:t>
            </a:r>
            <a:r>
              <a:rPr lang="ru-RU" dirty="0">
                <a:solidFill>
                  <a:srgbClr val="22518A"/>
                </a:solidFill>
              </a:rPr>
              <a:t>информатика и информационно-коммуникационные технологии (ИКТ), </a:t>
            </a:r>
            <a:r>
              <a:rPr lang="ru-RU" dirty="0" smtClean="0">
                <a:solidFill>
                  <a:srgbClr val="22518A"/>
                </a:solidFill>
              </a:rPr>
              <a:t>родной </a:t>
            </a:r>
            <a:r>
              <a:rPr lang="ru-RU" dirty="0">
                <a:solidFill>
                  <a:srgbClr val="22518A"/>
                </a:solidFill>
              </a:rPr>
              <a:t>язык и родная </a:t>
            </a:r>
            <a:r>
              <a:rPr lang="ru-RU" dirty="0" smtClean="0">
                <a:solidFill>
                  <a:srgbClr val="22518A"/>
                </a:solidFill>
              </a:rPr>
              <a:t>литература.</a:t>
            </a:r>
            <a:endParaRPr lang="ru-RU" dirty="0">
              <a:solidFill>
                <a:srgbClr val="22518A"/>
              </a:solidFill>
            </a:endParaRPr>
          </a:p>
          <a:p>
            <a:pPr algn="just"/>
            <a:r>
              <a:rPr lang="ru-RU" dirty="0" smtClean="0">
                <a:solidFill>
                  <a:srgbClr val="22518A"/>
                </a:solidFill>
              </a:rPr>
              <a:t>       Субъектам </a:t>
            </a:r>
            <a:r>
              <a:rPr lang="ru-RU" dirty="0">
                <a:solidFill>
                  <a:srgbClr val="22518A"/>
                </a:solidFill>
              </a:rPr>
              <a:t>Российской Федерации предоставляется право устанавливать для всех обучающихся дополнительный обязательный региональный экзамен из числа вышеперечисленных учебных </a:t>
            </a:r>
            <a:r>
              <a:rPr lang="ru-RU" dirty="0" smtClean="0">
                <a:solidFill>
                  <a:srgbClr val="22518A"/>
                </a:solidFill>
              </a:rPr>
              <a:t>предметов</a:t>
            </a:r>
            <a:r>
              <a:rPr lang="ru-RU" dirty="0">
                <a:solidFill>
                  <a:srgbClr val="22518A"/>
                </a:solidFill>
              </a:rPr>
              <a:t>.</a:t>
            </a:r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094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 smtClean="0"/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458846" y="155869"/>
            <a:ext cx="7488238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                   Расписание ГИА-9                                    </a:t>
            </a:r>
            <a:r>
              <a:rPr lang="ru-RU" b="1" dirty="0" smtClean="0">
                <a:solidFill>
                  <a:srgbClr val="22518A"/>
                </a:solidFill>
                <a:latin typeface="Cambria" pitchFamily="18" charset="0"/>
              </a:rPr>
              <a:t>(проект)</a:t>
            </a:r>
            <a:endParaRPr lang="ru-RU" b="1" dirty="0">
              <a:solidFill>
                <a:srgbClr val="22518A"/>
              </a:solidFill>
              <a:latin typeface="Cambr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76376" y="764704"/>
            <a:ext cx="6763929" cy="1433711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just">
              <a:defRPr/>
            </a:pPr>
            <a:r>
              <a:rPr lang="ru-RU" sz="1400" b="1" u="sng" dirty="0" smtClean="0">
                <a:solidFill>
                  <a:srgbClr val="2E3192"/>
                </a:solidFill>
                <a:latin typeface="Cambria" pitchFamily="18" charset="0"/>
              </a:rPr>
              <a:t>Досрочный период – апрель 2015 года</a:t>
            </a:r>
            <a:endParaRPr lang="ru-RU" sz="1400" b="1" u="sng" dirty="0">
              <a:solidFill>
                <a:srgbClr val="2E3192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20.04.2015 – математика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22.04.2015 – обществознание, </a:t>
            </a: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химия, литература, информатика и </a:t>
            </a: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ИКТ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24.04.2015 – русский язык</a:t>
            </a:r>
            <a:endParaRPr lang="ru-RU" sz="1400" dirty="0">
              <a:solidFill>
                <a:srgbClr val="2E3192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27.04.2015 </a:t>
            </a: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– география, </a:t>
            </a: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история, биология, иностранные языки,  физика</a:t>
            </a:r>
            <a:endParaRPr lang="ru-RU" sz="1400" dirty="0" smtClean="0">
              <a:solidFill>
                <a:srgbClr val="2E3192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29.04.2015 – 07.05.2015 - резервы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58846" y="2348879"/>
            <a:ext cx="6763929" cy="1325359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just">
              <a:defRPr/>
            </a:pPr>
            <a:endParaRPr lang="ru-RU" sz="1400" b="1" u="sng" dirty="0" smtClean="0">
              <a:solidFill>
                <a:srgbClr val="2E3192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ru-RU" sz="1400" b="1" u="sng" dirty="0" smtClean="0">
                <a:solidFill>
                  <a:srgbClr val="2E3192"/>
                </a:solidFill>
                <a:latin typeface="Cambria" pitchFamily="18" charset="0"/>
              </a:rPr>
              <a:t>Основной период – май-июнь 2015 года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27.05.2015 – математика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29.05.2015 – обществознание, </a:t>
            </a: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химия, литература, информатика и </a:t>
            </a: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ИКТ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03.06.2015 – русский язык</a:t>
            </a:r>
            <a:endParaRPr lang="ru-RU" sz="1400" dirty="0">
              <a:solidFill>
                <a:srgbClr val="2E3192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05.06.2015 – география, </a:t>
            </a: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история, биология, иностранные языки,  физика</a:t>
            </a:r>
            <a:endParaRPr lang="ru-RU" sz="1400" dirty="0" smtClean="0">
              <a:solidFill>
                <a:srgbClr val="2E3192"/>
              </a:solidFill>
              <a:latin typeface="Cambria" pitchFamily="18" charset="0"/>
            </a:endParaRPr>
          </a:p>
          <a:p>
            <a:pPr lvl="0" algn="just">
              <a:defRPr/>
            </a:pPr>
            <a:r>
              <a:rPr lang="ru-RU" sz="1400" dirty="0" smtClean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08.06.2015 </a:t>
            </a:r>
            <a:r>
              <a:rPr lang="ru-RU" sz="1400" dirty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– </a:t>
            </a:r>
            <a:r>
              <a:rPr lang="ru-RU" sz="1400" dirty="0" smtClean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18.06.2015 </a:t>
            </a:r>
            <a:r>
              <a:rPr lang="ru-RU" sz="1400" dirty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- резервы</a:t>
            </a:r>
          </a:p>
          <a:p>
            <a:pPr algn="just">
              <a:defRPr/>
            </a:pPr>
            <a:endParaRPr lang="ru-RU" sz="1400" b="1" u="sng" dirty="0" smtClean="0">
              <a:solidFill>
                <a:srgbClr val="2E3192"/>
              </a:solidFill>
              <a:latin typeface="Cambr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58845" y="3789040"/>
            <a:ext cx="6763929" cy="1329397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just">
              <a:defRPr/>
            </a:pPr>
            <a:endParaRPr lang="ru-RU" sz="1400" b="1" u="sng" dirty="0" smtClean="0">
              <a:solidFill>
                <a:srgbClr val="2E3192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ru-RU" sz="1400" b="1" u="sng" dirty="0" smtClean="0">
                <a:solidFill>
                  <a:srgbClr val="FF0000"/>
                </a:solidFill>
                <a:latin typeface="Cambria" pitchFamily="18" charset="0"/>
              </a:rPr>
              <a:t>Дополнительный период – август 2015 года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03.08.2015 </a:t>
            </a: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– русский язык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05.08.2015 </a:t>
            </a: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– обществознание, химия, литература, информатика и ИКТ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07.08.2015 – математика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10.08.2015 – география, </a:t>
            </a: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история, биология, иностранные языки,  физика</a:t>
            </a:r>
            <a:endParaRPr lang="ru-RU" sz="1400" dirty="0" smtClean="0">
              <a:solidFill>
                <a:srgbClr val="2E3192"/>
              </a:solidFill>
              <a:latin typeface="Cambria" pitchFamily="18" charset="0"/>
            </a:endParaRPr>
          </a:p>
          <a:p>
            <a:pPr lvl="0" algn="just">
              <a:defRPr/>
            </a:pPr>
            <a:r>
              <a:rPr lang="ru-RU" sz="1400" dirty="0" smtClean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11.08.2015 </a:t>
            </a:r>
            <a:r>
              <a:rPr lang="ru-RU" sz="1400" dirty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– </a:t>
            </a:r>
            <a:r>
              <a:rPr lang="ru-RU" sz="1400" dirty="0" smtClean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14.08.2015 </a:t>
            </a:r>
            <a:r>
              <a:rPr lang="ru-RU" sz="1400" dirty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- резервы</a:t>
            </a:r>
          </a:p>
          <a:p>
            <a:pPr algn="just">
              <a:defRPr/>
            </a:pPr>
            <a:endParaRPr lang="ru-RU" sz="1400" b="1" u="sng" dirty="0" smtClean="0">
              <a:solidFill>
                <a:srgbClr val="2E3192"/>
              </a:solidFill>
              <a:latin typeface="Cambr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76377" y="5281408"/>
            <a:ext cx="6763929" cy="1224459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just">
              <a:defRPr/>
            </a:pPr>
            <a:endParaRPr lang="ru-RU" sz="1400" b="1" u="sng" dirty="0" smtClean="0">
              <a:solidFill>
                <a:srgbClr val="2E3192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ru-RU" sz="1400" b="1" u="sng" dirty="0" smtClean="0">
                <a:solidFill>
                  <a:srgbClr val="FF0000"/>
                </a:solidFill>
                <a:latin typeface="Cambria" pitchFamily="18" charset="0"/>
              </a:rPr>
              <a:t>Дополнительный период - сентябрь  2015 года 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07.09.2015 </a:t>
            </a: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– математика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09.09.2015 </a:t>
            </a: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– обществознание, химия, литература, информатика и ИКТ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11.09.2015 </a:t>
            </a: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– география, история, биология, иностранные языки,  физика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itchFamily="18" charset="0"/>
              </a:rPr>
              <a:t>14.09.2015 – русский </a:t>
            </a:r>
            <a:r>
              <a:rPr lang="ru-RU" sz="1400" dirty="0">
                <a:solidFill>
                  <a:srgbClr val="2E3192"/>
                </a:solidFill>
                <a:latin typeface="Cambria" pitchFamily="18" charset="0"/>
              </a:rPr>
              <a:t>язык</a:t>
            </a:r>
          </a:p>
          <a:p>
            <a:pPr lvl="0" algn="just">
              <a:defRPr/>
            </a:pPr>
            <a:r>
              <a:rPr lang="ru-RU" sz="1400" dirty="0" smtClean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16.09.2015 </a:t>
            </a:r>
            <a:r>
              <a:rPr lang="ru-RU" sz="1400" dirty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– </a:t>
            </a:r>
            <a:r>
              <a:rPr lang="ru-RU" sz="1400" dirty="0" smtClean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22.09.2015 </a:t>
            </a:r>
            <a:r>
              <a:rPr lang="ru-RU" sz="1400" dirty="0">
                <a:solidFill>
                  <a:srgbClr val="C0504D">
                    <a:lumMod val="75000"/>
                  </a:srgbClr>
                </a:solidFill>
                <a:latin typeface="Cambria" pitchFamily="18" charset="0"/>
              </a:rPr>
              <a:t>- резервы</a:t>
            </a:r>
          </a:p>
          <a:p>
            <a:pPr algn="just">
              <a:defRPr/>
            </a:pPr>
            <a:endParaRPr lang="ru-RU" sz="1400" b="1" u="sng" dirty="0" smtClean="0">
              <a:solidFill>
                <a:srgbClr val="2E3192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318351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38200" y="1268760"/>
            <a:ext cx="7692711" cy="437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u="sng" dirty="0" smtClean="0">
                <a:solidFill>
                  <a:srgbClr val="C00000"/>
                </a:solidFill>
              </a:rPr>
              <a:t>Пункт 33 </a:t>
            </a: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Порядка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проведения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  <a:ea typeface="Times New Roman"/>
              </a:rPr>
              <a:t>государственной итоговой аттестации по образовательным программам основного общего образования (утв. приказом </a:t>
            </a:r>
            <a:r>
              <a:rPr lang="ru-RU" b="1" dirty="0" err="1">
                <a:solidFill>
                  <a:srgbClr val="C00000"/>
                </a:solidFill>
                <a:latin typeface="Cambria" panose="02040503050406030204" pitchFamily="18" charset="0"/>
                <a:ea typeface="Times New Roman"/>
              </a:rPr>
              <a:t>Минобрнауки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  <a:ea typeface="Times New Roman"/>
              </a:rPr>
              <a:t> России №1394 от 25.12.2013</a:t>
            </a: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/>
              </a:rPr>
              <a:t>)</a:t>
            </a:r>
          </a:p>
          <a:p>
            <a:pPr algn="just"/>
            <a:endParaRPr lang="ru-RU" sz="2000" b="1" dirty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  <a:p>
            <a:pPr algn="just"/>
            <a:r>
              <a:rPr lang="ru-RU" sz="2000" dirty="0" smtClean="0">
                <a:solidFill>
                  <a:srgbClr val="22518A"/>
                </a:solidFill>
              </a:rPr>
              <a:t> </a:t>
            </a:r>
            <a:r>
              <a:rPr lang="ru-RU" sz="2000" dirty="0" smtClean="0">
                <a:solidFill>
                  <a:srgbClr val="204C82"/>
                </a:solidFill>
              </a:rPr>
              <a:t>По решению органов исполнительной власти субъектов Российской Федерации, осуществляющих государственное управление в сфере образования, учредителей и загранучреждений </a:t>
            </a:r>
            <a:r>
              <a:rPr lang="ru-RU" sz="2000" b="1" dirty="0" smtClean="0">
                <a:solidFill>
                  <a:srgbClr val="204C82"/>
                </a:solidFill>
              </a:rPr>
              <a:t>ППЭ оборудуются стационарными и переносными металлоискателями, средствами видеонаблюдения, средствами подавления сигналов подвижной связи </a:t>
            </a:r>
            <a:r>
              <a:rPr lang="ru-RU" sz="2000" dirty="0" smtClean="0">
                <a:solidFill>
                  <a:srgbClr val="204C82"/>
                </a:solidFill>
              </a:rPr>
              <a:t>при условии соблюдения требований законодательства Российской Федерации к использованию указанных технических средств. </a:t>
            </a:r>
          </a:p>
          <a:p>
            <a:pPr algn="just"/>
            <a:endParaRPr lang="ru-RU" dirty="0">
              <a:solidFill>
                <a:srgbClr val="204C82"/>
              </a:solidFill>
            </a:endParaRPr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400" y="239480"/>
            <a:ext cx="7525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b="1" dirty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1368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18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323866" y="2932253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5644" y="2068979"/>
            <a:ext cx="769271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3200" dirty="0" smtClean="0">
              <a:solidFill>
                <a:srgbClr val="204C82"/>
              </a:solidFill>
            </a:endParaRPr>
          </a:p>
          <a:p>
            <a:pPr algn="just"/>
            <a:endParaRPr lang="ru-RU" dirty="0">
              <a:solidFill>
                <a:srgbClr val="204C82"/>
              </a:solidFill>
            </a:endParaRPr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400" y="239480"/>
            <a:ext cx="7525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b="1" dirty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2849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838200" y="1042006"/>
            <a:ext cx="7718084" cy="432048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Ст. 59 Федерального закона «Об образовании в Российской Федерации» от 29.12.2012 № 273-ФЗ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5592" y="1633538"/>
            <a:ext cx="7726630" cy="643334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Правила формирования и ведения ФИС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и РИС для обеспечения  ГИА </a:t>
            </a:r>
            <a:endParaRPr lang="ru-RU" sz="1200" b="1" dirty="0">
              <a:solidFill>
                <a:srgbClr val="2E3192"/>
              </a:solidFill>
              <a:latin typeface="Cambria" panose="02040503050406030204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(утв. Постановлением Правительства Российской Федерации от 31.08.2013 № 755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) </a:t>
            </a:r>
          </a:p>
          <a:p>
            <a:pPr algn="ctr">
              <a:spcBef>
                <a:spcPct val="0"/>
              </a:spcBef>
            </a:pPr>
            <a:r>
              <a:rPr lang="ru-RU" sz="1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готовится новая редакция</a:t>
            </a:r>
            <a:endParaRPr lang="ru-RU" sz="1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29897" y="2390396"/>
            <a:ext cx="7736730" cy="792088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Порядок проведения 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государственной итоговой аттестации по образовательным программам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основного 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общего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образования (утв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. приказом Минобрнауки России №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1394 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от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25.12.2013)</a:t>
            </a:r>
          </a:p>
          <a:p>
            <a:pPr lvl="0" algn="ctr">
              <a:spcBef>
                <a:spcPct val="0"/>
              </a:spcBef>
            </a:pPr>
            <a:r>
              <a:rPr lang="ru-RU" sz="1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(находится на общественном обсуждении </a:t>
            </a:r>
            <a:r>
              <a:rPr lang="en-US" sz="1200" b="1" dirty="0">
                <a:solidFill>
                  <a:srgbClr val="C00000"/>
                </a:solidFill>
                <a:latin typeface="Cambria" panose="02040503050406030204" pitchFamily="18" charset="0"/>
              </a:rPr>
              <a:t>http://</a:t>
            </a:r>
            <a:r>
              <a:rPr lang="en-US" sz="1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regulation.gov.ru/project/19909.html</a:t>
            </a:r>
            <a:r>
              <a:rPr lang="ru-RU" sz="1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)</a:t>
            </a:r>
            <a:endParaRPr lang="ru-RU" sz="1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38201" y="3356992"/>
            <a:ext cx="7742796" cy="720080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 smtClean="0">
                <a:solidFill>
                  <a:srgbClr val="333399"/>
                </a:solidFill>
                <a:latin typeface="Cambria" panose="02040503050406030204" pitchFamily="18" charset="0"/>
              </a:rPr>
              <a:t>Проект приказа </a:t>
            </a:r>
            <a:r>
              <a:rPr lang="ru-RU" sz="1200" b="1" dirty="0" err="1" smtClean="0">
                <a:solidFill>
                  <a:srgbClr val="333399"/>
                </a:solidFill>
                <a:latin typeface="Cambria" panose="02040503050406030204" pitchFamily="18" charset="0"/>
              </a:rPr>
              <a:t>Минорнауки</a:t>
            </a:r>
            <a:r>
              <a:rPr lang="ru-RU" sz="1200" b="1" dirty="0" smtClean="0">
                <a:solidFill>
                  <a:srgbClr val="333399"/>
                </a:solidFill>
                <a:latin typeface="Cambria" panose="02040503050406030204" pitchFamily="18" charset="0"/>
              </a:rPr>
              <a:t> </a:t>
            </a:r>
            <a:r>
              <a:rPr lang="ru-RU" sz="1200" b="1" dirty="0">
                <a:solidFill>
                  <a:srgbClr val="333399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«Об утверждении единого расписания и продолжительности проведения основного государственного экзамена по каждому учебному предмету, перечня средств обучения и воспитания, используемых при его проведении в 2015 году</a:t>
            </a:r>
            <a:r>
              <a:rPr lang="ru-RU" sz="1200" b="1" dirty="0" smtClean="0">
                <a:solidFill>
                  <a:srgbClr val="333399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» </a:t>
            </a:r>
            <a:r>
              <a:rPr lang="ru-RU" sz="12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(готовится)</a:t>
            </a:r>
            <a:endParaRPr lang="ru-RU" sz="1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29897" y="4257092"/>
            <a:ext cx="7759404" cy="792088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333399"/>
                </a:solidFill>
                <a:latin typeface="Cambria" panose="02040503050406030204" pitchFamily="18" charset="0"/>
              </a:rPr>
              <a:t>Проект приказа </a:t>
            </a:r>
            <a:r>
              <a:rPr lang="ru-RU" sz="1200" b="1" dirty="0" err="1" smtClean="0">
                <a:solidFill>
                  <a:srgbClr val="333399"/>
                </a:solidFill>
                <a:latin typeface="Cambria" panose="02040503050406030204" pitchFamily="18" charset="0"/>
              </a:rPr>
              <a:t>Минорнауки</a:t>
            </a:r>
            <a:r>
              <a:rPr lang="ru-RU" sz="1200" b="1" dirty="0">
                <a:solidFill>
                  <a:srgbClr val="333399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 Об утверждении единого расписания и продолжительности проведения государственного выпускного экзамена по образовательным программам основного общего и среднего общего образования по каждому учебному предмету, перечня средств обучения и воспитания, используемых при его проведении в 2015 году</a:t>
            </a:r>
            <a:r>
              <a:rPr lang="ru-RU" sz="1200" b="1" dirty="0" smtClean="0">
                <a:solidFill>
                  <a:srgbClr val="333399"/>
                </a:solidFill>
                <a:latin typeface="Cambria" panose="02040503050406030204" pitchFamily="18" charset="0"/>
              </a:rPr>
              <a:t> </a:t>
            </a:r>
            <a:r>
              <a:rPr lang="ru-RU" sz="1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(готовится)</a:t>
            </a:r>
            <a:endParaRPr lang="ru-RU" sz="1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38201" y="5229200"/>
            <a:ext cx="7765716" cy="566429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Порядок аккредитации общественных наблюдателей </a:t>
            </a:r>
          </a:p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(утв. Приказом </a:t>
            </a:r>
            <a:r>
              <a:rPr lang="ru-RU" sz="1200" b="1" dirty="0" err="1">
                <a:solidFill>
                  <a:srgbClr val="2E3192"/>
                </a:solidFill>
                <a:latin typeface="Cambria" panose="02040503050406030204" pitchFamily="18" charset="0"/>
              </a:rPr>
              <a:t>Минобрнауки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 России от 28.06.2013 № 491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) </a:t>
            </a:r>
          </a:p>
          <a:p>
            <a:pPr lvl="0" algn="ctr">
              <a:spcBef>
                <a:spcPct val="0"/>
              </a:spcBef>
            </a:pPr>
            <a:r>
              <a:rPr lang="ru-RU" sz="1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готовятся  изменения</a:t>
            </a:r>
            <a:endParaRPr lang="ru-RU" sz="1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86655" y="150272"/>
            <a:ext cx="6792596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Перечень нормативных правовых актов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63887" y="597694"/>
            <a:ext cx="2448273" cy="33855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22518A"/>
                </a:solidFill>
                <a:latin typeface="Cambria" pitchFamily="18" charset="0"/>
              </a:rPr>
              <a:t>федеральные</a:t>
            </a:r>
            <a:endParaRPr lang="ru-RU" sz="1600" b="1" dirty="0">
              <a:solidFill>
                <a:srgbClr val="22518A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664648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159862" y="1045973"/>
            <a:ext cx="3001216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22518A"/>
                </a:solidFill>
                <a:latin typeface="Cambria" pitchFamily="18" charset="0"/>
              </a:rPr>
              <a:t>Региональные</a:t>
            </a:r>
            <a:endParaRPr lang="ru-RU" b="1" dirty="0">
              <a:solidFill>
                <a:srgbClr val="22518A"/>
              </a:solidFill>
              <a:latin typeface="Cambr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6798" y="1627382"/>
            <a:ext cx="8015642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Распоряжение Кабинета Министров Республики Татарстан, срок – начало января 2015г.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470" y="2492896"/>
            <a:ext cx="8320001" cy="13234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Приказ МОиН РТ «Об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утверждении организационно-территориальной схемы подготовки и проведения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на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территории Республики Татарстан государственной итоговой аттестации по образовательным программам основного общего образования в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2015 году», срок – начало января 2015 г.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3400" y="4149080"/>
            <a:ext cx="8431088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Приказ МОиН РТ «Об утверждении план-графика внесения сведений в федеральную и региональные информационные системы в 2014-2015 гг.», срок – декабрь 2014 г.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28000" y="340750"/>
            <a:ext cx="6792596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Перечень нормативных правовых актов </a:t>
            </a:r>
          </a:p>
        </p:txBody>
      </p:sp>
    </p:spTree>
    <p:extLst>
      <p:ext uri="{BB962C8B-B14F-4D97-AF65-F5344CB8AC3E}">
        <p14:creationId xmlns:p14="http://schemas.microsoft.com/office/powerpoint/2010/main" val="307311012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43608" y="3645024"/>
            <a:ext cx="6165864" cy="1656184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500" b="1" dirty="0">
                <a:solidFill>
                  <a:srgbClr val="333399"/>
                </a:solidFill>
                <a:latin typeface="Cambria" panose="02040503050406030204" pitchFamily="18" charset="0"/>
                <a:ea typeface="Calibri"/>
              </a:rPr>
              <a:t>Методические рекомендации по организации и проведению государственной итоговой аттестации по образовательным программам основного общего и среднего общего образования в форме основного государственного экзамена и единого государственного экзамена  для лиц с ограниченными возможностями здоровья </a:t>
            </a:r>
            <a:endParaRPr lang="ru-RU" sz="1500" b="1" dirty="0">
              <a:solidFill>
                <a:srgbClr val="333399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2000144"/>
            <a:ext cx="6165864" cy="1343583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500" b="1" dirty="0">
                <a:solidFill>
                  <a:srgbClr val="2E3192"/>
                </a:solidFill>
                <a:latin typeface="Cambria" panose="02040503050406030204" pitchFamily="18" charset="0"/>
              </a:rPr>
              <a:t>Методические </a:t>
            </a:r>
            <a:r>
              <a:rPr lang="ru-RU" sz="15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рекомендации по </a:t>
            </a:r>
            <a:r>
              <a:rPr lang="ru-RU" sz="1500" b="1" dirty="0">
                <a:solidFill>
                  <a:srgbClr val="2E3192"/>
                </a:solidFill>
                <a:latin typeface="Cambria" panose="02040503050406030204" pitchFamily="18" charset="0"/>
              </a:rPr>
              <a:t>подготовке и проведению </a:t>
            </a:r>
          </a:p>
          <a:p>
            <a:pPr algn="ctr">
              <a:spcBef>
                <a:spcPct val="0"/>
              </a:spcBef>
            </a:pPr>
            <a:r>
              <a:rPr lang="ru-RU" sz="1500" b="1" dirty="0">
                <a:solidFill>
                  <a:srgbClr val="2E3192"/>
                </a:solidFill>
                <a:latin typeface="Cambria" panose="02040503050406030204" pitchFamily="18" charset="0"/>
              </a:rPr>
              <a:t>государственной итоговой аттестации </a:t>
            </a:r>
            <a:r>
              <a:rPr lang="ru-RU" sz="15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по </a:t>
            </a:r>
            <a:r>
              <a:rPr lang="ru-RU" sz="1500" b="1" dirty="0">
                <a:solidFill>
                  <a:srgbClr val="2E3192"/>
                </a:solidFill>
                <a:latin typeface="Cambria" panose="02040503050406030204" pitchFamily="18" charset="0"/>
              </a:rPr>
              <a:t>образовательным программам основного </a:t>
            </a:r>
            <a:r>
              <a:rPr lang="ru-RU" sz="15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общего образования </a:t>
            </a:r>
            <a:r>
              <a:rPr lang="ru-RU" sz="1500" b="1" dirty="0">
                <a:solidFill>
                  <a:srgbClr val="2E3192"/>
                </a:solidFill>
                <a:latin typeface="Cambria" panose="02040503050406030204" pitchFamily="18" charset="0"/>
              </a:rPr>
              <a:t>в форме основного государственного экзамена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43808" y="1192761"/>
            <a:ext cx="3312368" cy="440777"/>
          </a:xfrm>
          <a:prstGeom prst="rect">
            <a:avLst/>
          </a:prstGeom>
          <a:noFill/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lvl="0" algn="ctr">
              <a:spcBef>
                <a:spcPct val="0"/>
              </a:spcBef>
            </a:pP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готовятся изменения</a:t>
            </a:r>
          </a:p>
        </p:txBody>
      </p:sp>
      <p:sp>
        <p:nvSpPr>
          <p:cNvPr id="15" name="Правая фигурная скобка 14"/>
          <p:cNvSpPr/>
          <p:nvPr/>
        </p:nvSpPr>
        <p:spPr>
          <a:xfrm>
            <a:off x="7259189" y="2813249"/>
            <a:ext cx="216074" cy="1584176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82642" y="3343727"/>
            <a:ext cx="1475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декабрь 2014 (обсуждение)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34880" y="495300"/>
            <a:ext cx="5183982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Методические рекомендации</a:t>
            </a:r>
            <a:endParaRPr lang="ru-RU" sz="2400" b="1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077564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4302" y="404664"/>
            <a:ext cx="2818272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ГИА-9 в 2015 году</a:t>
            </a:r>
            <a:endParaRPr lang="ru-RU" sz="24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11238" y="1196752"/>
            <a:ext cx="7264400" cy="496887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ОБЯЗАТЕЛЬНЫЕ: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91913" y="1844824"/>
            <a:ext cx="3529012" cy="439737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РУССКИЙ ЯЗЫК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46625" y="1844824"/>
            <a:ext cx="3529013" cy="436562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МАТЕМАТИКА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11238" y="2438400"/>
            <a:ext cx="7264400" cy="381000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ПО ВЫБОРУ:</a:t>
            </a:r>
          </a:p>
        </p:txBody>
      </p:sp>
      <p:pic>
        <p:nvPicPr>
          <p:cNvPr id="5127" name="Picture 13"/>
          <p:cNvPicPr>
            <a:picLocks noChangeAspect="1" noChangeArrowheads="1"/>
          </p:cNvPicPr>
          <p:nvPr/>
        </p:nvPicPr>
        <p:blipFill>
          <a:blip r:embed="rId2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4763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990654"/>
              </p:ext>
            </p:extLst>
          </p:nvPr>
        </p:nvGraphicFramePr>
        <p:xfrm>
          <a:off x="1011238" y="3068960"/>
          <a:ext cx="7227887" cy="28174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23751"/>
                <a:gridCol w="3704136"/>
              </a:tblGrid>
              <a:tr h="1891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физика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татарский язык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91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химия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татарская литература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91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биология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чувашский язык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91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география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чувашская литература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91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история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марийский язык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91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обществознание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марийская литература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91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информатика и ИКТ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удмуртский язык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91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литература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удмуртская литература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91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английский язык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мордовский язык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91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немецкий язык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/>
                        </a:rPr>
                        <a:t>мордовская литература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91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французский язык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1" name="Group 4"/>
          <p:cNvGrpSpPr>
            <a:grpSpLocks/>
          </p:cNvGrpSpPr>
          <p:nvPr/>
        </p:nvGrpSpPr>
        <p:grpSpPr bwMode="auto">
          <a:xfrm>
            <a:off x="228600" y="116457"/>
            <a:ext cx="2133600" cy="1328738"/>
            <a:chOff x="144" y="192"/>
            <a:chExt cx="1344" cy="837"/>
          </a:xfrm>
        </p:grpSpPr>
        <p:pic>
          <p:nvPicPr>
            <p:cNvPr id="12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850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950867" y="890588"/>
            <a:ext cx="7272808" cy="1656184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300" b="1" u="sng" dirty="0" smtClean="0">
                <a:solidFill>
                  <a:srgbClr val="FF0000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Ч.5 ст. 67 Федерального закона «Об образовании в Российской Федерации»: </a:t>
            </a:r>
            <a:r>
              <a:rPr lang="ru-RU" sz="1300" b="1" dirty="0" smtClean="0">
                <a:solidFill>
                  <a:srgbClr val="2E3192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Организация индивидуального отбора при приеме либо переводе в государственные и муниципальные образовательные организации для получения основного общего и среднего общего образования с углубленным изучением отдельных учебных предметов или для профильного обучения допускается в случаях и в порядке, которые предусмотрены </a:t>
            </a:r>
            <a:r>
              <a:rPr lang="ru-RU" sz="1300" b="1" dirty="0" smtClean="0">
                <a:solidFill>
                  <a:srgbClr val="FF0000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законодательством субъекта Российской Федерации</a:t>
            </a:r>
            <a:r>
              <a:rPr lang="ru-RU" sz="1300" b="1" dirty="0" smtClean="0">
                <a:solidFill>
                  <a:srgbClr val="2E3192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.</a:t>
            </a:r>
            <a:endParaRPr lang="ru-RU" sz="1300" b="1" dirty="0">
              <a:solidFill>
                <a:srgbClr val="2E3192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05613" y="2708920"/>
            <a:ext cx="7272808" cy="12926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E0FAFE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МОиН РТ </a:t>
            </a:r>
            <a:r>
              <a:rPr lang="ru-RU" sz="1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24.04.2014г.  № 2385/14 «Об утверждении Порядка </a:t>
            </a:r>
            <a:r>
              <a:rPr lang="ru-RU" sz="1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 индивидуального отбора обучающихся при приеме либо переводе в государственные и муниципальные образовательные организации Республики Татарстан для получения основного общего и среднего общего образования с углубленным изучением отдельных учебных предметов или </a:t>
            </a:r>
            <a:r>
              <a:rPr lang="ru-RU" sz="1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для </a:t>
            </a:r>
            <a:r>
              <a:rPr lang="ru-RU" sz="1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профильного </a:t>
            </a:r>
            <a:r>
              <a:rPr lang="ru-RU" sz="1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обучения»</a:t>
            </a:r>
            <a:endParaRPr lang="ru-RU" sz="13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81409" y="4304748"/>
            <a:ext cx="724226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 7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400" b="1" dirty="0">
                <a:solidFill>
                  <a:srgbClr val="2251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индивидуального отбора при приеме либо переводе обучающихся в классы с углубленным изучением отдельных учебных предметов или профильного обучения для получения среднего общего образования осуществляется по результатам успеваемости с учетом прохождения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государственной итоговой аттестации по предметам, соответствующим углубленному обучению либо профилю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1999517324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28600" y="116457"/>
            <a:ext cx="2133600" cy="1328738"/>
            <a:chOff x="144" y="192"/>
            <a:chExt cx="1344" cy="837"/>
          </a:xfrm>
        </p:grpSpPr>
        <p:pic>
          <p:nvPicPr>
            <p:cNvPr id="6" name="Picture 5" descr="Ы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Место и сроки регистрация на ГИА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963" y="1340768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Место регистрации: </a:t>
            </a:r>
            <a:r>
              <a:rPr lang="ru-RU" sz="2400" dirty="0" smtClean="0">
                <a:latin typeface="+mj-lt"/>
              </a:rPr>
              <a:t>образовательная организация, в которой обучающийся осваивает образовательную программу основного общего образования.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Срок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регистрации на досрочный и основной этапы: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до 1 марта 2015 года.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+mj-lt"/>
              </a:rPr>
              <a:t>В заявлении указываются:</a:t>
            </a:r>
          </a:p>
          <a:p>
            <a:pPr algn="just"/>
            <a:r>
              <a:rPr lang="ru-RU" sz="2400" dirty="0" smtClean="0">
                <a:latin typeface="+mj-lt"/>
              </a:rPr>
              <a:t>Ф.И.О. обучающегося, дата рождения , паспортные данные.</a:t>
            </a:r>
          </a:p>
          <a:p>
            <a:pPr algn="just"/>
            <a:r>
              <a:rPr lang="ru-RU" sz="2400" dirty="0" smtClean="0">
                <a:latin typeface="+mj-lt"/>
              </a:rPr>
              <a:t>предметы для прохождения ГИА, кроме обязательных;</a:t>
            </a:r>
          </a:p>
          <a:p>
            <a:pPr algn="just"/>
            <a:r>
              <a:rPr lang="ru-RU" sz="2400" dirty="0" smtClean="0">
                <a:latin typeface="+mj-lt"/>
              </a:rPr>
              <a:t>форма ГИА;</a:t>
            </a:r>
          </a:p>
          <a:p>
            <a:pPr algn="just"/>
            <a:r>
              <a:rPr lang="ru-RU" sz="2400" dirty="0" smtClean="0">
                <a:latin typeface="+mj-lt"/>
              </a:rPr>
              <a:t>язык, </a:t>
            </a:r>
            <a:r>
              <a:rPr lang="ru-RU" sz="2400" dirty="0"/>
              <a:t>на котором он планирует сдавать </a:t>
            </a:r>
            <a:r>
              <a:rPr lang="ru-RU" sz="2400" dirty="0" smtClean="0"/>
              <a:t>экзамены.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+mj-lt"/>
              </a:rPr>
              <a:t>Т</a:t>
            </a:r>
            <a:r>
              <a:rPr lang="ru-RU" sz="2400" dirty="0" smtClean="0">
                <a:latin typeface="+mj-lt"/>
              </a:rPr>
              <a:t>акже отмечается (по необходимости):</a:t>
            </a:r>
            <a:endParaRPr lang="ru-RU" sz="2400" dirty="0">
              <a:latin typeface="+mj-lt"/>
            </a:endParaRPr>
          </a:p>
          <a:p>
            <a:pPr algn="just"/>
            <a:r>
              <a:rPr lang="ru-RU" sz="2400" dirty="0" smtClean="0">
                <a:latin typeface="+mj-lt"/>
              </a:rPr>
              <a:t>досрочное </a:t>
            </a:r>
            <a:r>
              <a:rPr lang="ru-RU" sz="2400" dirty="0" smtClean="0">
                <a:latin typeface="+mj-lt"/>
              </a:rPr>
              <a:t>прохождение ГИА;</a:t>
            </a:r>
          </a:p>
          <a:p>
            <a:pPr algn="just"/>
            <a:r>
              <a:rPr lang="ru-RU" sz="2400" dirty="0" smtClean="0">
                <a:latin typeface="+mj-lt"/>
              </a:rPr>
              <a:t>увеличение продолжительности ОГЭ на 1,5 часа;</a:t>
            </a:r>
          </a:p>
          <a:p>
            <a:pPr algn="just"/>
            <a:r>
              <a:rPr lang="ru-RU" sz="2400" dirty="0" smtClean="0">
                <a:latin typeface="+mj-lt"/>
              </a:rPr>
              <a:t>организация питания для проведения необходимых медико-профилактических процедур.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+mj-lt"/>
              </a:rPr>
              <a:t>К заявлении прилагаются согласие участника экзамена и родителя/законного представителя на обработку персональных данных.</a:t>
            </a:r>
          </a:p>
          <a:p>
            <a:pPr algn="just"/>
            <a:endParaRPr lang="ru-RU" b="1" dirty="0" smtClean="0">
              <a:latin typeface="+mj-lt"/>
            </a:endParaRPr>
          </a:p>
        </p:txBody>
      </p:sp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3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4763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4631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7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925" y="1484784"/>
            <a:ext cx="8363272" cy="452596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Проводится </a:t>
            </a:r>
            <a:r>
              <a:rPr lang="ru-RU" sz="2000" dirty="0"/>
              <a:t>с использованием </a:t>
            </a:r>
            <a:r>
              <a:rPr lang="ru-RU" sz="2000" b="1" dirty="0">
                <a:solidFill>
                  <a:srgbClr val="0070C0"/>
                </a:solidFill>
              </a:rPr>
              <a:t>текстов и заданий,  </a:t>
            </a:r>
            <a:r>
              <a:rPr lang="ru-RU" sz="2000" dirty="0" smtClean="0"/>
              <a:t>разработанных </a:t>
            </a:r>
            <a:r>
              <a:rPr lang="ru-RU" sz="2000" dirty="0"/>
              <a:t>органами исполнительной власти субъектов Российской Федерации, осуществляющими государственное управление в сфере образования</a:t>
            </a:r>
            <a:r>
              <a:rPr lang="ru-RU" sz="2000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Форма экзамена -  </a:t>
            </a:r>
            <a:r>
              <a:rPr lang="ru-RU" sz="2000" b="1" u="sng" dirty="0">
                <a:solidFill>
                  <a:srgbClr val="0070C0"/>
                </a:solidFill>
              </a:rPr>
              <a:t>изложение с творческим заданием</a:t>
            </a:r>
            <a:r>
              <a:rPr lang="ru-RU" sz="2000" u="sng" dirty="0">
                <a:solidFill>
                  <a:srgbClr val="0070C0"/>
                </a:solidFill>
              </a:rPr>
              <a:t>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Для </a:t>
            </a:r>
            <a:r>
              <a:rPr lang="ru-RU" sz="2000" dirty="0"/>
              <a:t>оценки экзаменационной работы </a:t>
            </a:r>
            <a:r>
              <a:rPr lang="ru-RU" sz="2000" b="1" dirty="0" smtClean="0">
                <a:solidFill>
                  <a:srgbClr val="0070C0"/>
                </a:solidFill>
              </a:rPr>
              <a:t>используются </a:t>
            </a:r>
            <a:r>
              <a:rPr lang="ru-RU" sz="2000" b="1" dirty="0">
                <a:solidFill>
                  <a:srgbClr val="0070C0"/>
                </a:solidFill>
              </a:rPr>
              <a:t>единые критерии оценивания.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МОиН РТ устанавливается </a:t>
            </a:r>
            <a:r>
              <a:rPr lang="ru-RU" sz="2000" b="1" dirty="0">
                <a:solidFill>
                  <a:srgbClr val="0070C0"/>
                </a:solidFill>
              </a:rPr>
              <a:t>единое минимальное количество баллов </a:t>
            </a:r>
            <a:r>
              <a:rPr lang="ru-RU" sz="2000" dirty="0"/>
              <a:t>государственной итоговой аттестации, подтверждающее освоение образовательных программ основного общего образования по родным </a:t>
            </a:r>
            <a:r>
              <a:rPr lang="ru-RU" sz="2000" dirty="0" smtClean="0"/>
              <a:t>языкам.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Экзаменационные </a:t>
            </a:r>
            <a:r>
              <a:rPr lang="ru-RU" sz="2000" b="1" dirty="0">
                <a:solidFill>
                  <a:srgbClr val="0070C0"/>
                </a:solidFill>
              </a:rPr>
              <a:t>работы оформляются на бланках ответов</a:t>
            </a:r>
            <a:r>
              <a:rPr lang="ru-RU" sz="2000" dirty="0">
                <a:solidFill>
                  <a:srgbClr val="0070C0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Проверку работ осуществляет  </a:t>
            </a:r>
            <a:r>
              <a:rPr lang="ru-RU" sz="2000" b="1" dirty="0">
                <a:solidFill>
                  <a:srgbClr val="0070C0"/>
                </a:solidFill>
              </a:rPr>
              <a:t>предметная комиссия.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</a:rPr>
              <a:t>Информация об участниках вносится в РИС и ФИС.</a:t>
            </a:r>
            <a:endParaRPr lang="ru-RU" sz="2000" dirty="0">
              <a:solidFill>
                <a:srgbClr val="0070C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sz="2000" dirty="0"/>
          </a:p>
          <a:p>
            <a:pPr>
              <a:buFont typeface="Wingdings" panose="05000000000000000000" pitchFamily="2" charset="2"/>
              <a:buChar char="ü"/>
            </a:pPr>
            <a:endParaRPr lang="ru-RU" sz="23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18583" y="515726"/>
            <a:ext cx="80648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</a:rPr>
              <a:t>ГИА по родному (татарскому, чувашскому, удмуртскому, </a:t>
            </a:r>
            <a:r>
              <a:rPr lang="ru-RU" sz="2200" b="1" dirty="0" smtClean="0">
                <a:solidFill>
                  <a:srgbClr val="C00000"/>
                </a:solidFill>
              </a:rPr>
              <a:t>марийскому, мордовскому) языку</a:t>
            </a:r>
            <a:endParaRPr lang="ru-RU" sz="2200" b="1" dirty="0">
              <a:solidFill>
                <a:srgbClr val="C00000"/>
              </a:solidFill>
            </a:endParaRPr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1325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838200" y="495300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ГИА по родной (татарской, чувашской, удмуртской, марийской, мордовской) литературе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539824" y="1844825"/>
            <a:ext cx="8363272" cy="38884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Проводится с использованием </a:t>
            </a:r>
            <a:r>
              <a:rPr lang="ru-RU" sz="2000" b="1" dirty="0" smtClean="0">
                <a:solidFill>
                  <a:srgbClr val="0070C0"/>
                </a:solidFill>
              </a:rPr>
              <a:t>текстов и заданий,  </a:t>
            </a:r>
            <a:r>
              <a:rPr lang="ru-RU" sz="2000" dirty="0" smtClean="0"/>
              <a:t>разработанных органами </a:t>
            </a:r>
            <a:r>
              <a:rPr lang="ru-RU" sz="2000" dirty="0" smtClean="0"/>
              <a:t>исполнительной власти субъектов Российской Федерации, осуществляющими государственное управление в сфере образования.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Форма экзамена -  </a:t>
            </a:r>
            <a:r>
              <a:rPr lang="ru-RU" sz="2000" b="1" u="sng" dirty="0" smtClean="0">
                <a:solidFill>
                  <a:srgbClr val="0070C0"/>
                </a:solidFill>
              </a:rPr>
              <a:t>сочинение (с опорой на художественное произведение)</a:t>
            </a:r>
            <a:r>
              <a:rPr lang="ru-RU" sz="2000" u="sng" dirty="0" smtClean="0">
                <a:solidFill>
                  <a:srgbClr val="0070C0"/>
                </a:solidFill>
              </a:rPr>
              <a:t>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Для оценки экзаменационной работы </a:t>
            </a:r>
            <a:r>
              <a:rPr lang="ru-RU" sz="2000" b="1" dirty="0" smtClean="0">
                <a:solidFill>
                  <a:srgbClr val="0070C0"/>
                </a:solidFill>
              </a:rPr>
              <a:t>разрабатываются единые критерии оценивания.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Экзаменационные </a:t>
            </a:r>
            <a:r>
              <a:rPr lang="ru-RU" sz="2000" b="1" dirty="0">
                <a:solidFill>
                  <a:srgbClr val="0070C0"/>
                </a:solidFill>
              </a:rPr>
              <a:t>работы оформляются на бланках ответов</a:t>
            </a:r>
            <a:r>
              <a:rPr lang="ru-RU" sz="2000" dirty="0">
                <a:solidFill>
                  <a:srgbClr val="0070C0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Проверку работ осуществляет  </a:t>
            </a:r>
            <a:r>
              <a:rPr lang="ru-RU" sz="2000" b="1" dirty="0">
                <a:solidFill>
                  <a:srgbClr val="0070C0"/>
                </a:solidFill>
              </a:rPr>
              <a:t>предметная комиссия.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</a:rPr>
              <a:t>Информация об участниках вносится в РИС и ФИС.</a:t>
            </a:r>
            <a:endParaRPr lang="ru-RU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1352698171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1685</Words>
  <Application>Microsoft Office PowerPoint</Application>
  <PresentationFormat>Экран (4:3)</PresentationFormat>
  <Paragraphs>211</Paragraphs>
  <Slides>17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Особенности проведения в 2014-2015 учебном году государственной итоговой аттестации по образовательным программам основного общего образования в форме основного государственного экзамена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Место и сроки регистрация на ГИА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проведения в 2013 году    государственной (итоговой) аттестации выпускников 9 классов                    в новой форме </dc:title>
  <dc:creator>Салахова</dc:creator>
  <cp:lastModifiedBy>Салахова</cp:lastModifiedBy>
  <cp:revision>91</cp:revision>
  <cp:lastPrinted>2014-12-01T06:48:16Z</cp:lastPrinted>
  <dcterms:created xsi:type="dcterms:W3CDTF">2014-11-26T15:31:59Z</dcterms:created>
  <dcterms:modified xsi:type="dcterms:W3CDTF">2014-12-01T06:59:22Z</dcterms:modified>
</cp:coreProperties>
</file>