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3"/>
  </p:notesMasterIdLst>
  <p:sldIdLst>
    <p:sldId id="266" r:id="rId2"/>
    <p:sldId id="265" r:id="rId3"/>
    <p:sldId id="272" r:id="rId4"/>
    <p:sldId id="267" r:id="rId5"/>
    <p:sldId id="283" r:id="rId6"/>
    <p:sldId id="268" r:id="rId7"/>
    <p:sldId id="273" r:id="rId8"/>
    <p:sldId id="269" r:id="rId9"/>
    <p:sldId id="279" r:id="rId10"/>
    <p:sldId id="281" r:id="rId11"/>
    <p:sldId id="271" r:id="rId12"/>
  </p:sldIdLst>
  <p:sldSz cx="9144000" cy="6858000" type="screen4x3"/>
  <p:notesSz cx="6858000" cy="9144000"/>
  <p:embeddedFontLst>
    <p:embeddedFont>
      <p:font typeface="Romana Script" charset="-52"/>
      <p:regular r:id="rId14"/>
    </p:embeddedFont>
    <p:embeddedFont>
      <p:font typeface="Arial Narrow" pitchFamily="34" charset="0"/>
      <p:regular r:id="rId15"/>
      <p:bold r:id="rId16"/>
      <p:italic r:id="rId17"/>
      <p:boldItalic r:id="rId18"/>
    </p:embeddedFont>
    <p:embeddedFont>
      <p:font typeface="Calibri" pitchFamily="34" charset="0"/>
      <p:regular r:id="rId19"/>
      <p:bold r:id="rId20"/>
      <p:italic r:id="rId21"/>
      <p:boldItalic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00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42" autoAdjust="0"/>
    <p:restoredTop sz="94660"/>
  </p:normalViewPr>
  <p:slideViewPr>
    <p:cSldViewPr>
      <p:cViewPr>
        <p:scale>
          <a:sx n="76" d="100"/>
          <a:sy n="76" d="100"/>
        </p:scale>
        <p:origin x="-119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101EBB-BBAA-44B6-B787-BDE37B8E913A}" type="datetimeFigureOut">
              <a:rPr lang="ru-RU" smtClean="0"/>
              <a:pPr/>
              <a:t>16.12.2023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94EC1-CDA4-44B1-80FC-44B81E424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44852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16.12.2023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16.12.2023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16.12.2023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16.12.2023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16.12.2023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16.12.2023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16.12.2023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16.12.2023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16.12.2023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16.12.2023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16.12.2023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3663858"/>
          </a:xfrm>
        </p:spPr>
        <p:txBody>
          <a:bodyPr/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Муниципальное бюджетное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общеобразовательное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учреждение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Кукморская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средняя школа №3» </a:t>
            </a:r>
            <a:r>
              <a:rPr lang="ru-RU" sz="1400" b="1" dirty="0" smtClean="0">
                <a:latin typeface="Romana Script" pitchFamily="34" charset="-52"/>
              </a:rPr>
              <a:t/>
            </a:r>
            <a:br>
              <a:rPr lang="ru-RU" sz="1400" b="1" dirty="0" smtClean="0">
                <a:latin typeface="Romana Script" pitchFamily="34" charset="-52"/>
              </a:rPr>
            </a:br>
            <a:r>
              <a:rPr lang="ru-RU" sz="1400" b="1" dirty="0">
                <a:latin typeface="Romana Script" pitchFamily="34" charset="-52"/>
              </a:rPr>
              <a:t/>
            </a:r>
            <a:br>
              <a:rPr lang="ru-RU" sz="1400" b="1" dirty="0">
                <a:latin typeface="Romana Script" pitchFamily="34" charset="-52"/>
              </a:rPr>
            </a:br>
            <a:r>
              <a:rPr lang="ru-RU" sz="1400" b="1" dirty="0" smtClean="0">
                <a:latin typeface="Romana Script" pitchFamily="34" charset="-52"/>
              </a:rPr>
              <a:t/>
            </a:r>
            <a:br>
              <a:rPr lang="ru-RU" sz="1400" b="1" dirty="0" smtClean="0">
                <a:latin typeface="Romana Script" pitchFamily="34" charset="-52"/>
              </a:rPr>
            </a:br>
            <a:r>
              <a:rPr lang="ru-RU" sz="1400" b="1" dirty="0" smtClean="0">
                <a:latin typeface="Romana Script" pitchFamily="34" charset="-52"/>
              </a:rPr>
              <a:t/>
            </a:r>
            <a:br>
              <a:rPr lang="ru-RU" sz="1400" b="1" dirty="0" smtClean="0">
                <a:latin typeface="Romana Script" pitchFamily="34" charset="-52"/>
              </a:rPr>
            </a:br>
            <a:r>
              <a:rPr lang="ru-RU" sz="6000" b="1" dirty="0" smtClean="0">
                <a:latin typeface="Romana Script" pitchFamily="34" charset="-52"/>
              </a:rPr>
              <a:t>«Древо профессий </a:t>
            </a:r>
            <a:br>
              <a:rPr lang="ru-RU" sz="6000" b="1" dirty="0" smtClean="0">
                <a:latin typeface="Romana Script" pitchFamily="34" charset="-52"/>
              </a:rPr>
            </a:br>
            <a:r>
              <a:rPr lang="ru-RU" sz="6000" b="1" dirty="0" smtClean="0">
                <a:latin typeface="Romana Script" pitchFamily="34" charset="-52"/>
              </a:rPr>
              <a:t>моей семьи»</a:t>
            </a:r>
            <a:endParaRPr lang="ru-RU" sz="6000" b="1" dirty="0">
              <a:latin typeface="Romana Script" pitchFamily="34" charset="-52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28596" y="5429264"/>
            <a:ext cx="4682610" cy="847566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Подготовил ученик  2 «б» класса</a:t>
            </a:r>
          </a:p>
          <a:p>
            <a:pPr marL="0" indent="0"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Шафиков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Азамат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973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4"/>
          <p:cNvSpPr txBox="1">
            <a:spLocks/>
          </p:cNvSpPr>
          <p:nvPr/>
        </p:nvSpPr>
        <p:spPr>
          <a:xfrm>
            <a:off x="395536" y="1700808"/>
            <a:ext cx="8352928" cy="3168352"/>
          </a:xfrm>
          <a:prstGeom prst="rect">
            <a:avLst/>
          </a:prstGeom>
        </p:spPr>
        <p:txBody>
          <a:bodyPr anchor="b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latin typeface="Romana Script" pitchFamily="34" charset="-52"/>
              </a:rPr>
              <a:t> </a:t>
            </a:r>
            <a:endParaRPr lang="ru-RU" sz="4000" b="1" dirty="0"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latin typeface="Romana Script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72898" y="836712"/>
            <a:ext cx="3046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Romana Script" pitchFamily="34" charset="-52"/>
              </a:rPr>
              <a:t>Цель проекта: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Romana Script" pitchFamily="34" charset="-52"/>
            </a:endParaRPr>
          </a:p>
        </p:txBody>
      </p:sp>
      <p:sp>
        <p:nvSpPr>
          <p:cNvPr id="5" name="Объект 3"/>
          <p:cNvSpPr txBox="1">
            <a:spLocks/>
          </p:cNvSpPr>
          <p:nvPr/>
        </p:nvSpPr>
        <p:spPr>
          <a:xfrm>
            <a:off x="460894" y="1700808"/>
            <a:ext cx="8287569" cy="4536504"/>
          </a:xfrm>
          <a:prstGeom prst="rect">
            <a:avLst/>
          </a:prstGeom>
        </p:spPr>
        <p:txBody>
          <a:bodyPr anchor="t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 smtClean="0">
                <a:solidFill>
                  <a:schemeClr val="tx1"/>
                </a:solidFill>
                <a:latin typeface="Romana Script" charset="-52"/>
              </a:rPr>
              <a:t>Узнать о профессиях своих родителей и других родственников, есть ли у нас «семейная профессия»? </a:t>
            </a:r>
            <a:endParaRPr lang="ru-RU" sz="4000" b="1" dirty="0">
              <a:solidFill>
                <a:schemeClr val="tx1"/>
              </a:solidFill>
              <a:latin typeface="Romana Script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292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0034" y="1285860"/>
            <a:ext cx="4572032" cy="3235230"/>
          </a:xfrm>
        </p:spPr>
        <p:txBody>
          <a:bodyPr/>
          <a:lstStyle/>
          <a:p>
            <a:r>
              <a:rPr lang="ru-RU" sz="2800" b="1" dirty="0" smtClean="0">
                <a:latin typeface="Romana Script" charset="-52"/>
              </a:rPr>
              <a:t>   Позвольте представиться меня зовут </a:t>
            </a:r>
            <a:r>
              <a:rPr lang="ru-RU" sz="2800" b="1" dirty="0" err="1" smtClean="0">
                <a:latin typeface="Romana Script" charset="-52"/>
              </a:rPr>
              <a:t>Шафиков</a:t>
            </a:r>
            <a:r>
              <a:rPr lang="ru-RU" sz="2800" b="1" dirty="0" smtClean="0">
                <a:latin typeface="Romana Script" charset="-52"/>
              </a:rPr>
              <a:t>  </a:t>
            </a:r>
            <a:r>
              <a:rPr lang="ru-RU" sz="2800" b="1" dirty="0" err="1" smtClean="0">
                <a:latin typeface="Romana Script" charset="-52"/>
              </a:rPr>
              <a:t>Азамат</a:t>
            </a:r>
            <a:r>
              <a:rPr lang="ru-RU" sz="2800" b="1" dirty="0" smtClean="0">
                <a:latin typeface="Romana Script" charset="-52"/>
              </a:rPr>
              <a:t>  </a:t>
            </a:r>
            <a:r>
              <a:rPr lang="ru-RU" sz="2800" b="1" dirty="0" err="1" smtClean="0">
                <a:latin typeface="Romana Script" charset="-52"/>
              </a:rPr>
              <a:t>Ильдарович</a:t>
            </a:r>
            <a:r>
              <a:rPr lang="ru-RU" sz="2800" b="1" dirty="0" smtClean="0">
                <a:latin typeface="Romana Script" charset="-52"/>
              </a:rPr>
              <a:t>. Мне 8 лет. Я ученик 2 класса.  Я хочу Вам  рассказать о профессиях моей семьи.</a:t>
            </a:r>
            <a:endParaRPr lang="ru-RU" sz="2800" b="1" dirty="0">
              <a:latin typeface="Romana Script" charset="-5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071546"/>
            <a:ext cx="292895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004829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4"/>
          <p:cNvSpPr txBox="1">
            <a:spLocks/>
          </p:cNvSpPr>
          <p:nvPr/>
        </p:nvSpPr>
        <p:spPr>
          <a:xfrm>
            <a:off x="395536" y="1700808"/>
            <a:ext cx="8352928" cy="3168352"/>
          </a:xfrm>
          <a:prstGeom prst="rect">
            <a:avLst/>
          </a:prstGeom>
        </p:spPr>
        <p:txBody>
          <a:bodyPr anchor="b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latin typeface="Romana Script" pitchFamily="34" charset="-52"/>
              </a:rPr>
              <a:t> </a:t>
            </a:r>
            <a:endParaRPr lang="ru-RU" sz="4000" b="1" dirty="0"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latin typeface="Romana Script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404664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Romana Script" pitchFamily="34" charset="-52"/>
              </a:rPr>
              <a:t>Профессия моей мамы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Romana Script" pitchFamily="34" charset="-52"/>
            </a:endParaRPr>
          </a:p>
        </p:txBody>
      </p:sp>
      <p:sp>
        <p:nvSpPr>
          <p:cNvPr id="5" name="Объект 3"/>
          <p:cNvSpPr txBox="1">
            <a:spLocks/>
          </p:cNvSpPr>
          <p:nvPr/>
        </p:nvSpPr>
        <p:spPr>
          <a:xfrm>
            <a:off x="4000495" y="1142984"/>
            <a:ext cx="4786347" cy="5286412"/>
          </a:xfrm>
          <a:prstGeom prst="rect">
            <a:avLst/>
          </a:prstGeom>
        </p:spPr>
        <p:txBody>
          <a:bodyPr anchor="t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   Моя мама, </a:t>
            </a:r>
            <a:r>
              <a:rPr lang="ru-RU" sz="2800" b="1" dirty="0" err="1" smtClean="0">
                <a:solidFill>
                  <a:schemeClr val="tx1"/>
                </a:solidFill>
                <a:latin typeface="Romana Script" charset="-52"/>
              </a:rPr>
              <a:t>Гульназ</a:t>
            </a:r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Romana Script" charset="-52"/>
              </a:rPr>
              <a:t>Дамировна</a:t>
            </a:r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, работает  учителем начальных классов. 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Профессия учителя непростая, потому что учитель должен много знать и уметь поделиться своими знаниями с учениками. Он должен уметь вести урок так, чтобы его все внимательно слушали и понимали.  </a:t>
            </a:r>
          </a:p>
          <a:p>
            <a:endParaRPr lang="ru-RU" sz="3200" dirty="0">
              <a:solidFill>
                <a:srgbClr val="0033CC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319819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50604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571480"/>
            <a:ext cx="82809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  <a:latin typeface="Romana Script" pitchFamily="34" charset="-52"/>
              </a:rPr>
              <a:t>Не только моя работает  учителем.  Мамины родные  брат и сестра  также  педагоги.</a:t>
            </a:r>
            <a:endParaRPr lang="ru-RU" sz="4800" b="1" dirty="0"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latin typeface="Romana Script" pitchFamily="34" charset="-52"/>
            </a:endParaRPr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>
          <a:xfrm>
            <a:off x="571472" y="1571612"/>
            <a:ext cx="3929090" cy="1357322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Бариев </a:t>
            </a:r>
            <a:r>
              <a:rPr lang="ru-RU" sz="2800" b="1" dirty="0" err="1" smtClean="0">
                <a:solidFill>
                  <a:schemeClr val="tx1"/>
                </a:solidFill>
                <a:latin typeface="Romana Script" charset="-52"/>
              </a:rPr>
              <a:t>Рамиль</a:t>
            </a:r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Romana Script" charset="-52"/>
              </a:rPr>
              <a:t>Дамирович</a:t>
            </a:r>
            <a:endParaRPr lang="ru-RU" sz="2800" b="1" dirty="0" smtClean="0">
              <a:solidFill>
                <a:schemeClr val="tx1"/>
              </a:solidFill>
              <a:latin typeface="Romana Script" charset="-52"/>
            </a:endParaRPr>
          </a:p>
          <a:p>
            <a:pPr algn="ctr"/>
            <a:endParaRPr lang="ru-RU" dirty="0"/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4572000" y="1643050"/>
            <a:ext cx="4071966" cy="1285884"/>
          </a:xfrm>
          <a:prstGeom prst="rect">
            <a:avLst/>
          </a:prstGeom>
        </p:spPr>
        <p:txBody>
          <a:bodyPr anchor="b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mana Script" charset="-52"/>
                <a:ea typeface="+mn-ea"/>
                <a:cs typeface="+mn-cs"/>
              </a:rPr>
              <a:t>Хабибрахманова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mana Script" charset="-52"/>
                <a:ea typeface="+mn-ea"/>
                <a:cs typeface="+mn-cs"/>
              </a:rPr>
              <a:t> Лилия 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mana Script" charset="-52"/>
                <a:ea typeface="+mn-ea"/>
                <a:cs typeface="+mn-cs"/>
              </a:rPr>
              <a:t>Дамировна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mana Script" charset="-52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643182"/>
            <a:ext cx="2195514" cy="3029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42910" y="5786454"/>
            <a:ext cx="3071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директор школы, </a:t>
            </a:r>
          </a:p>
          <a:p>
            <a:pPr algn="ctr"/>
            <a:r>
              <a:rPr lang="ru-RU" dirty="0" smtClean="0"/>
              <a:t>учитель математики</a:t>
            </a:r>
            <a:endParaRPr lang="ru-RU" dirty="0"/>
          </a:p>
        </p:txBody>
      </p:sp>
      <p:pic>
        <p:nvPicPr>
          <p:cNvPr id="2052" name="Picture 4" descr="https://is01.infourok.ru/img/0e15-00000e14-6e550020-250x3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643182"/>
            <a:ext cx="2214578" cy="300039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286380" y="5929330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учитель иностранного языка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4"/>
          <p:cNvSpPr txBox="1">
            <a:spLocks/>
          </p:cNvSpPr>
          <p:nvPr/>
        </p:nvSpPr>
        <p:spPr>
          <a:xfrm>
            <a:off x="395536" y="1700808"/>
            <a:ext cx="8352928" cy="3168352"/>
          </a:xfrm>
          <a:prstGeom prst="rect">
            <a:avLst/>
          </a:prstGeom>
        </p:spPr>
        <p:txBody>
          <a:bodyPr anchor="b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latin typeface="Romana Script" pitchFamily="34" charset="-52"/>
              </a:rPr>
              <a:t> </a:t>
            </a:r>
            <a:endParaRPr lang="ru-RU" sz="4000" b="1" dirty="0"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latin typeface="Romana Script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28" y="642918"/>
            <a:ext cx="5617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Romana Script" pitchFamily="34" charset="-52"/>
              </a:rPr>
              <a:t>Профессия моего папы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Romana Script" pitchFamily="34" charset="-52"/>
            </a:endParaRPr>
          </a:p>
        </p:txBody>
      </p:sp>
      <p:sp>
        <p:nvSpPr>
          <p:cNvPr id="5" name="Объект 3"/>
          <p:cNvSpPr txBox="1">
            <a:spLocks/>
          </p:cNvSpPr>
          <p:nvPr/>
        </p:nvSpPr>
        <p:spPr>
          <a:xfrm>
            <a:off x="3428992" y="1357298"/>
            <a:ext cx="5500726" cy="5072098"/>
          </a:xfrm>
          <a:prstGeom prst="rect">
            <a:avLst/>
          </a:prstGeom>
        </p:spPr>
        <p:txBody>
          <a:bodyPr anchor="t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b="1" dirty="0" smtClean="0">
                <a:solidFill>
                  <a:schemeClr val="tx1"/>
                </a:solidFill>
                <a:latin typeface="Romana Script" charset="-52"/>
              </a:rPr>
              <a:t>  </a:t>
            </a:r>
            <a:r>
              <a:rPr lang="ru-RU" sz="2400" b="1" dirty="0" smtClean="0">
                <a:solidFill>
                  <a:schemeClr val="tx1"/>
                </a:solidFill>
                <a:latin typeface="Romana Script" charset="-52"/>
              </a:rPr>
              <a:t>Мой папа, Ильдар Робертович, работает </a:t>
            </a:r>
            <a:r>
              <a:rPr lang="ru-RU" sz="2400" b="1" dirty="0" smtClean="0">
                <a:solidFill>
                  <a:schemeClr val="tx1"/>
                </a:solidFill>
                <a:latin typeface="Romana Script" charset="-52"/>
              </a:rPr>
              <a:t>электриком</a:t>
            </a:r>
            <a:endParaRPr lang="ru-RU" sz="2400" b="1" dirty="0" smtClean="0">
              <a:solidFill>
                <a:schemeClr val="tx1"/>
              </a:solidFill>
              <a:latin typeface="Romana Script" charset="-52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Romana Script" charset="-52"/>
              </a:rPr>
              <a:t>  Работа эта трудная, так как требует постоянного внимания и осторожности. А суть профессии электрика, заключается в </a:t>
            </a:r>
            <a:r>
              <a:rPr lang="ru-RU" sz="2400" b="1" dirty="0" err="1" smtClean="0">
                <a:solidFill>
                  <a:schemeClr val="tx1"/>
                </a:solidFill>
                <a:latin typeface="Romana Script" charset="-52"/>
              </a:rPr>
              <a:t>обслужива-нии</a:t>
            </a:r>
            <a:r>
              <a:rPr lang="ru-RU" sz="2400" b="1" dirty="0" smtClean="0">
                <a:solidFill>
                  <a:schemeClr val="tx1"/>
                </a:solidFill>
                <a:latin typeface="Romana Script" charset="-52"/>
              </a:rPr>
              <a:t>, ремонте, эксплуатации электрооборудования, и не только.</a:t>
            </a:r>
            <a:r>
              <a:rPr lang="ru-RU" sz="2400" dirty="0" smtClean="0"/>
              <a:t>  </a:t>
            </a:r>
            <a:r>
              <a:rPr lang="ru-RU" sz="2400" b="1" dirty="0" smtClean="0">
                <a:solidFill>
                  <a:schemeClr val="tx1"/>
                </a:solidFill>
                <a:latin typeface="Romana Script" charset="-52"/>
              </a:rPr>
              <a:t>И все что у нас дома есть, начиная от света в прихожей и заканчивая маминым феном, и зарядкой для телефона, работает только благодаря ему</a:t>
            </a:r>
            <a:r>
              <a:rPr lang="ru-RU" sz="2400" dirty="0" smtClean="0"/>
              <a:t>. </a:t>
            </a:r>
            <a:endParaRPr lang="ru-RU" sz="2400" b="1" dirty="0">
              <a:solidFill>
                <a:schemeClr val="tx1"/>
              </a:solidFill>
              <a:latin typeface="Romana Script" charset="-52"/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2786082" cy="3869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07332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4"/>
          <p:cNvSpPr txBox="1">
            <a:spLocks/>
          </p:cNvSpPr>
          <p:nvPr/>
        </p:nvSpPr>
        <p:spPr>
          <a:xfrm>
            <a:off x="395536" y="1700808"/>
            <a:ext cx="8352928" cy="3168352"/>
          </a:xfrm>
          <a:prstGeom prst="rect">
            <a:avLst/>
          </a:prstGeom>
        </p:spPr>
        <p:txBody>
          <a:bodyPr anchor="b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latin typeface="Romana Script" pitchFamily="34" charset="-52"/>
              </a:rPr>
              <a:t> </a:t>
            </a:r>
            <a:endParaRPr lang="ru-RU" sz="4000" b="1" dirty="0"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latin typeface="Romana Script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78014" y="428604"/>
            <a:ext cx="5989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Romana Script" pitchFamily="34" charset="-52"/>
              </a:rPr>
              <a:t>Профессия моих бабушки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Romana Script" pitchFamily="34" charset="-52"/>
              </a:rPr>
              <a:t>и дедушки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Romana Script" charset="-52"/>
              </a:rPr>
              <a:t>(родители мамы)</a:t>
            </a:r>
            <a:endParaRPr lang="ru-RU" sz="4800" b="1" dirty="0"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latin typeface="Romana Script" pitchFamily="34" charset="-52"/>
            </a:endParaRPr>
          </a:p>
        </p:txBody>
      </p:sp>
      <p:sp>
        <p:nvSpPr>
          <p:cNvPr id="5" name="Объект 3"/>
          <p:cNvSpPr txBox="1">
            <a:spLocks/>
          </p:cNvSpPr>
          <p:nvPr/>
        </p:nvSpPr>
        <p:spPr>
          <a:xfrm>
            <a:off x="3714744" y="1643050"/>
            <a:ext cx="5143536" cy="3511862"/>
          </a:xfrm>
          <a:prstGeom prst="rect">
            <a:avLst/>
          </a:prstGeom>
        </p:spPr>
        <p:txBody>
          <a:bodyPr anchor="t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 </a:t>
            </a:r>
            <a:r>
              <a:rPr lang="ru-RU" sz="2600" b="1" dirty="0" smtClean="0">
                <a:solidFill>
                  <a:schemeClr val="tx1"/>
                </a:solidFill>
                <a:latin typeface="Romana Script" charset="-52"/>
              </a:rPr>
              <a:t>Моя бабушка </a:t>
            </a:r>
            <a:r>
              <a:rPr lang="ru-RU" sz="2600" b="1" dirty="0" err="1" smtClean="0">
                <a:solidFill>
                  <a:schemeClr val="tx1"/>
                </a:solidFill>
                <a:latin typeface="Romana Script" charset="-52"/>
              </a:rPr>
              <a:t>Бариева</a:t>
            </a:r>
            <a:r>
              <a:rPr lang="ru-RU" sz="2600" b="1" dirty="0" smtClean="0">
                <a:solidFill>
                  <a:schemeClr val="tx1"/>
                </a:solidFill>
                <a:latin typeface="Romana Script" charset="-52"/>
              </a:rPr>
              <a:t>  </a:t>
            </a:r>
            <a:r>
              <a:rPr lang="ru-RU" sz="2600" b="1" dirty="0" err="1" smtClean="0">
                <a:solidFill>
                  <a:schemeClr val="tx1"/>
                </a:solidFill>
                <a:latin typeface="Romana Script" charset="-52"/>
              </a:rPr>
              <a:t>Нурзия</a:t>
            </a:r>
            <a:r>
              <a:rPr lang="ru-RU" sz="2600" b="1" dirty="0" smtClean="0">
                <a:solidFill>
                  <a:schemeClr val="tx1"/>
                </a:solidFill>
                <a:latin typeface="Romana Script" charset="-52"/>
              </a:rPr>
              <a:t> </a:t>
            </a:r>
            <a:r>
              <a:rPr lang="ru-RU" sz="2600" b="1" dirty="0" err="1" smtClean="0">
                <a:solidFill>
                  <a:schemeClr val="tx1"/>
                </a:solidFill>
                <a:latin typeface="Romana Script" charset="-52"/>
              </a:rPr>
              <a:t>Магсумзяновна</a:t>
            </a:r>
            <a:r>
              <a:rPr lang="ru-RU" sz="2600" b="1" dirty="0" smtClean="0">
                <a:solidFill>
                  <a:schemeClr val="tx1"/>
                </a:solidFill>
                <a:latin typeface="Romana Script" charset="-52"/>
              </a:rPr>
              <a:t> - воспитатель, заведующая детсада №2 «</a:t>
            </a:r>
            <a:r>
              <a:rPr lang="ru-RU" sz="2600" b="1" dirty="0" err="1" smtClean="0">
                <a:solidFill>
                  <a:schemeClr val="tx1"/>
                </a:solidFill>
                <a:latin typeface="Romana Script" charset="-52"/>
              </a:rPr>
              <a:t>Чулпан</a:t>
            </a:r>
            <a:r>
              <a:rPr lang="ru-RU" sz="2600" b="1" dirty="0" smtClean="0">
                <a:solidFill>
                  <a:schemeClr val="tx1"/>
                </a:solidFill>
                <a:latin typeface="Romana Script" charset="-52"/>
              </a:rPr>
              <a:t>», награждена медалью «За заслуги в образовании» и нагрудным знаком «Отличник просвещения»  и дедушка  Бариев </a:t>
            </a:r>
            <a:r>
              <a:rPr lang="ru-RU" sz="2600" b="1" dirty="0" err="1" smtClean="0">
                <a:solidFill>
                  <a:schemeClr val="tx1"/>
                </a:solidFill>
                <a:latin typeface="Romana Script" charset="-52"/>
              </a:rPr>
              <a:t>Дамир</a:t>
            </a:r>
            <a:r>
              <a:rPr lang="ru-RU" sz="2600" b="1" dirty="0" smtClean="0">
                <a:solidFill>
                  <a:schemeClr val="tx1"/>
                </a:solidFill>
                <a:latin typeface="Romana Script" charset="-52"/>
              </a:rPr>
              <a:t>  </a:t>
            </a:r>
            <a:r>
              <a:rPr lang="ru-RU" sz="2600" b="1" dirty="0" err="1" smtClean="0">
                <a:solidFill>
                  <a:schemeClr val="tx1"/>
                </a:solidFill>
                <a:latin typeface="Romana Script" charset="-52"/>
              </a:rPr>
              <a:t>Бариевич</a:t>
            </a:r>
            <a:r>
              <a:rPr lang="ru-RU" sz="2600" b="1" dirty="0" smtClean="0">
                <a:solidFill>
                  <a:schemeClr val="tx1"/>
                </a:solidFill>
                <a:latin typeface="Romana Script" charset="-52"/>
              </a:rPr>
              <a:t> – главный механик ПМК-90, имеет звание «Ветеран труда».</a:t>
            </a:r>
          </a:p>
          <a:p>
            <a:r>
              <a:rPr lang="ru-RU" sz="2600" b="1" dirty="0" smtClean="0">
                <a:solidFill>
                  <a:schemeClr val="tx1"/>
                </a:solidFill>
                <a:latin typeface="Romana Script" charset="-52"/>
              </a:rPr>
              <a:t>Сейчас они на пенсии.</a:t>
            </a:r>
            <a:endParaRPr lang="ru-RU" sz="2600" b="1" dirty="0">
              <a:solidFill>
                <a:schemeClr val="tx1"/>
              </a:solidFill>
              <a:latin typeface="Romana Script" charset="-5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3357586" cy="4410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35541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4"/>
          <p:cNvSpPr txBox="1">
            <a:spLocks/>
          </p:cNvSpPr>
          <p:nvPr/>
        </p:nvSpPr>
        <p:spPr>
          <a:xfrm>
            <a:off x="395536" y="1700808"/>
            <a:ext cx="8352928" cy="3168352"/>
          </a:xfrm>
          <a:prstGeom prst="rect">
            <a:avLst/>
          </a:prstGeom>
        </p:spPr>
        <p:txBody>
          <a:bodyPr anchor="b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latin typeface="Romana Script" pitchFamily="34" charset="-52"/>
              </a:rPr>
              <a:t> </a:t>
            </a:r>
            <a:endParaRPr lang="ru-RU" sz="4000" b="1" dirty="0"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latin typeface="Romana Script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731312"/>
            <a:ext cx="8280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Romana Script" pitchFamily="34" charset="-52"/>
              </a:rPr>
              <a:t>Профессия моих бабушки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Romana Script" pitchFamily="34" charset="-52"/>
              </a:rPr>
              <a:t>и дедушки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Romana Script" charset="-52"/>
              </a:rPr>
              <a:t>(родители папы) </a:t>
            </a:r>
            <a:endParaRPr lang="ru-RU" sz="3600" b="1" dirty="0" smtClean="0">
              <a:solidFill>
                <a:schemeClr val="tx2">
                  <a:lumMod val="50000"/>
                </a:schemeClr>
              </a:solidFill>
              <a:latin typeface="Romana Script" pitchFamily="34" charset="-52"/>
            </a:endParaRPr>
          </a:p>
          <a:p>
            <a:pPr algn="ctr"/>
            <a:endParaRPr lang="ru-RU" sz="4800" b="1" dirty="0"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latin typeface="Romana Script" pitchFamily="34" charset="-52"/>
            </a:endParaRPr>
          </a:p>
        </p:txBody>
      </p:sp>
      <p:sp>
        <p:nvSpPr>
          <p:cNvPr id="5" name="Объект 3"/>
          <p:cNvSpPr txBox="1">
            <a:spLocks/>
          </p:cNvSpPr>
          <p:nvPr/>
        </p:nvSpPr>
        <p:spPr>
          <a:xfrm>
            <a:off x="3571868" y="2000240"/>
            <a:ext cx="5143536" cy="3714776"/>
          </a:xfrm>
          <a:prstGeom prst="rect">
            <a:avLst/>
          </a:prstGeom>
        </p:spPr>
        <p:txBody>
          <a:bodyPr anchor="t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dirty="0" smtClean="0">
              <a:solidFill>
                <a:srgbClr val="0033CC"/>
              </a:solidFill>
              <a:latin typeface="Romana Script" charset="-52"/>
            </a:endParaRPr>
          </a:p>
          <a:p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   Моя </a:t>
            </a:r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бабушка </a:t>
            </a:r>
            <a:r>
              <a:rPr lang="ru-RU" sz="2800" b="1" dirty="0" err="1" smtClean="0">
                <a:solidFill>
                  <a:schemeClr val="tx1"/>
                </a:solidFill>
                <a:latin typeface="Romana Script" charset="-52"/>
              </a:rPr>
              <a:t>Шафикова</a:t>
            </a:r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Romana Script" charset="-52"/>
              </a:rPr>
              <a:t>Райхана</a:t>
            </a:r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Romana Script" charset="-52"/>
              </a:rPr>
              <a:t>Шариповна</a:t>
            </a:r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  - по образованию бухгалтер, </a:t>
            </a:r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работала </a:t>
            </a:r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зав.складом, 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  а </a:t>
            </a:r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дедушка </a:t>
            </a:r>
            <a:r>
              <a:rPr lang="ru-RU" sz="2800" b="1" dirty="0" err="1" smtClean="0">
                <a:solidFill>
                  <a:schemeClr val="tx1"/>
                </a:solidFill>
                <a:latin typeface="Romana Script" charset="-52"/>
              </a:rPr>
              <a:t>Шафиков</a:t>
            </a:r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 Роберт </a:t>
            </a:r>
            <a:r>
              <a:rPr lang="ru-RU" sz="2800" b="1" dirty="0" err="1" smtClean="0">
                <a:solidFill>
                  <a:schemeClr val="tx1"/>
                </a:solidFill>
                <a:latin typeface="Romana Script" charset="-52"/>
              </a:rPr>
              <a:t>Вагизович</a:t>
            </a:r>
            <a:r>
              <a:rPr lang="ru-RU" sz="2800" b="1" dirty="0" smtClean="0">
                <a:solidFill>
                  <a:schemeClr val="tx1"/>
                </a:solidFill>
                <a:latin typeface="Romana Script" charset="-52"/>
              </a:rPr>
              <a:t> - был водителем.</a:t>
            </a:r>
            <a:endParaRPr lang="ru-RU" sz="2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000240"/>
            <a:ext cx="2856981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41431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Romana Script" charset="-52"/>
              </a:rPr>
              <a:t>Профессия моих прабабушек</a:t>
            </a:r>
            <a:br>
              <a:rPr lang="ru-RU" sz="4000" b="1" dirty="0">
                <a:solidFill>
                  <a:schemeClr val="tx2">
                    <a:lumMod val="50000"/>
                  </a:schemeClr>
                </a:solidFill>
                <a:latin typeface="Romana Script" charset="-52"/>
              </a:rPr>
            </a:b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Romana Script" charset="-52"/>
              </a:rPr>
              <a:t>и прадедушек (по маминой линии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1785926"/>
            <a:ext cx="4286280" cy="2714644"/>
          </a:xfrm>
        </p:spPr>
        <p:txBody>
          <a:bodyPr/>
          <a:lstStyle/>
          <a:p>
            <a:r>
              <a:rPr lang="ru-RU" sz="2800" dirty="0" err="1" smtClean="0">
                <a:latin typeface="Romana Script" charset="-52"/>
              </a:rPr>
              <a:t>Шафигуллин</a:t>
            </a:r>
            <a:r>
              <a:rPr lang="ru-RU" sz="2800" dirty="0" smtClean="0">
                <a:latin typeface="Romana Script" charset="-52"/>
              </a:rPr>
              <a:t> </a:t>
            </a:r>
            <a:r>
              <a:rPr lang="ru-RU" sz="2800" dirty="0" err="1" smtClean="0">
                <a:latin typeface="Romana Script" charset="-52"/>
              </a:rPr>
              <a:t>Габделбарый</a:t>
            </a:r>
            <a:r>
              <a:rPr lang="ru-RU" sz="2800" dirty="0" smtClean="0">
                <a:latin typeface="Romana Script" charset="-52"/>
              </a:rPr>
              <a:t> </a:t>
            </a:r>
            <a:r>
              <a:rPr lang="ru-RU" sz="2800" dirty="0" err="1" smtClean="0">
                <a:latin typeface="Romana Script" charset="-52"/>
              </a:rPr>
              <a:t>Шафигуллович</a:t>
            </a:r>
            <a:r>
              <a:rPr lang="ru-RU" sz="2800" dirty="0" smtClean="0">
                <a:latin typeface="Romana Script" charset="-52"/>
              </a:rPr>
              <a:t> и </a:t>
            </a:r>
            <a:r>
              <a:rPr lang="ru-RU" sz="2800" dirty="0" err="1" smtClean="0">
                <a:latin typeface="Romana Script" charset="-52"/>
              </a:rPr>
              <a:t>Гильмуллина</a:t>
            </a:r>
            <a:r>
              <a:rPr lang="ru-RU" sz="2800" dirty="0" smtClean="0">
                <a:latin typeface="Romana Script" charset="-52"/>
              </a:rPr>
              <a:t>  </a:t>
            </a:r>
            <a:r>
              <a:rPr lang="ru-RU" sz="2800" dirty="0" err="1" smtClean="0">
                <a:latin typeface="Romana Script" charset="-52"/>
              </a:rPr>
              <a:t>Хатима</a:t>
            </a:r>
            <a:r>
              <a:rPr lang="ru-RU" sz="2800" dirty="0" smtClean="0">
                <a:latin typeface="Romana Script" charset="-52"/>
              </a:rPr>
              <a:t> </a:t>
            </a:r>
            <a:r>
              <a:rPr lang="ru-RU" sz="2800" dirty="0" err="1" smtClean="0">
                <a:latin typeface="Romana Script" charset="-52"/>
              </a:rPr>
              <a:t>Хабибрахмановна</a:t>
            </a:r>
            <a:r>
              <a:rPr lang="ru-RU" sz="2800" dirty="0" smtClean="0">
                <a:latin typeface="Romana Script" charset="-52"/>
              </a:rPr>
              <a:t> - продавцы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86314" y="1785926"/>
            <a:ext cx="4071966" cy="3214710"/>
          </a:xfrm>
        </p:spPr>
        <p:txBody>
          <a:bodyPr/>
          <a:lstStyle/>
          <a:p>
            <a:r>
              <a:rPr lang="ru-RU" sz="2800" dirty="0" err="1" smtClean="0">
                <a:latin typeface="Romana Script" charset="-52"/>
              </a:rPr>
              <a:t>Исрафилов</a:t>
            </a:r>
            <a:r>
              <a:rPr lang="ru-RU" sz="2800" dirty="0" smtClean="0">
                <a:latin typeface="Romana Script" charset="-52"/>
              </a:rPr>
              <a:t> </a:t>
            </a:r>
            <a:r>
              <a:rPr lang="ru-RU" sz="2800" dirty="0" err="1" smtClean="0">
                <a:latin typeface="Romana Script" charset="-52"/>
              </a:rPr>
              <a:t>Магсумзян</a:t>
            </a:r>
            <a:r>
              <a:rPr lang="ru-RU" sz="2800" dirty="0" smtClean="0">
                <a:latin typeface="Romana Script" charset="-52"/>
              </a:rPr>
              <a:t> </a:t>
            </a:r>
            <a:r>
              <a:rPr lang="ru-RU" sz="2800" dirty="0" err="1" smtClean="0">
                <a:latin typeface="Romana Script" charset="-52"/>
              </a:rPr>
              <a:t>Исрафилович</a:t>
            </a:r>
            <a:r>
              <a:rPr lang="ru-RU" sz="2800" dirty="0" smtClean="0">
                <a:latin typeface="Romana Script" charset="-52"/>
              </a:rPr>
              <a:t> и </a:t>
            </a:r>
            <a:r>
              <a:rPr lang="ru-RU" sz="2800" dirty="0" err="1" smtClean="0">
                <a:latin typeface="Romana Script" charset="-52"/>
              </a:rPr>
              <a:t>Исрафилова</a:t>
            </a:r>
            <a:r>
              <a:rPr lang="ru-RU" sz="2800" dirty="0" smtClean="0">
                <a:latin typeface="Romana Script" charset="-52"/>
              </a:rPr>
              <a:t> </a:t>
            </a:r>
            <a:r>
              <a:rPr lang="ru-RU" sz="2800" dirty="0" err="1" smtClean="0">
                <a:latin typeface="Romana Script" charset="-52"/>
              </a:rPr>
              <a:t>Галима</a:t>
            </a:r>
            <a:r>
              <a:rPr lang="ru-RU" sz="2800" dirty="0" smtClean="0">
                <a:latin typeface="Romana Script" charset="-52"/>
              </a:rPr>
              <a:t> </a:t>
            </a:r>
            <a:r>
              <a:rPr lang="ru-RU" sz="2800" dirty="0" err="1" smtClean="0">
                <a:latin typeface="Romana Script" charset="-52"/>
              </a:rPr>
              <a:t>Фазлыйахметовна</a:t>
            </a:r>
            <a:r>
              <a:rPr lang="ru-RU" sz="2800" dirty="0" smtClean="0">
                <a:latin typeface="Romana Script" charset="-52"/>
              </a:rPr>
              <a:t>– </a:t>
            </a:r>
            <a:r>
              <a:rPr lang="ru-RU" sz="2800" dirty="0">
                <a:latin typeface="Romana Script" charset="-52"/>
              </a:rPr>
              <a:t>работники сельского </a:t>
            </a:r>
            <a:r>
              <a:rPr lang="ru-RU" sz="2800" dirty="0" smtClean="0">
                <a:latin typeface="Romana Script" charset="-52"/>
              </a:rPr>
              <a:t>хозяйства.</a:t>
            </a:r>
            <a:endParaRPr lang="ru-RU" sz="2800" dirty="0">
              <a:latin typeface="Romana Script" charset="-52"/>
            </a:endParaRP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 flipV="1">
            <a:off x="4645025" y="7317432"/>
            <a:ext cx="4041775" cy="28803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4643446"/>
            <a:ext cx="1928826" cy="1501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1183" y="4572008"/>
            <a:ext cx="2337809" cy="1666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606267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043494" cy="727058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Romana Script" charset="-52"/>
              </a:rPr>
              <a:t>Вывод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Romana Script" charset="-52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20" y="928670"/>
            <a:ext cx="5072098" cy="5572164"/>
          </a:xfrm>
        </p:spPr>
        <p:txBody>
          <a:bodyPr/>
          <a:lstStyle/>
          <a:p>
            <a:r>
              <a:rPr lang="ru-RU" sz="2400" b="1" dirty="0" smtClean="0">
                <a:latin typeface="Romana Script" charset="-52"/>
              </a:rPr>
              <a:t> </a:t>
            </a:r>
            <a:r>
              <a:rPr lang="ru-RU" sz="2600" b="1" dirty="0" smtClean="0">
                <a:latin typeface="Romana Script" charset="-52"/>
              </a:rPr>
              <a:t>В нашей семье помнят о своих предках. </a:t>
            </a:r>
            <a:r>
              <a:rPr lang="ru-RU" sz="2600" b="1" dirty="0" smtClean="0">
                <a:latin typeface="Romana Script" charset="-52"/>
              </a:rPr>
              <a:t>Я смог </a:t>
            </a:r>
            <a:r>
              <a:rPr lang="ru-RU" sz="2600" b="1" dirty="0" smtClean="0">
                <a:latin typeface="Romana Script" charset="-52"/>
              </a:rPr>
              <a:t>составить свою родословную до </a:t>
            </a:r>
            <a:r>
              <a:rPr lang="en-US" sz="2600" b="1" dirty="0" smtClean="0">
                <a:latin typeface="Romana Script" charset="-52"/>
              </a:rPr>
              <a:t>4</a:t>
            </a:r>
            <a:r>
              <a:rPr lang="ru-RU" sz="2600" b="1" dirty="0" smtClean="0">
                <a:latin typeface="Romana Script" charset="-52"/>
              </a:rPr>
              <a:t>-го поколения. </a:t>
            </a:r>
          </a:p>
          <a:p>
            <a:r>
              <a:rPr lang="ru-RU" sz="2600" b="1" dirty="0" smtClean="0">
                <a:latin typeface="Romana Script" charset="-52"/>
              </a:rPr>
              <a:t> Мне очень нравится играть в футбол и хоккей. Возможно, я выберу  спорт и буду игроком сборной нашей страны, а возможно  буду электромонтером, как мой папа или учителем, как мама.</a:t>
            </a:r>
          </a:p>
          <a:p>
            <a:r>
              <a:rPr lang="ru-RU" sz="2600" b="1" dirty="0" smtClean="0">
                <a:latin typeface="Romana Script" charset="-52"/>
              </a:rPr>
              <a:t>Время покажет…</a:t>
            </a:r>
          </a:p>
          <a:p>
            <a:endParaRPr lang="ru-RU" sz="2400" b="1" dirty="0">
              <a:solidFill>
                <a:srgbClr val="0000FF"/>
              </a:solidFill>
              <a:latin typeface="Romana Script" charset="-5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9444" t="15454" r="5556" b="10682"/>
          <a:stretch>
            <a:fillRect/>
          </a:stretch>
        </p:blipFill>
        <p:spPr bwMode="auto">
          <a:xfrm>
            <a:off x="5715008" y="428604"/>
            <a:ext cx="2928958" cy="578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988823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4"/>
          <p:cNvSpPr txBox="1">
            <a:spLocks/>
          </p:cNvSpPr>
          <p:nvPr/>
        </p:nvSpPr>
        <p:spPr>
          <a:xfrm>
            <a:off x="395536" y="1700808"/>
            <a:ext cx="8352928" cy="3168352"/>
          </a:xfrm>
          <a:prstGeom prst="rect">
            <a:avLst/>
          </a:prstGeom>
        </p:spPr>
        <p:txBody>
          <a:bodyPr anchor="b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latin typeface="Romana Script" pitchFamily="34" charset="-52"/>
              </a:rPr>
              <a:t> </a:t>
            </a:r>
            <a:endParaRPr lang="ru-RU" sz="4000" b="1" dirty="0"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latin typeface="Romana Script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5877" y="1844824"/>
            <a:ext cx="637225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tx2">
                    <a:lumMod val="50000"/>
                  </a:schemeClr>
                </a:solidFill>
                <a:latin typeface="Romana Script" pitchFamily="34" charset="-52"/>
              </a:rPr>
              <a:t>Спасибо </a:t>
            </a:r>
          </a:p>
          <a:p>
            <a:pPr algn="ctr"/>
            <a:r>
              <a:rPr lang="ru-RU" sz="8000" b="1" dirty="0" smtClean="0">
                <a:solidFill>
                  <a:schemeClr val="tx2">
                    <a:lumMod val="50000"/>
                  </a:schemeClr>
                </a:solidFill>
                <a:latin typeface="Romana Script" pitchFamily="34" charset="-52"/>
              </a:rPr>
              <a:t>за внимание!</a:t>
            </a:r>
            <a:endParaRPr lang="ru-RU" sz="8000" b="1" dirty="0">
              <a:solidFill>
                <a:schemeClr val="tx2">
                  <a:lumMod val="50000"/>
                </a:schemeClr>
              </a:solidFill>
              <a:latin typeface="Romana Script" pitchFamily="34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226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6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3CC"/>
      </a:hlink>
      <a:folHlink>
        <a:srgbClr val="0033C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373</Words>
  <Application>Microsoft Office PowerPoint</Application>
  <PresentationFormat>Экран (4:3)</PresentationFormat>
  <Paragraphs>42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Romana Script</vt:lpstr>
      <vt:lpstr>Arial Narrow</vt:lpstr>
      <vt:lpstr>Calibri</vt:lpstr>
      <vt:lpstr>1_Тема Office</vt:lpstr>
      <vt:lpstr>Муниципальное бюджетное общеобразовательное учреждение «Кукморская средняя школа №3»     «Древо профессий  моей семьи»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Профессия моих прабабушек и прадедушек (по маминой линии) </vt:lpstr>
      <vt:lpstr>Вывод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Школьный</dc:title>
  <dc:creator>Фокина Лидия Петровна</dc:creator>
  <cp:keywords>Шаблон презентации</cp:keywords>
  <cp:lastModifiedBy>Пользователь</cp:lastModifiedBy>
  <cp:revision>89</cp:revision>
  <dcterms:created xsi:type="dcterms:W3CDTF">2014-07-06T18:18:01Z</dcterms:created>
  <dcterms:modified xsi:type="dcterms:W3CDTF">2023-12-16T04:25:51Z</dcterms:modified>
</cp:coreProperties>
</file>